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444" r:id="rId2"/>
    <p:sldId id="445" r:id="rId3"/>
    <p:sldId id="810" r:id="rId4"/>
    <p:sldId id="811" r:id="rId5"/>
    <p:sldId id="812" r:id="rId6"/>
    <p:sldId id="446" r:id="rId7"/>
    <p:sldId id="813" r:id="rId8"/>
    <p:sldId id="814" r:id="rId9"/>
    <p:sldId id="762" r:id="rId10"/>
    <p:sldId id="655" r:id="rId11"/>
    <p:sldId id="656" r:id="rId12"/>
    <p:sldId id="657" r:id="rId13"/>
    <p:sldId id="659" r:id="rId14"/>
    <p:sldId id="767" r:id="rId15"/>
    <p:sldId id="763" r:id="rId16"/>
    <p:sldId id="764" r:id="rId17"/>
    <p:sldId id="765" r:id="rId18"/>
    <p:sldId id="766" r:id="rId19"/>
    <p:sldId id="449" r:id="rId20"/>
    <p:sldId id="815" r:id="rId21"/>
    <p:sldId id="816" r:id="rId22"/>
    <p:sldId id="663" r:id="rId23"/>
    <p:sldId id="817" r:id="rId24"/>
    <p:sldId id="818" r:id="rId25"/>
    <p:sldId id="664" r:id="rId26"/>
    <p:sldId id="667" r:id="rId27"/>
    <p:sldId id="782" r:id="rId28"/>
    <p:sldId id="781" r:id="rId29"/>
    <p:sldId id="665" r:id="rId30"/>
    <p:sldId id="768" r:id="rId31"/>
    <p:sldId id="666" r:id="rId32"/>
    <p:sldId id="675" r:id="rId33"/>
    <p:sldId id="676" r:id="rId34"/>
    <p:sldId id="769" r:id="rId35"/>
    <p:sldId id="677" r:id="rId36"/>
    <p:sldId id="678" r:id="rId37"/>
    <p:sldId id="679" r:id="rId38"/>
    <p:sldId id="680" r:id="rId39"/>
    <p:sldId id="710" r:id="rId40"/>
    <p:sldId id="773" r:id="rId41"/>
    <p:sldId id="775" r:id="rId42"/>
    <p:sldId id="771" r:id="rId43"/>
    <p:sldId id="774" r:id="rId44"/>
    <p:sldId id="503" r:id="rId45"/>
    <p:sldId id="504" r:id="rId46"/>
    <p:sldId id="505" r:id="rId47"/>
    <p:sldId id="506" r:id="rId48"/>
    <p:sldId id="507" r:id="rId49"/>
    <p:sldId id="508" r:id="rId50"/>
    <p:sldId id="509" r:id="rId51"/>
    <p:sldId id="510" r:id="rId52"/>
    <p:sldId id="511" r:id="rId53"/>
    <p:sldId id="512" r:id="rId54"/>
    <p:sldId id="513" r:id="rId55"/>
    <p:sldId id="514" r:id="rId56"/>
    <p:sldId id="518" r:id="rId57"/>
    <p:sldId id="682" r:id="rId58"/>
    <p:sldId id="683" r:id="rId59"/>
    <p:sldId id="519" r:id="rId60"/>
    <p:sldId id="520" r:id="rId61"/>
    <p:sldId id="521" r:id="rId62"/>
    <p:sldId id="522" r:id="rId63"/>
    <p:sldId id="523" r:id="rId64"/>
    <p:sldId id="524" r:id="rId65"/>
    <p:sldId id="525" r:id="rId66"/>
    <p:sldId id="526" r:id="rId67"/>
    <p:sldId id="685" r:id="rId68"/>
    <p:sldId id="684" r:id="rId69"/>
    <p:sldId id="788" r:id="rId70"/>
    <p:sldId id="789" r:id="rId71"/>
    <p:sldId id="799" r:id="rId72"/>
    <p:sldId id="800" r:id="rId73"/>
    <p:sldId id="805" r:id="rId74"/>
    <p:sldId id="802" r:id="rId75"/>
    <p:sldId id="803" r:id="rId76"/>
    <p:sldId id="804" r:id="rId77"/>
    <p:sldId id="687" r:id="rId78"/>
    <p:sldId id="674" r:id="rId79"/>
    <p:sldId id="545" r:id="rId80"/>
    <p:sldId id="546" r:id="rId81"/>
    <p:sldId id="547" r:id="rId82"/>
    <p:sldId id="548" r:id="rId83"/>
    <p:sldId id="549" r:id="rId84"/>
    <p:sldId id="688" r:id="rId85"/>
    <p:sldId id="689" r:id="rId86"/>
    <p:sldId id="744" r:id="rId87"/>
    <p:sldId id="745" r:id="rId88"/>
    <p:sldId id="749" r:id="rId89"/>
    <p:sldId id="746" r:id="rId90"/>
    <p:sldId id="747" r:id="rId91"/>
    <p:sldId id="748" r:id="rId92"/>
    <p:sldId id="750" r:id="rId93"/>
    <p:sldId id="752" r:id="rId94"/>
    <p:sldId id="753" r:id="rId95"/>
    <p:sldId id="754" r:id="rId96"/>
    <p:sldId id="755" r:id="rId97"/>
    <p:sldId id="758" r:id="rId98"/>
    <p:sldId id="756" r:id="rId99"/>
    <p:sldId id="757" r:id="rId100"/>
    <p:sldId id="699" r:id="rId101"/>
    <p:sldId id="701" r:id="rId102"/>
    <p:sldId id="702" r:id="rId103"/>
    <p:sldId id="713" r:id="rId104"/>
    <p:sldId id="718" r:id="rId105"/>
    <p:sldId id="719" r:id="rId106"/>
    <p:sldId id="720" r:id="rId107"/>
    <p:sldId id="721" r:id="rId108"/>
    <p:sldId id="783" r:id="rId109"/>
    <p:sldId id="722" r:id="rId110"/>
    <p:sldId id="723" r:id="rId111"/>
    <p:sldId id="724" r:id="rId112"/>
    <p:sldId id="704" r:id="rId113"/>
    <p:sldId id="705" r:id="rId114"/>
    <p:sldId id="706" r:id="rId115"/>
    <p:sldId id="707" r:id="rId116"/>
    <p:sldId id="711" r:id="rId117"/>
    <p:sldId id="572" r:id="rId118"/>
    <p:sldId id="574" r:id="rId119"/>
    <p:sldId id="477" r:id="rId120"/>
    <p:sldId id="573" r:id="rId121"/>
    <p:sldId id="807" r:id="rId122"/>
    <p:sldId id="809" r:id="rId123"/>
    <p:sldId id="575" r:id="rId124"/>
    <p:sldId id="725" r:id="rId125"/>
    <p:sldId id="726" r:id="rId126"/>
    <p:sldId id="577" r:id="rId127"/>
    <p:sldId id="759" r:id="rId128"/>
    <p:sldId id="760" r:id="rId129"/>
    <p:sldId id="761" r:id="rId130"/>
    <p:sldId id="580" r:id="rId131"/>
    <p:sldId id="581" r:id="rId132"/>
    <p:sldId id="582" r:id="rId133"/>
    <p:sldId id="776" r:id="rId134"/>
    <p:sldId id="777" r:id="rId135"/>
    <p:sldId id="778" r:id="rId136"/>
    <p:sldId id="779" r:id="rId137"/>
    <p:sldId id="479" r:id="rId138"/>
    <p:sldId id="786" r:id="rId139"/>
    <p:sldId id="787" r:id="rId1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5620"/>
    <p:restoredTop sz="94660"/>
  </p:normalViewPr>
  <p:slideViewPr>
    <p:cSldViewPr>
      <p:cViewPr varScale="1">
        <p:scale>
          <a:sx n="75" d="100"/>
          <a:sy n="75" d="100"/>
        </p:scale>
        <p:origin x="-708" y="-84"/>
      </p:cViewPr>
      <p:guideLst>
        <p:guide orient="horz" pos="2160"/>
        <p:guide pos="2880"/>
      </p:guideLst>
    </p:cSldViewPr>
  </p:slideViewPr>
  <p:notesTextViewPr>
    <p:cViewPr>
      <p:scale>
        <a:sx n="1" d="1"/>
        <a:sy n="1" d="1"/>
      </p:scale>
      <p:origin x="0" y="0"/>
    </p:cViewPr>
  </p:notesTextViewPr>
  <p:sorterViewPr>
    <p:cViewPr>
      <p:scale>
        <a:sx n="100" d="100"/>
        <a:sy n="100" d="100"/>
      </p:scale>
      <p:origin x="0" y="1833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b="1">
                <a:ln>
                  <a:noFill/>
                </a:ln>
                <a:solidFill>
                  <a:srgbClr val="C00000"/>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ACE2CC-F395-440E-AD96-FEC367CBBF61}"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ACE2CC-F395-440E-AD96-FEC367CBBF61}"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ACE2CC-F395-440E-AD96-FEC367CBBF61}"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ACE2CC-F395-440E-AD96-FEC367CBBF61}" type="datetimeFigureOut">
              <a:rPr lang="en-US" smtClean="0"/>
              <a:pPr/>
              <a:t>3/16/2015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B766F7-BE4B-4800-AFF4-CD9CE41DF04B}" type="slidenum">
              <a:rPr lang="en-US" smtClean="0"/>
              <a:pPr/>
              <a:t>‹#›</a:t>
            </a:fld>
            <a:endParaRPr lang="en-US"/>
          </a:p>
        </p:txBody>
      </p:sp>
      <p:sp>
        <p:nvSpPr>
          <p:cNvPr id="8" name="Content Placeholder 7"/>
          <p:cNvSpPr>
            <a:spLocks noGrp="1"/>
          </p:cNvSpPr>
          <p:nvPr>
            <p:ph sz="quarter" idx="13"/>
          </p:nvPr>
        </p:nvSpPr>
        <p:spPr>
          <a:xfrm>
            <a:off x="288878" y="457200"/>
            <a:ext cx="8001000" cy="5943600"/>
          </a:xfrm>
        </p:spPr>
        <p:txBody>
          <a:bodyPr>
            <a:normAutofit/>
          </a:bodyPr>
          <a:lstStyle>
            <a:lvl1pPr marL="0" indent="0">
              <a:spcBef>
                <a:spcPts val="0"/>
              </a:spcBef>
              <a:buNone/>
              <a:defRPr sz="28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13166562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solidFill>
                  <a:srgbClr val="C00000"/>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spcBef>
                <a:spcPts val="0"/>
              </a:spcBef>
              <a:spcAft>
                <a:spcPts val="0"/>
              </a:spcAft>
              <a:buClr>
                <a:schemeClr val="tx1">
                  <a:lumMod val="75000"/>
                  <a:lumOff val="25000"/>
                </a:schemeClr>
              </a:buClr>
              <a:defRPr sz="2800">
                <a:solidFill>
                  <a:schemeClr val="tx2"/>
                </a:solidFill>
              </a:defRPr>
            </a:lvl1pPr>
            <a:lvl2pPr>
              <a:spcBef>
                <a:spcPts val="0"/>
              </a:spcBef>
              <a:spcAft>
                <a:spcPts val="0"/>
              </a:spcAft>
              <a:buClr>
                <a:schemeClr val="tx1">
                  <a:lumMod val="75000"/>
                  <a:lumOff val="25000"/>
                </a:schemeClr>
              </a:buClr>
              <a:defRPr sz="2800">
                <a:solidFill>
                  <a:schemeClr val="tx2"/>
                </a:solidFill>
              </a:defRPr>
            </a:lvl2pPr>
            <a:lvl3pPr>
              <a:spcBef>
                <a:spcPts val="0"/>
              </a:spcBef>
              <a:spcAft>
                <a:spcPts val="0"/>
              </a:spcAft>
              <a:buClr>
                <a:schemeClr val="tx1">
                  <a:lumMod val="75000"/>
                  <a:lumOff val="25000"/>
                </a:schemeClr>
              </a:buClr>
              <a:defRPr sz="2800">
                <a:solidFill>
                  <a:schemeClr val="tx2"/>
                </a:solidFill>
              </a:defRPr>
            </a:lvl3pPr>
            <a:lvl4pPr>
              <a:spcBef>
                <a:spcPts val="0"/>
              </a:spcBef>
              <a:spcAft>
                <a:spcPts val="0"/>
              </a:spcAft>
              <a:buClr>
                <a:schemeClr val="tx1">
                  <a:lumMod val="75000"/>
                  <a:lumOff val="25000"/>
                </a:schemeClr>
              </a:buClr>
              <a:defRPr sz="2800">
                <a:solidFill>
                  <a:schemeClr val="tx2"/>
                </a:solidFill>
              </a:defRPr>
            </a:lvl4pPr>
            <a:lvl5pPr>
              <a:spcBef>
                <a:spcPts val="0"/>
              </a:spcBef>
              <a:spcAft>
                <a:spcPts val="0"/>
              </a:spcAft>
              <a:buClr>
                <a:schemeClr val="tx1">
                  <a:lumMod val="75000"/>
                  <a:lumOff val="25000"/>
                </a:schemeClr>
              </a:buClr>
              <a:defRPr sz="28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4ACE2CC-F395-440E-AD96-FEC367CBBF61}"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ACE2CC-F395-440E-AD96-FEC367CBBF61}"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rgbClr val="C00000"/>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810512"/>
            <a:ext cx="3657600" cy="4590288"/>
          </a:xfrm>
        </p:spPr>
        <p:txBody>
          <a:bodyPr>
            <a:normAutofit/>
          </a:bodyPr>
          <a:lstStyle>
            <a:lvl1pPr>
              <a:buClr>
                <a:schemeClr val="tx1">
                  <a:lumMod val="75000"/>
                  <a:lumOff val="25000"/>
                </a:schemeClr>
              </a:buClr>
              <a:defRPr sz="2800">
                <a:solidFill>
                  <a:schemeClr val="tx2"/>
                </a:solidFill>
              </a:defRPr>
            </a:lvl1pPr>
            <a:lvl2pPr>
              <a:buClr>
                <a:schemeClr val="tx1">
                  <a:lumMod val="75000"/>
                  <a:lumOff val="25000"/>
                </a:schemeClr>
              </a:buClr>
              <a:defRPr sz="2800">
                <a:solidFill>
                  <a:schemeClr val="tx2"/>
                </a:solidFill>
              </a:defRPr>
            </a:lvl2pPr>
            <a:lvl3pPr>
              <a:buClr>
                <a:schemeClr val="tx1">
                  <a:lumMod val="75000"/>
                  <a:lumOff val="25000"/>
                </a:schemeClr>
              </a:buClr>
              <a:defRPr sz="2800">
                <a:solidFill>
                  <a:schemeClr val="tx2"/>
                </a:solidFill>
              </a:defRPr>
            </a:lvl3pPr>
            <a:lvl4pPr>
              <a:buClr>
                <a:schemeClr val="tx1">
                  <a:lumMod val="75000"/>
                  <a:lumOff val="25000"/>
                </a:schemeClr>
              </a:buClr>
              <a:defRPr sz="2800">
                <a:solidFill>
                  <a:schemeClr val="tx2"/>
                </a:solidFill>
              </a:defRPr>
            </a:lvl4pPr>
            <a:lvl5pPr>
              <a:buClr>
                <a:schemeClr val="tx1">
                  <a:lumMod val="75000"/>
                  <a:lumOff val="25000"/>
                </a:schemeClr>
              </a:buClr>
              <a:defRPr sz="2800">
                <a:solidFill>
                  <a:schemeClr val="tx2"/>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419600" y="1810512"/>
            <a:ext cx="3657600" cy="4590288"/>
          </a:xfrm>
        </p:spPr>
        <p:txBody>
          <a:bodyPr>
            <a:normAutofit/>
          </a:bodyPr>
          <a:lstStyle>
            <a:lvl1pPr>
              <a:buClr>
                <a:schemeClr val="tx1">
                  <a:lumMod val="75000"/>
                  <a:lumOff val="25000"/>
                </a:schemeClr>
              </a:buClr>
              <a:defRPr sz="2800">
                <a:solidFill>
                  <a:schemeClr val="tx2"/>
                </a:solidFill>
              </a:defRPr>
            </a:lvl1pPr>
            <a:lvl2pPr>
              <a:buClr>
                <a:schemeClr val="tx1">
                  <a:lumMod val="75000"/>
                  <a:lumOff val="25000"/>
                </a:schemeClr>
              </a:buClr>
              <a:defRPr sz="2800">
                <a:solidFill>
                  <a:schemeClr val="tx2"/>
                </a:solidFill>
              </a:defRPr>
            </a:lvl2pPr>
            <a:lvl3pPr>
              <a:buClr>
                <a:schemeClr val="tx1">
                  <a:lumMod val="75000"/>
                  <a:lumOff val="25000"/>
                </a:schemeClr>
              </a:buClr>
              <a:defRPr sz="2800">
                <a:solidFill>
                  <a:schemeClr val="tx2"/>
                </a:solidFill>
              </a:defRPr>
            </a:lvl3pPr>
            <a:lvl4pPr>
              <a:buClr>
                <a:schemeClr val="tx1">
                  <a:lumMod val="75000"/>
                  <a:lumOff val="25000"/>
                </a:schemeClr>
              </a:buClr>
              <a:defRPr sz="2800">
                <a:solidFill>
                  <a:schemeClr val="tx2"/>
                </a:solidFill>
              </a:defRPr>
            </a:lvl4pPr>
            <a:lvl5pPr>
              <a:buClr>
                <a:schemeClr val="tx1">
                  <a:lumMod val="75000"/>
                  <a:lumOff val="25000"/>
                </a:schemeClr>
              </a:buClr>
              <a:defRPr sz="2800">
                <a:solidFill>
                  <a:schemeClr val="tx2"/>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84ACE2CC-F395-440E-AD96-FEC367CBBF61}" type="datetimeFigureOut">
              <a:rPr lang="en-US" smtClean="0"/>
              <a:pPr/>
              <a:t>3/16/2015</a:t>
            </a:fld>
            <a:endParaRPr lang="en-US"/>
          </a:p>
        </p:txBody>
      </p:sp>
      <p:sp>
        <p:nvSpPr>
          <p:cNvPr id="6" name="Footer Placeholder 5"/>
          <p:cNvSpPr>
            <a:spLocks noGrp="1"/>
          </p:cNvSpPr>
          <p:nvPr>
            <p:ph type="ftr" sz="quarter" idx="11"/>
          </p:nvPr>
        </p:nvSpPr>
        <p:spPr>
          <a:xfrm rot="16200000">
            <a:off x="7586910" y="4323080"/>
            <a:ext cx="2367281" cy="365760"/>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8531788" y="5923280"/>
            <a:ext cx="548640" cy="396240"/>
          </a:xfrm>
        </p:spPr>
        <p:txBody>
          <a:bodyPr/>
          <a:lstStyle>
            <a:lvl1pPr>
              <a:defRPr>
                <a:solidFill>
                  <a:schemeClr val="tx2"/>
                </a:solidFill>
              </a:defRPr>
            </a:lvl1pPr>
          </a:lstStyle>
          <a:p>
            <a:fld id="{3DB766F7-BE4B-4800-AFF4-CD9CE41DF04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Text Placeholder 2"/>
          <p:cNvSpPr>
            <a:spLocks noGrp="1"/>
          </p:cNvSpPr>
          <p:nvPr>
            <p:ph type="body" idx="1"/>
          </p:nvPr>
        </p:nvSpPr>
        <p:spPr>
          <a:xfrm>
            <a:off x="457200" y="1809750"/>
            <a:ext cx="3657600" cy="639762"/>
          </a:xfrm>
        </p:spPr>
        <p:txBody>
          <a:bodyPr anchor="b">
            <a:noAutofit/>
          </a:bodyPr>
          <a:lstStyle>
            <a:lvl1pPr marL="0" indent="0" algn="ctr">
              <a:buNone/>
              <a:defRPr sz="32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49512"/>
            <a:ext cx="3657600" cy="3951288"/>
          </a:xfrm>
        </p:spPr>
        <p:txBody>
          <a:bodyPr>
            <a:normAutofit/>
          </a:bodyPr>
          <a:lstStyle>
            <a:lvl1pPr>
              <a:buClr>
                <a:schemeClr val="tx1">
                  <a:lumMod val="75000"/>
                  <a:lumOff val="25000"/>
                </a:schemeClr>
              </a:buClr>
              <a:defRPr sz="2800">
                <a:solidFill>
                  <a:schemeClr val="tx2"/>
                </a:solidFill>
              </a:defRPr>
            </a:lvl1pPr>
            <a:lvl2pPr>
              <a:buClr>
                <a:schemeClr val="tx1">
                  <a:lumMod val="75000"/>
                  <a:lumOff val="25000"/>
                </a:schemeClr>
              </a:buClr>
              <a:defRPr sz="2800">
                <a:solidFill>
                  <a:schemeClr val="tx2"/>
                </a:solidFill>
              </a:defRPr>
            </a:lvl2pPr>
            <a:lvl3pPr>
              <a:buClr>
                <a:schemeClr val="tx1">
                  <a:lumMod val="75000"/>
                  <a:lumOff val="25000"/>
                </a:schemeClr>
              </a:buClr>
              <a:defRPr sz="2800">
                <a:solidFill>
                  <a:schemeClr val="tx2"/>
                </a:solidFill>
              </a:defRPr>
            </a:lvl3pPr>
            <a:lvl4pPr>
              <a:buClr>
                <a:schemeClr val="tx1">
                  <a:lumMod val="75000"/>
                  <a:lumOff val="25000"/>
                </a:schemeClr>
              </a:buClr>
              <a:defRPr sz="2800">
                <a:solidFill>
                  <a:schemeClr val="tx2"/>
                </a:solidFill>
              </a:defRPr>
            </a:lvl4pPr>
            <a:lvl5pPr>
              <a:buClr>
                <a:schemeClr val="tx1">
                  <a:lumMod val="75000"/>
                  <a:lumOff val="25000"/>
                </a:schemeClr>
              </a:buClr>
              <a:defRPr sz="2800">
                <a:solidFill>
                  <a:schemeClr val="tx2"/>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419600" y="1809750"/>
            <a:ext cx="3657600" cy="639762"/>
          </a:xfrm>
        </p:spPr>
        <p:txBody>
          <a:bodyPr anchor="b">
            <a:noAutofit/>
          </a:bodyPr>
          <a:lstStyle>
            <a:lvl1pPr marL="0" indent="0" algn="ctr">
              <a:buNone/>
              <a:defRPr sz="32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419600" y="2449512"/>
            <a:ext cx="3657600" cy="3951288"/>
          </a:xfrm>
        </p:spPr>
        <p:txBody>
          <a:bodyPr>
            <a:normAutofit/>
          </a:bodyPr>
          <a:lstStyle>
            <a:lvl1pPr>
              <a:buClr>
                <a:schemeClr val="tx1">
                  <a:lumMod val="75000"/>
                  <a:lumOff val="25000"/>
                </a:schemeClr>
              </a:buClr>
              <a:defRPr sz="2800">
                <a:solidFill>
                  <a:schemeClr val="tx2"/>
                </a:solidFill>
              </a:defRPr>
            </a:lvl1pPr>
            <a:lvl2pPr>
              <a:buClr>
                <a:schemeClr val="tx1">
                  <a:lumMod val="75000"/>
                  <a:lumOff val="25000"/>
                </a:schemeClr>
              </a:buClr>
              <a:defRPr sz="2800">
                <a:solidFill>
                  <a:schemeClr val="tx2"/>
                </a:solidFill>
              </a:defRPr>
            </a:lvl2pPr>
            <a:lvl3pPr>
              <a:buClr>
                <a:schemeClr val="tx1">
                  <a:lumMod val="75000"/>
                  <a:lumOff val="25000"/>
                </a:schemeClr>
              </a:buClr>
              <a:defRPr sz="2800">
                <a:solidFill>
                  <a:schemeClr val="tx2"/>
                </a:solidFill>
              </a:defRPr>
            </a:lvl3pPr>
            <a:lvl4pPr>
              <a:buClr>
                <a:schemeClr val="tx1">
                  <a:lumMod val="75000"/>
                  <a:lumOff val="25000"/>
                </a:schemeClr>
              </a:buClr>
              <a:defRPr sz="2800">
                <a:solidFill>
                  <a:schemeClr val="tx2"/>
                </a:solidFill>
              </a:defRPr>
            </a:lvl4pPr>
            <a:lvl5pPr>
              <a:buClr>
                <a:schemeClr val="tx1">
                  <a:lumMod val="75000"/>
                  <a:lumOff val="25000"/>
                </a:schemeClr>
              </a:buClr>
              <a:defRPr sz="2800">
                <a:solidFill>
                  <a:schemeClr val="tx2"/>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84ACE2CC-F395-440E-AD96-FEC367CBBF61}" type="datetimeFigureOut">
              <a:rPr lang="en-US" smtClean="0"/>
              <a:pPr/>
              <a:t>3/16/2015</a:t>
            </a:fld>
            <a:endParaRPr lang="en-US"/>
          </a:p>
        </p:txBody>
      </p:sp>
      <p:sp>
        <p:nvSpPr>
          <p:cNvPr id="8" name="Footer Placeholder 7"/>
          <p:cNvSpPr>
            <a:spLocks noGrp="1"/>
          </p:cNvSpPr>
          <p:nvPr>
            <p:ph type="ftr" sz="quarter" idx="11"/>
          </p:nvPr>
        </p:nvSpPr>
        <p:spPr>
          <a:xfrm rot="16200000">
            <a:off x="7586910" y="4323397"/>
            <a:ext cx="2367281" cy="365760"/>
          </a:xfrm>
        </p:spPr>
        <p:txBody>
          <a:bodyPr/>
          <a:lstStyle>
            <a:lvl1pPr>
              <a:defRPr>
                <a:solidFill>
                  <a:schemeClr val="tx2"/>
                </a:solidFill>
              </a:defRPr>
            </a:lvl1pPr>
          </a:lstStyle>
          <a:p>
            <a:endParaRPr lang="en-US"/>
          </a:p>
        </p:txBody>
      </p:sp>
      <p:sp>
        <p:nvSpPr>
          <p:cNvPr id="9" name="Slide Number Placeholder 8"/>
          <p:cNvSpPr>
            <a:spLocks noGrp="1"/>
          </p:cNvSpPr>
          <p:nvPr>
            <p:ph type="sldNum" sz="quarter" idx="12"/>
          </p:nvPr>
        </p:nvSpPr>
        <p:spPr>
          <a:xfrm>
            <a:off x="8531788" y="5923597"/>
            <a:ext cx="548640" cy="396240"/>
          </a:xfrm>
        </p:spPr>
        <p:txBody>
          <a:bodyPr/>
          <a:lstStyle>
            <a:lvl1pPr>
              <a:defRPr>
                <a:solidFill>
                  <a:schemeClr val="tx2"/>
                </a:solidFill>
              </a:defRPr>
            </a:lvl1pPr>
          </a:lstStyle>
          <a:p>
            <a:fld id="{3DB766F7-BE4B-4800-AFF4-CD9CE41DF04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4ACE2CC-F395-440E-AD96-FEC367CBBF61}" type="datetimeFigureOut">
              <a:rPr lang="en-US" smtClean="0"/>
              <a:pPr/>
              <a:t>3/16/2015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B766F7-BE4B-4800-AFF4-CD9CE41DF04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ACE2CC-F395-440E-AD96-FEC367CBBF61}" type="datetimeFigureOut">
              <a:rPr lang="en-US" smtClean="0"/>
              <a:pPr/>
              <a:t>3/16/2015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B766F7-BE4B-4800-AFF4-CD9CE41DF04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ACE2CC-F395-440E-AD96-FEC367CBBF61}" type="datetimeFigureOut">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766F7-BE4B-4800-AFF4-CD9CE41DF04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normAutofit/>
          </a:bodyPr>
          <a:lstStyle>
            <a:lvl1pPr marL="114300" indent="0">
              <a:buNone/>
              <a:defRPr sz="2800"/>
            </a:lvl1pPr>
            <a:lvl2pPr marL="411480" indent="0">
              <a:buNone/>
              <a:defRPr sz="2800"/>
            </a:lvl2pPr>
            <a:lvl3pPr marL="777240" indent="0">
              <a:buNone/>
              <a:defRPr sz="2800"/>
            </a:lvl3pPr>
            <a:lvl4pPr marL="1051560" indent="0">
              <a:buNone/>
              <a:defRPr sz="2800"/>
            </a:lvl4pPr>
            <a:lvl5pPr marL="1325880" indent="0">
              <a:buNone/>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4ACE2CC-F395-440E-AD96-FEC367CBBF61}" type="datetimeFigureOut">
              <a:rPr lang="en-US" smtClean="0"/>
              <a:pPr/>
              <a:t>3/16/2015</a:t>
            </a:fld>
            <a:endParaRPr lang="en-US"/>
          </a:p>
        </p:txBody>
      </p:sp>
      <p:sp>
        <p:nvSpPr>
          <p:cNvPr id="9" name="Slide Number Placeholder 8"/>
          <p:cNvSpPr>
            <a:spLocks noGrp="1"/>
          </p:cNvSpPr>
          <p:nvPr>
            <p:ph type="sldNum" sz="quarter" idx="11"/>
          </p:nvPr>
        </p:nvSpPr>
        <p:spPr/>
        <p:txBody>
          <a:bodyPr/>
          <a:lstStyle/>
          <a:p>
            <a:fld id="{3DB766F7-BE4B-4800-AFF4-CD9CE41DF04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DB766F7-BE4B-4800-AFF4-CD9CE41DF04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4ACE2CC-F395-440E-AD96-FEC367CBBF61}" type="datetimeFigureOut">
              <a:rPr lang="en-US" smtClean="0"/>
              <a:pPr/>
              <a:t>3/16/2015</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9" r:id="rId12"/>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defTabSz="914400" rtl="0" eaLnBrk="1" latinLnBrk="0" hangingPunct="1">
        <a:spcBef>
          <a:spcPct val="0"/>
        </a:spcBef>
        <a:buNone/>
        <a:defRPr sz="4600" b="1" kern="1200" cap="none" spc="-100" baseline="0">
          <a:ln>
            <a:noFill/>
          </a:ln>
          <a:solidFill>
            <a:schemeClr val="tx2"/>
          </a:solidFill>
          <a:effectLst/>
          <a:latin typeface="+mj-lt"/>
          <a:ea typeface="+mj-ea"/>
          <a:cs typeface="+mj-cs"/>
        </a:defRPr>
      </a:lvl1pPr>
    </p:titleStyle>
    <p:bodyStyle>
      <a:lvl1pPr marL="114300" indent="0" algn="l" defTabSz="914400" rtl="0" eaLnBrk="1" latinLnBrk="0" hangingPunct="1">
        <a:spcBef>
          <a:spcPts val="0"/>
        </a:spcBef>
        <a:buClr>
          <a:schemeClr val="tx1">
            <a:lumMod val="75000"/>
            <a:lumOff val="25000"/>
          </a:schemeClr>
        </a:buClr>
        <a:buFont typeface="Arial" pitchFamily="34" charset="0"/>
        <a:buNone/>
        <a:defRPr sz="2800" kern="1200">
          <a:solidFill>
            <a:schemeClr val="tx2"/>
          </a:solidFill>
          <a:latin typeface="+mn-lt"/>
          <a:ea typeface="+mn-ea"/>
          <a:cs typeface="+mn-cs"/>
        </a:defRPr>
      </a:lvl1pPr>
      <a:lvl2pPr marL="411480" indent="0" algn="l" defTabSz="914400" rtl="0" eaLnBrk="1" latinLnBrk="0" hangingPunct="1">
        <a:spcBef>
          <a:spcPts val="0"/>
        </a:spcBef>
        <a:buClr>
          <a:schemeClr val="tx1">
            <a:lumMod val="75000"/>
            <a:lumOff val="25000"/>
          </a:schemeClr>
        </a:buClr>
        <a:buFont typeface="Arial" pitchFamily="34" charset="0"/>
        <a:buNone/>
        <a:defRPr sz="2800" kern="1200">
          <a:solidFill>
            <a:schemeClr val="tx2"/>
          </a:solidFill>
          <a:latin typeface="+mn-lt"/>
          <a:ea typeface="+mn-ea"/>
          <a:cs typeface="+mn-cs"/>
        </a:defRPr>
      </a:lvl2pPr>
      <a:lvl3pPr marL="777240" indent="0" algn="l" defTabSz="914400" rtl="0" eaLnBrk="1" latinLnBrk="0" hangingPunct="1">
        <a:spcBef>
          <a:spcPts val="0"/>
        </a:spcBef>
        <a:buClr>
          <a:schemeClr val="tx1">
            <a:lumMod val="75000"/>
            <a:lumOff val="25000"/>
          </a:schemeClr>
        </a:buClr>
        <a:buFont typeface="Arial" pitchFamily="34" charset="0"/>
        <a:buNone/>
        <a:defRPr sz="2800" kern="1200">
          <a:solidFill>
            <a:schemeClr val="tx2"/>
          </a:solidFill>
          <a:latin typeface="+mn-lt"/>
          <a:ea typeface="+mn-ea"/>
          <a:cs typeface="+mn-cs"/>
        </a:defRPr>
      </a:lvl3pPr>
      <a:lvl4pPr marL="1051560" indent="0" algn="l" defTabSz="914400" rtl="0" eaLnBrk="1" latinLnBrk="0" hangingPunct="1">
        <a:spcBef>
          <a:spcPts val="0"/>
        </a:spcBef>
        <a:buClr>
          <a:schemeClr val="tx1">
            <a:lumMod val="75000"/>
            <a:lumOff val="25000"/>
          </a:schemeClr>
        </a:buClr>
        <a:buFont typeface="Arial" pitchFamily="34" charset="0"/>
        <a:buNone/>
        <a:defRPr sz="2800" kern="1200">
          <a:solidFill>
            <a:schemeClr val="tx2"/>
          </a:solidFill>
          <a:latin typeface="+mn-lt"/>
          <a:ea typeface="+mn-ea"/>
          <a:cs typeface="+mn-cs"/>
        </a:defRPr>
      </a:lvl4pPr>
      <a:lvl5pPr marL="1325880" indent="0" algn="l" defTabSz="914400" rtl="0" eaLnBrk="1" latinLnBrk="0" hangingPunct="1">
        <a:spcBef>
          <a:spcPts val="0"/>
        </a:spcBef>
        <a:buClr>
          <a:schemeClr val="tx1">
            <a:lumMod val="75000"/>
            <a:lumOff val="25000"/>
          </a:schemeClr>
        </a:buClr>
        <a:buFont typeface="Arial" pitchFamily="34" charset="0"/>
        <a:buNone/>
        <a:defRPr sz="28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543800" cy="2593975"/>
          </a:xfrm>
        </p:spPr>
        <p:txBody>
          <a:bodyPr/>
          <a:lstStyle/>
          <a:p>
            <a:r>
              <a:rPr lang="en-US" sz="5400" dirty="0" smtClean="0"/>
              <a:t>Divorce &amp; Remarriage</a:t>
            </a:r>
            <a:endParaRPr lang="en-US" sz="5400" dirty="0"/>
          </a:p>
        </p:txBody>
      </p:sp>
      <p:sp>
        <p:nvSpPr>
          <p:cNvPr id="3" name="Subtitle 2"/>
          <p:cNvSpPr>
            <a:spLocks noGrp="1"/>
          </p:cNvSpPr>
          <p:nvPr>
            <p:ph type="subTitle" idx="1"/>
          </p:nvPr>
        </p:nvSpPr>
        <p:spPr>
          <a:xfrm>
            <a:off x="685800" y="4572000"/>
            <a:ext cx="7391400" cy="1066800"/>
          </a:xfrm>
        </p:spPr>
        <p:txBody>
          <a:bodyPr>
            <a:normAutofit/>
          </a:bodyPr>
          <a:lstStyle/>
          <a:p>
            <a:pPr algn="ctr"/>
            <a:r>
              <a:rPr lang="en-US" sz="3200" b="1" dirty="0" smtClean="0">
                <a:solidFill>
                  <a:schemeClr val="tx1"/>
                </a:solidFill>
                <a:effectLst>
                  <a:outerShdw blurRad="38100" dist="38100" dir="2700000" algn="tl">
                    <a:srgbClr val="000000">
                      <a:alpha val="43137"/>
                    </a:srgbClr>
                  </a:outerShdw>
                </a:effectLst>
              </a:rPr>
              <a:t>What does the Bible say?</a:t>
            </a:r>
            <a:endParaRPr lang="en-US" sz="32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71770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“No-Exception” </a:t>
            </a:r>
            <a:br>
              <a:rPr lang="en-US" dirty="0" smtClean="0"/>
            </a:br>
            <a:r>
              <a:rPr lang="en-US" dirty="0" smtClean="0"/>
              <a:t>Rules of Interpretation:</a:t>
            </a:r>
            <a:endParaRPr lang="en-US" dirty="0"/>
          </a:p>
        </p:txBody>
      </p:sp>
      <p:sp>
        <p:nvSpPr>
          <p:cNvPr id="3" name="Content Placeholder 2"/>
          <p:cNvSpPr>
            <a:spLocks noGrp="1"/>
          </p:cNvSpPr>
          <p:nvPr>
            <p:ph idx="1"/>
          </p:nvPr>
        </p:nvSpPr>
        <p:spPr>
          <a:xfrm>
            <a:off x="457200" y="2057400"/>
            <a:ext cx="7620000" cy="4343400"/>
          </a:xfrm>
        </p:spPr>
        <p:txBody>
          <a:bodyPr/>
          <a:lstStyle/>
          <a:p>
            <a:pPr marL="628650" lvl="0" indent="-514350">
              <a:spcBef>
                <a:spcPts val="1200"/>
              </a:spcBef>
              <a:spcAft>
                <a:spcPts val="1200"/>
              </a:spcAft>
              <a:buFont typeface="+mj-lt"/>
              <a:buAutoNum type="arabicParenR"/>
            </a:pPr>
            <a:r>
              <a:rPr lang="en-US" dirty="0">
                <a:solidFill>
                  <a:schemeClr val="bg2">
                    <a:lumMod val="20000"/>
                    <a:lumOff val="80000"/>
                  </a:schemeClr>
                </a:solidFill>
              </a:rPr>
              <a:t>Jesus cannot teach Gospel Law while Mosaic Law is in force.</a:t>
            </a:r>
          </a:p>
          <a:p>
            <a:pPr marL="628650" lvl="0" indent="-514350">
              <a:spcBef>
                <a:spcPts val="1200"/>
              </a:spcBef>
              <a:spcAft>
                <a:spcPts val="1200"/>
              </a:spcAft>
              <a:buFont typeface="+mj-lt"/>
              <a:buAutoNum type="arabicParenR"/>
            </a:pPr>
            <a:r>
              <a:rPr lang="en-US" dirty="0">
                <a:solidFill>
                  <a:schemeClr val="bg2">
                    <a:lumMod val="20000"/>
                    <a:lumOff val="80000"/>
                  </a:schemeClr>
                </a:solidFill>
              </a:rPr>
              <a:t>Only the teachings of Jesus which are repeated in the epistles are allowable in the church today</a:t>
            </a:r>
            <a:r>
              <a:rPr lang="en-US" dirty="0" smtClean="0">
                <a:solidFill>
                  <a:schemeClr val="bg2">
                    <a:lumMod val="20000"/>
                    <a:lumOff val="80000"/>
                  </a:schemeClr>
                </a:solidFill>
              </a:rPr>
              <a:t>.</a:t>
            </a:r>
            <a:endParaRPr lang="en-US" dirty="0">
              <a:solidFill>
                <a:schemeClr val="bg2">
                  <a:lumMod val="20000"/>
                  <a:lumOff val="80000"/>
                </a:schemeClr>
              </a:solidFill>
            </a:endParaRPr>
          </a:p>
        </p:txBody>
      </p:sp>
    </p:spTree>
    <p:extLst>
      <p:ext uri="{BB962C8B-B14F-4D97-AF65-F5344CB8AC3E}">
        <p14:creationId xmlns:p14="http://schemas.microsoft.com/office/powerpoint/2010/main" val="29372952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19:4-6</a:t>
            </a:r>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 </a:t>
            </a:r>
            <a:r>
              <a:rPr lang="en-US" baseline="30000" dirty="0">
                <a:solidFill>
                  <a:schemeClr val="tx1">
                    <a:lumMod val="25000"/>
                    <a:lumOff val="75000"/>
                  </a:schemeClr>
                </a:solidFill>
              </a:rPr>
              <a:t>5</a:t>
            </a:r>
            <a:r>
              <a:rPr lang="en-US" dirty="0">
                <a:solidFill>
                  <a:schemeClr val="tx1">
                    <a:lumMod val="25000"/>
                    <a:lumOff val="75000"/>
                  </a:schemeClr>
                </a:solidFill>
              </a:rPr>
              <a:t> and said, 'For this reason a man shall leave his father and mother and be joined to his wife, and the two shall become one flesh'? </a:t>
            </a:r>
            <a:r>
              <a:rPr lang="en-US" baseline="30000" dirty="0">
                <a:solidFill>
                  <a:schemeClr val="tx1">
                    <a:lumMod val="25000"/>
                    <a:lumOff val="75000"/>
                  </a:schemeClr>
                </a:solidFill>
              </a:rPr>
              <a:t>6</a:t>
            </a:r>
            <a:r>
              <a:rPr lang="en-US" dirty="0">
                <a:solidFill>
                  <a:schemeClr val="tx1">
                    <a:lumMod val="25000"/>
                    <a:lumOff val="75000"/>
                  </a:schemeClr>
                </a:solidFill>
              </a:rPr>
              <a:t> So then, they are no longer two but one flesh. Therefore what God has joined together, let not man separate." </a:t>
            </a:r>
          </a:p>
        </p:txBody>
      </p:sp>
    </p:spTree>
    <p:extLst>
      <p:ext uri="{BB962C8B-B14F-4D97-AF65-F5344CB8AC3E}">
        <p14:creationId xmlns:p14="http://schemas.microsoft.com/office/powerpoint/2010/main" val="37256496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19:4-6</a:t>
            </a:r>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 </a:t>
            </a:r>
            <a:r>
              <a:rPr lang="en-US" baseline="30000" dirty="0"/>
              <a:t>5</a:t>
            </a:r>
            <a:r>
              <a:rPr lang="en-US" dirty="0"/>
              <a:t> and said, 'For this reason a man shall leave his father and mother and be joined to his wife, and the two shall become one flesh'? </a:t>
            </a:r>
            <a:r>
              <a:rPr lang="en-US" baseline="30000" dirty="0">
                <a:solidFill>
                  <a:schemeClr val="tx1">
                    <a:lumMod val="25000"/>
                    <a:lumOff val="75000"/>
                  </a:schemeClr>
                </a:solidFill>
              </a:rPr>
              <a:t>6</a:t>
            </a:r>
            <a:r>
              <a:rPr lang="en-US" dirty="0">
                <a:solidFill>
                  <a:schemeClr val="tx1">
                    <a:lumMod val="25000"/>
                    <a:lumOff val="75000"/>
                  </a:schemeClr>
                </a:solidFill>
              </a:rPr>
              <a:t> So then, they are no longer two but one flesh. Therefore what God has joined together, let not man separate." </a:t>
            </a:r>
          </a:p>
        </p:txBody>
      </p:sp>
    </p:spTree>
    <p:extLst>
      <p:ext uri="{BB962C8B-B14F-4D97-AF65-F5344CB8AC3E}">
        <p14:creationId xmlns:p14="http://schemas.microsoft.com/office/powerpoint/2010/main" val="379111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19:4-6</a:t>
            </a:r>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 </a:t>
            </a:r>
            <a:r>
              <a:rPr lang="en-US" baseline="30000" dirty="0"/>
              <a:t>5</a:t>
            </a:r>
            <a:r>
              <a:rPr lang="en-US" dirty="0"/>
              <a:t> and said, 'For this reason a man shall leave his father and mother and be joined to his wife, and the two shall become one flesh'? </a:t>
            </a:r>
            <a:r>
              <a:rPr lang="en-US" baseline="30000" dirty="0"/>
              <a:t>6</a:t>
            </a:r>
            <a:r>
              <a:rPr lang="en-US" dirty="0"/>
              <a:t> So then, they are no longer two but one flesh. Therefore what God has joined together, let not man separate." </a:t>
            </a:r>
          </a:p>
        </p:txBody>
      </p:sp>
    </p:spTree>
    <p:extLst>
      <p:ext uri="{BB962C8B-B14F-4D97-AF65-F5344CB8AC3E}">
        <p14:creationId xmlns:p14="http://schemas.microsoft.com/office/powerpoint/2010/main" val="379111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a:t>
            </a:r>
            <a:r>
              <a:rPr lang="en-US" b="1" u="sng" dirty="0" smtClean="0"/>
              <a:t>19:4-6</a:t>
            </a:r>
            <a:endParaRPr lang="en-US" b="1" u="sng" dirty="0"/>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a:t>
            </a:r>
            <a:r>
              <a:rPr lang="en-US" dirty="0" smtClean="0"/>
              <a:t>,' ...</a:t>
            </a:r>
            <a:endParaRPr lang="en-US" dirty="0"/>
          </a:p>
        </p:txBody>
      </p:sp>
    </p:spTree>
    <p:extLst>
      <p:ext uri="{BB962C8B-B14F-4D97-AF65-F5344CB8AC3E}">
        <p14:creationId xmlns:p14="http://schemas.microsoft.com/office/powerpoint/2010/main" val="13830144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a:t>
            </a:r>
            <a:r>
              <a:rPr lang="en-US" b="1" u="sng" dirty="0" smtClean="0"/>
              <a:t>19:4-6</a:t>
            </a:r>
            <a:endParaRPr lang="en-US" b="1" u="sng" dirty="0"/>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a:t>
            </a:r>
            <a:r>
              <a:rPr lang="en-US" dirty="0" smtClean="0"/>
              <a:t>,' ...</a:t>
            </a:r>
          </a:p>
          <a:p>
            <a:endParaRPr lang="en-US" dirty="0" smtClean="0"/>
          </a:p>
          <a:p>
            <a:endParaRPr lang="en-US" dirty="0" smtClean="0"/>
          </a:p>
          <a:p>
            <a:pPr marL="411480" lvl="2"/>
            <a:r>
              <a:rPr lang="en-US" b="1" u="sng" dirty="0">
                <a:solidFill>
                  <a:schemeClr val="tx1"/>
                </a:solidFill>
                <a:effectLst>
                  <a:outerShdw blurRad="38100" dist="38100" dir="2700000" algn="tl">
                    <a:srgbClr val="000000">
                      <a:alpha val="43137"/>
                    </a:srgbClr>
                  </a:outerShdw>
                </a:effectLst>
              </a:rPr>
              <a:t>QUESTION #1</a:t>
            </a:r>
            <a:r>
              <a:rPr lang="en-US" b="1" dirty="0">
                <a:solidFill>
                  <a:schemeClr val="tx1"/>
                </a:solidFill>
                <a:effectLst>
                  <a:outerShdw blurRad="38100" dist="38100" dir="2700000" algn="tl">
                    <a:srgbClr val="000000">
                      <a:alpha val="43137"/>
                    </a:srgbClr>
                  </a:outerShdw>
                </a:effectLst>
              </a:rPr>
              <a:t>:</a:t>
            </a:r>
            <a:r>
              <a:rPr lang="en-US" dirty="0"/>
              <a:t> </a:t>
            </a:r>
            <a:r>
              <a:rPr lang="en-US" b="1" dirty="0">
                <a:solidFill>
                  <a:schemeClr val="tx1"/>
                </a:solidFill>
                <a:effectLst>
                  <a:outerShdw blurRad="38100" dist="38100" dir="2700000" algn="tl">
                    <a:srgbClr val="000000">
                      <a:alpha val="43137"/>
                    </a:srgbClr>
                  </a:outerShdw>
                </a:effectLst>
              </a:rPr>
              <a:t>Did the law "</a:t>
            </a:r>
            <a:r>
              <a:rPr lang="en-US" b="1" i="1" dirty="0">
                <a:solidFill>
                  <a:schemeClr val="tx1"/>
                </a:solidFill>
                <a:effectLst>
                  <a:outerShdw blurRad="38100" dist="38100" dir="2700000" algn="tl">
                    <a:srgbClr val="000000">
                      <a:alpha val="43137"/>
                    </a:srgbClr>
                  </a:outerShdw>
                </a:effectLst>
              </a:rPr>
              <a:t>from the beginning</a:t>
            </a:r>
            <a:r>
              <a:rPr lang="en-US" b="1" dirty="0">
                <a:solidFill>
                  <a:schemeClr val="tx1"/>
                </a:solidFill>
                <a:effectLst>
                  <a:outerShdw blurRad="38100" dist="38100" dir="2700000" algn="tl">
                    <a:srgbClr val="000000">
                      <a:alpha val="43137"/>
                    </a:srgbClr>
                  </a:outerShdw>
                </a:effectLst>
              </a:rPr>
              <a:t>" contradict Mosaic Law?</a:t>
            </a:r>
            <a:endParaRPr lang="en-US" dirty="0"/>
          </a:p>
          <a:p>
            <a:endParaRPr lang="en-US" dirty="0"/>
          </a:p>
        </p:txBody>
      </p:sp>
    </p:spTree>
    <p:extLst>
      <p:ext uri="{BB962C8B-B14F-4D97-AF65-F5344CB8AC3E}">
        <p14:creationId xmlns:p14="http://schemas.microsoft.com/office/powerpoint/2010/main" val="13605230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a:t>
            </a:r>
            <a:r>
              <a:rPr lang="en-US" b="1" u="sng" dirty="0" smtClean="0"/>
              <a:t>19:4-6</a:t>
            </a:r>
            <a:endParaRPr lang="en-US" b="1" u="sng" dirty="0"/>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a:t>
            </a:r>
            <a:r>
              <a:rPr lang="en-US" dirty="0" smtClean="0"/>
              <a:t>,' ...</a:t>
            </a:r>
          </a:p>
          <a:p>
            <a:endParaRPr lang="en-US" dirty="0" smtClean="0"/>
          </a:p>
          <a:p>
            <a:endParaRPr lang="en-US" dirty="0" smtClean="0"/>
          </a:p>
          <a:p>
            <a:pPr marL="411480" lvl="2"/>
            <a:r>
              <a:rPr lang="en-US" b="1" u="sng" dirty="0">
                <a:solidFill>
                  <a:schemeClr val="tx1"/>
                </a:solidFill>
                <a:effectLst>
                  <a:outerShdw blurRad="38100" dist="38100" dir="2700000" algn="tl">
                    <a:srgbClr val="000000">
                      <a:alpha val="43137"/>
                    </a:srgbClr>
                  </a:outerShdw>
                </a:effectLst>
              </a:rPr>
              <a:t>QUESTION #1</a:t>
            </a:r>
            <a:r>
              <a:rPr lang="en-US" b="1" dirty="0">
                <a:solidFill>
                  <a:schemeClr val="tx1"/>
                </a:solidFill>
                <a:effectLst>
                  <a:outerShdw blurRad="38100" dist="38100" dir="2700000" algn="tl">
                    <a:srgbClr val="000000">
                      <a:alpha val="43137"/>
                    </a:srgbClr>
                  </a:outerShdw>
                </a:effectLst>
              </a:rPr>
              <a:t>:</a:t>
            </a:r>
            <a:r>
              <a:rPr lang="en-US" dirty="0"/>
              <a:t> </a:t>
            </a:r>
            <a:r>
              <a:rPr lang="en-US" b="1" dirty="0">
                <a:solidFill>
                  <a:schemeClr val="tx1"/>
                </a:solidFill>
                <a:effectLst>
                  <a:outerShdw blurRad="38100" dist="38100" dir="2700000" algn="tl">
                    <a:srgbClr val="000000">
                      <a:alpha val="43137"/>
                    </a:srgbClr>
                  </a:outerShdw>
                </a:effectLst>
              </a:rPr>
              <a:t>Did the </a:t>
            </a:r>
            <a:r>
              <a:rPr lang="en-US" b="1" dirty="0" smtClean="0">
                <a:solidFill>
                  <a:schemeClr val="tx1"/>
                </a:solidFill>
                <a:effectLst>
                  <a:outerShdw blurRad="38100" dist="38100" dir="2700000" algn="tl">
                    <a:srgbClr val="000000">
                      <a:alpha val="43137"/>
                    </a:srgbClr>
                  </a:outerShdw>
                </a:effectLst>
              </a:rPr>
              <a:t>law </a:t>
            </a:r>
            <a:r>
              <a:rPr lang="en-US" b="1" dirty="0">
                <a:solidFill>
                  <a:schemeClr val="tx1"/>
                </a:solidFill>
                <a:effectLst>
                  <a:outerShdw blurRad="38100" dist="38100" dir="2700000" algn="tl">
                    <a:srgbClr val="000000">
                      <a:alpha val="43137"/>
                    </a:srgbClr>
                  </a:outerShdw>
                </a:effectLst>
              </a:rPr>
              <a:t>"</a:t>
            </a:r>
            <a:r>
              <a:rPr lang="en-US" b="1" i="1" dirty="0">
                <a:solidFill>
                  <a:schemeClr val="tx1"/>
                </a:solidFill>
                <a:effectLst>
                  <a:outerShdw blurRad="38100" dist="38100" dir="2700000" algn="tl">
                    <a:srgbClr val="000000">
                      <a:alpha val="43137"/>
                    </a:srgbClr>
                  </a:outerShdw>
                </a:effectLst>
              </a:rPr>
              <a:t>from the beginning</a:t>
            </a:r>
            <a:r>
              <a:rPr lang="en-US" b="1" dirty="0">
                <a:solidFill>
                  <a:schemeClr val="tx1"/>
                </a:solidFill>
                <a:effectLst>
                  <a:outerShdw blurRad="38100" dist="38100" dir="2700000" algn="tl">
                    <a:srgbClr val="000000">
                      <a:alpha val="43137"/>
                    </a:srgbClr>
                  </a:outerShdw>
                </a:effectLst>
              </a:rPr>
              <a:t>" contradict Mosaic Law?</a:t>
            </a:r>
          </a:p>
          <a:p>
            <a:endParaRPr lang="en-US" dirty="0"/>
          </a:p>
        </p:txBody>
      </p:sp>
      <p:sp>
        <p:nvSpPr>
          <p:cNvPr id="3" name="TextBox 2"/>
          <p:cNvSpPr txBox="1"/>
          <p:nvPr/>
        </p:nvSpPr>
        <p:spPr>
          <a:xfrm rot="21174947">
            <a:off x="1644324" y="4408445"/>
            <a:ext cx="7010400" cy="954107"/>
          </a:xfrm>
          <a:prstGeom prst="rect">
            <a:avLst/>
          </a:prstGeom>
          <a:noFill/>
        </p:spPr>
        <p:txBody>
          <a:bodyPr wrap="square" rtlCol="0">
            <a:spAutoFit/>
          </a:bodyPr>
          <a:lstStyle/>
          <a:p>
            <a:r>
              <a:rPr lang="en-US" sz="2800" b="1" u="sng" dirty="0">
                <a:solidFill>
                  <a:schemeClr val="tx2"/>
                </a:solidFill>
              </a:rPr>
              <a:t>Matthew 19:8</a:t>
            </a:r>
          </a:p>
          <a:p>
            <a:r>
              <a:rPr lang="en-US" sz="2800" baseline="30000" dirty="0">
                <a:solidFill>
                  <a:schemeClr val="tx2"/>
                </a:solidFill>
              </a:rPr>
              <a:t>8</a:t>
            </a:r>
            <a:r>
              <a:rPr lang="en-US" sz="2800" dirty="0">
                <a:solidFill>
                  <a:schemeClr val="tx2"/>
                </a:solidFill>
              </a:rPr>
              <a:t> </a:t>
            </a:r>
            <a:r>
              <a:rPr lang="en-US" sz="2800" dirty="0" smtClean="0">
                <a:solidFill>
                  <a:schemeClr val="tx2"/>
                </a:solidFill>
              </a:rPr>
              <a:t>… </a:t>
            </a:r>
            <a:r>
              <a:rPr lang="en-US" sz="2800" b="1" dirty="0" smtClean="0">
                <a:effectLst>
                  <a:outerShdw blurRad="38100" dist="38100" dir="2700000" algn="tl">
                    <a:srgbClr val="000000">
                      <a:alpha val="43137"/>
                    </a:srgbClr>
                  </a:outerShdw>
                </a:effectLst>
              </a:rPr>
              <a:t>from </a:t>
            </a:r>
            <a:r>
              <a:rPr lang="en-US" sz="2800" b="1" dirty="0">
                <a:effectLst>
                  <a:outerShdw blurRad="38100" dist="38100" dir="2700000" algn="tl">
                    <a:srgbClr val="000000">
                      <a:alpha val="43137"/>
                    </a:srgbClr>
                  </a:outerShdw>
                </a:effectLst>
              </a:rPr>
              <a:t>the beginning it was not so. </a:t>
            </a:r>
          </a:p>
        </p:txBody>
      </p:sp>
    </p:spTree>
    <p:extLst>
      <p:ext uri="{BB962C8B-B14F-4D97-AF65-F5344CB8AC3E}">
        <p14:creationId xmlns:p14="http://schemas.microsoft.com/office/powerpoint/2010/main" val="642353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a:t>
            </a:r>
            <a:r>
              <a:rPr lang="en-US" b="1" u="sng" dirty="0" smtClean="0"/>
              <a:t>19:4-6</a:t>
            </a:r>
            <a:endParaRPr lang="en-US" b="1" u="sng" dirty="0"/>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a:t>
            </a:r>
            <a:r>
              <a:rPr lang="en-US" dirty="0" smtClean="0"/>
              <a:t>,' ...</a:t>
            </a:r>
          </a:p>
          <a:p>
            <a:endParaRPr lang="en-US" dirty="0" smtClean="0"/>
          </a:p>
          <a:p>
            <a:endParaRPr lang="en-US" dirty="0" smtClean="0"/>
          </a:p>
          <a:p>
            <a:pPr lvl="1"/>
            <a:r>
              <a:rPr lang="en-US" b="1" u="sng" dirty="0">
                <a:solidFill>
                  <a:schemeClr val="tx1"/>
                </a:solidFill>
                <a:effectLst>
                  <a:outerShdw blurRad="38100" dist="38100" dir="2700000" algn="tl">
                    <a:srgbClr val="000000">
                      <a:alpha val="43137"/>
                    </a:srgbClr>
                  </a:outerShdw>
                </a:effectLst>
              </a:rPr>
              <a:t>QUESTION #2</a:t>
            </a:r>
            <a:r>
              <a:rPr lang="en-US" b="1" dirty="0">
                <a:solidFill>
                  <a:schemeClr val="tx1"/>
                </a:solidFill>
                <a:effectLst>
                  <a:outerShdw blurRad="38100" dist="38100" dir="2700000" algn="tl">
                    <a:srgbClr val="000000">
                      <a:alpha val="43137"/>
                    </a:srgbClr>
                  </a:outerShdw>
                </a:effectLst>
              </a:rPr>
              <a:t>: </a:t>
            </a:r>
            <a:r>
              <a:rPr lang="en-US" b="1" dirty="0" smtClean="0">
                <a:solidFill>
                  <a:schemeClr val="tx1"/>
                </a:solidFill>
                <a:effectLst>
                  <a:outerShdw blurRad="38100" dist="38100" dir="2700000" algn="tl">
                    <a:srgbClr val="000000">
                      <a:alpha val="43137"/>
                    </a:srgbClr>
                  </a:outerShdw>
                </a:effectLst>
              </a:rPr>
              <a:t>Was Mosaic </a:t>
            </a:r>
            <a:r>
              <a:rPr lang="en-US" b="1" dirty="0">
                <a:solidFill>
                  <a:schemeClr val="tx1"/>
                </a:solidFill>
                <a:effectLst>
                  <a:outerShdw blurRad="38100" dist="38100" dir="2700000" algn="tl">
                    <a:srgbClr val="000000">
                      <a:alpha val="43137"/>
                    </a:srgbClr>
                  </a:outerShdw>
                </a:effectLst>
              </a:rPr>
              <a:t>Law was still in force?</a:t>
            </a:r>
          </a:p>
          <a:p>
            <a:endParaRPr lang="en-US" dirty="0"/>
          </a:p>
        </p:txBody>
      </p:sp>
    </p:spTree>
    <p:extLst>
      <p:ext uri="{BB962C8B-B14F-4D97-AF65-F5344CB8AC3E}">
        <p14:creationId xmlns:p14="http://schemas.microsoft.com/office/powerpoint/2010/main" val="954808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a:t>
            </a:r>
            <a:r>
              <a:rPr lang="en-US" b="1" u="sng" dirty="0" smtClean="0"/>
              <a:t>19:4-6</a:t>
            </a:r>
            <a:endParaRPr lang="en-US" b="1" u="sng" dirty="0"/>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a:t>
            </a:r>
            <a:r>
              <a:rPr lang="en-US" dirty="0" smtClean="0"/>
              <a:t>,' ...</a:t>
            </a:r>
          </a:p>
          <a:p>
            <a:endParaRPr lang="en-US" dirty="0" smtClean="0"/>
          </a:p>
          <a:p>
            <a:endParaRPr lang="en-US" dirty="0" smtClean="0"/>
          </a:p>
          <a:p>
            <a:pPr lvl="1"/>
            <a:r>
              <a:rPr lang="en-US" b="1" u="sng" dirty="0">
                <a:solidFill>
                  <a:schemeClr val="tx1"/>
                </a:solidFill>
                <a:effectLst>
                  <a:outerShdw blurRad="38100" dist="38100" dir="2700000" algn="tl">
                    <a:srgbClr val="000000">
                      <a:alpha val="43137"/>
                    </a:srgbClr>
                  </a:outerShdw>
                </a:effectLst>
              </a:rPr>
              <a:t>QUESTION #3</a:t>
            </a:r>
            <a:r>
              <a:rPr lang="en-US" b="1" dirty="0">
                <a:solidFill>
                  <a:schemeClr val="tx1"/>
                </a:solidFill>
                <a:effectLst>
                  <a:outerShdw blurRad="38100" dist="38100" dir="2700000" algn="tl">
                    <a:srgbClr val="000000">
                      <a:alpha val="43137"/>
                    </a:srgbClr>
                  </a:outerShdw>
                </a:effectLst>
              </a:rPr>
              <a:t>:</a:t>
            </a:r>
            <a:r>
              <a:rPr lang="en-US" dirty="0"/>
              <a:t> </a:t>
            </a:r>
            <a:r>
              <a:rPr lang="en-US" b="1" dirty="0" smtClean="0">
                <a:solidFill>
                  <a:schemeClr val="tx1"/>
                </a:solidFill>
                <a:effectLst>
                  <a:outerShdw blurRad="38100" dist="38100" dir="2700000" algn="tl">
                    <a:srgbClr val="000000">
                      <a:alpha val="43137"/>
                    </a:srgbClr>
                  </a:outerShdw>
                </a:effectLst>
              </a:rPr>
              <a:t>Was Jesus teaching </a:t>
            </a:r>
            <a:r>
              <a:rPr lang="en-US" b="1" dirty="0">
                <a:solidFill>
                  <a:schemeClr val="tx1"/>
                </a:solidFill>
                <a:effectLst>
                  <a:outerShdw blurRad="38100" dist="38100" dir="2700000" algn="tl">
                    <a:srgbClr val="000000">
                      <a:alpha val="43137"/>
                    </a:srgbClr>
                  </a:outerShdw>
                </a:effectLst>
              </a:rPr>
              <a:t>people to break Mosaic </a:t>
            </a:r>
            <a:r>
              <a:rPr lang="en-US" b="1" dirty="0" smtClean="0">
                <a:solidFill>
                  <a:schemeClr val="tx1"/>
                </a:solidFill>
                <a:effectLst>
                  <a:outerShdw blurRad="38100" dist="38100" dir="2700000" algn="tl">
                    <a:srgbClr val="000000">
                      <a:alpha val="43137"/>
                    </a:srgbClr>
                  </a:outerShdw>
                </a:effectLst>
              </a:rPr>
              <a:t>Law?</a:t>
            </a:r>
            <a:endParaRPr lang="en-US" dirty="0"/>
          </a:p>
          <a:p>
            <a:endParaRPr lang="en-US" dirty="0"/>
          </a:p>
        </p:txBody>
      </p:sp>
    </p:spTree>
    <p:extLst>
      <p:ext uri="{BB962C8B-B14F-4D97-AF65-F5344CB8AC3E}">
        <p14:creationId xmlns:p14="http://schemas.microsoft.com/office/powerpoint/2010/main" val="11679951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a:t>
            </a:r>
            <a:r>
              <a:rPr lang="en-US" b="1" u="sng" dirty="0" smtClean="0"/>
              <a:t>19:4-6</a:t>
            </a:r>
            <a:endParaRPr lang="en-US" b="1" u="sng" dirty="0"/>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a:t>
            </a:r>
            <a:r>
              <a:rPr lang="en-US" dirty="0" smtClean="0"/>
              <a:t>,' ...</a:t>
            </a:r>
          </a:p>
          <a:p>
            <a:endParaRPr lang="en-US" dirty="0" smtClean="0"/>
          </a:p>
          <a:p>
            <a:endParaRPr lang="en-US" dirty="0" smtClean="0"/>
          </a:p>
          <a:p>
            <a:pPr lvl="1"/>
            <a:r>
              <a:rPr lang="en-US" b="1" u="sng" dirty="0">
                <a:solidFill>
                  <a:schemeClr val="tx1"/>
                </a:solidFill>
                <a:effectLst>
                  <a:outerShdw blurRad="38100" dist="38100" dir="2700000" algn="tl">
                    <a:srgbClr val="000000">
                      <a:alpha val="43137"/>
                    </a:srgbClr>
                  </a:outerShdw>
                </a:effectLst>
              </a:rPr>
              <a:t>QUESTION </a:t>
            </a:r>
            <a:r>
              <a:rPr lang="en-US" b="1" u="sng" dirty="0" smtClean="0">
                <a:solidFill>
                  <a:schemeClr val="tx1"/>
                </a:solidFill>
                <a:effectLst>
                  <a:outerShdw blurRad="38100" dist="38100" dir="2700000" algn="tl">
                    <a:srgbClr val="000000">
                      <a:alpha val="43137"/>
                    </a:srgbClr>
                  </a:outerShdw>
                </a:effectLst>
              </a:rPr>
              <a:t>#4</a:t>
            </a:r>
            <a:r>
              <a:rPr lang="en-US" b="1" dirty="0" smtClean="0">
                <a:solidFill>
                  <a:schemeClr val="tx1"/>
                </a:solidFill>
                <a:effectLst>
                  <a:outerShdw blurRad="38100" dist="38100" dir="2700000" algn="tl">
                    <a:srgbClr val="000000">
                      <a:alpha val="43137"/>
                    </a:srgbClr>
                  </a:outerShdw>
                </a:effectLst>
              </a:rPr>
              <a:t>:</a:t>
            </a:r>
            <a:r>
              <a:rPr lang="en-US" dirty="0" smtClean="0"/>
              <a:t> </a:t>
            </a:r>
            <a:r>
              <a:rPr lang="en-US" b="1" dirty="0" smtClean="0">
                <a:solidFill>
                  <a:schemeClr val="tx1"/>
                </a:solidFill>
                <a:effectLst>
                  <a:outerShdw blurRad="38100" dist="38100" dir="2700000" algn="tl">
                    <a:srgbClr val="000000">
                      <a:alpha val="43137"/>
                    </a:srgbClr>
                  </a:outerShdw>
                </a:effectLst>
              </a:rPr>
              <a:t>Was Jesus teaching only His disciples?</a:t>
            </a:r>
            <a:endParaRPr lang="en-US" dirty="0"/>
          </a:p>
          <a:p>
            <a:endParaRPr lang="en-US" dirty="0"/>
          </a:p>
        </p:txBody>
      </p:sp>
    </p:spTree>
    <p:extLst>
      <p:ext uri="{BB962C8B-B14F-4D97-AF65-F5344CB8AC3E}">
        <p14:creationId xmlns:p14="http://schemas.microsoft.com/office/powerpoint/2010/main" val="12056290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a:t>
            </a:r>
            <a:r>
              <a:rPr lang="en-US" b="1" u="sng" dirty="0" smtClean="0"/>
              <a:t>19:4-6</a:t>
            </a:r>
            <a:endParaRPr lang="en-US" b="1" u="sng" dirty="0"/>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a:t>
            </a:r>
            <a:r>
              <a:rPr lang="en-US" dirty="0" smtClean="0"/>
              <a:t>,' ...</a:t>
            </a:r>
          </a:p>
          <a:p>
            <a:endParaRPr lang="en-US" dirty="0" smtClean="0"/>
          </a:p>
          <a:p>
            <a:endParaRPr lang="en-US" dirty="0" smtClean="0"/>
          </a:p>
          <a:p>
            <a:pPr lvl="1"/>
            <a:r>
              <a:rPr lang="en-US" b="1" u="sng" dirty="0">
                <a:solidFill>
                  <a:schemeClr val="tx1"/>
                </a:solidFill>
                <a:effectLst>
                  <a:outerShdw blurRad="38100" dist="38100" dir="2700000" algn="tl">
                    <a:srgbClr val="000000">
                      <a:alpha val="43137"/>
                    </a:srgbClr>
                  </a:outerShdw>
                </a:effectLst>
              </a:rPr>
              <a:t>QUESTION </a:t>
            </a:r>
            <a:r>
              <a:rPr lang="en-US" b="1" u="sng" dirty="0" smtClean="0">
                <a:solidFill>
                  <a:schemeClr val="tx1"/>
                </a:solidFill>
                <a:effectLst>
                  <a:outerShdw blurRad="38100" dist="38100" dir="2700000" algn="tl">
                    <a:srgbClr val="000000">
                      <a:alpha val="43137"/>
                    </a:srgbClr>
                  </a:outerShdw>
                </a:effectLst>
              </a:rPr>
              <a:t>#5</a:t>
            </a:r>
            <a:r>
              <a:rPr lang="en-US" b="1" dirty="0" smtClean="0">
                <a:solidFill>
                  <a:schemeClr val="tx1"/>
                </a:solidFill>
                <a:effectLst>
                  <a:outerShdw blurRad="38100" dist="38100" dir="2700000" algn="tl">
                    <a:srgbClr val="000000">
                      <a:alpha val="43137"/>
                    </a:srgbClr>
                  </a:outerShdw>
                </a:effectLst>
              </a:rPr>
              <a:t>: </a:t>
            </a:r>
            <a:r>
              <a:rPr lang="en-US" b="1" dirty="0">
                <a:solidFill>
                  <a:schemeClr val="tx1"/>
                </a:solidFill>
                <a:effectLst>
                  <a:outerShdw blurRad="38100" dist="38100" dir="2700000" algn="tl">
                    <a:srgbClr val="000000">
                      <a:alpha val="43137"/>
                    </a:srgbClr>
                  </a:outerShdw>
                </a:effectLst>
              </a:rPr>
              <a:t>If Jesus could teach a </a:t>
            </a:r>
            <a:r>
              <a:rPr lang="en-US" b="1" dirty="0" smtClean="0">
                <a:solidFill>
                  <a:schemeClr val="tx1"/>
                </a:solidFill>
                <a:effectLst>
                  <a:outerShdw blurRad="38100" dist="38100" dir="2700000" algn="tl">
                    <a:srgbClr val="000000">
                      <a:alpha val="43137"/>
                    </a:srgbClr>
                  </a:outerShdw>
                </a:effectLst>
              </a:rPr>
              <a:t>law </a:t>
            </a:r>
            <a:r>
              <a:rPr lang="en-US" b="1" dirty="0">
                <a:solidFill>
                  <a:schemeClr val="tx1"/>
                </a:solidFill>
                <a:effectLst>
                  <a:outerShdw blurRad="38100" dist="38100" dir="2700000" algn="tl">
                    <a:srgbClr val="000000">
                      <a:alpha val="43137"/>
                    </a:srgbClr>
                  </a:outerShdw>
                </a:effectLst>
              </a:rPr>
              <a:t>from the past, could He go the other direction in time?</a:t>
            </a:r>
          </a:p>
          <a:p>
            <a:endParaRPr lang="en-US" dirty="0"/>
          </a:p>
        </p:txBody>
      </p:sp>
    </p:spTree>
    <p:extLst>
      <p:ext uri="{BB962C8B-B14F-4D97-AF65-F5344CB8AC3E}">
        <p14:creationId xmlns:p14="http://schemas.microsoft.com/office/powerpoint/2010/main" val="39618731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“No-Exception” </a:t>
            </a:r>
            <a:br>
              <a:rPr lang="en-US" dirty="0" smtClean="0"/>
            </a:br>
            <a:r>
              <a:rPr lang="en-US" dirty="0" smtClean="0"/>
              <a:t>Rules of Interpretation:</a:t>
            </a:r>
            <a:endParaRPr lang="en-US" dirty="0"/>
          </a:p>
        </p:txBody>
      </p:sp>
      <p:sp>
        <p:nvSpPr>
          <p:cNvPr id="3" name="Content Placeholder 2"/>
          <p:cNvSpPr>
            <a:spLocks noGrp="1"/>
          </p:cNvSpPr>
          <p:nvPr>
            <p:ph idx="1"/>
          </p:nvPr>
        </p:nvSpPr>
        <p:spPr>
          <a:xfrm>
            <a:off x="457200" y="2057400"/>
            <a:ext cx="7620000" cy="4343400"/>
          </a:xfrm>
        </p:spPr>
        <p:txBody>
          <a:bodyPr/>
          <a:lstStyle/>
          <a:p>
            <a:pPr marL="628650" lvl="0" indent="-514350">
              <a:spcBef>
                <a:spcPts val="1200"/>
              </a:spcBef>
              <a:spcAft>
                <a:spcPts val="1200"/>
              </a:spcAft>
              <a:buFont typeface="+mj-lt"/>
              <a:buAutoNum type="arabicParenR"/>
            </a:pPr>
            <a:r>
              <a:rPr lang="en-US" dirty="0"/>
              <a:t>Jesus cannot teach Gospel Law while Mosaic Law is in force.</a:t>
            </a:r>
          </a:p>
          <a:p>
            <a:pPr marL="628650" lvl="0" indent="-514350">
              <a:spcBef>
                <a:spcPts val="1200"/>
              </a:spcBef>
              <a:spcAft>
                <a:spcPts val="1200"/>
              </a:spcAft>
              <a:buFont typeface="+mj-lt"/>
              <a:buAutoNum type="arabicParenR"/>
            </a:pPr>
            <a:r>
              <a:rPr lang="en-US" dirty="0">
                <a:solidFill>
                  <a:schemeClr val="bg2">
                    <a:lumMod val="20000"/>
                    <a:lumOff val="80000"/>
                  </a:schemeClr>
                </a:solidFill>
              </a:rPr>
              <a:t>Only the teachings of Jesus which are repeated in the epistles are allowable in the church today</a:t>
            </a:r>
            <a:r>
              <a:rPr lang="en-US" dirty="0" smtClean="0">
                <a:solidFill>
                  <a:schemeClr val="bg2">
                    <a:lumMod val="20000"/>
                    <a:lumOff val="80000"/>
                  </a:schemeClr>
                </a:solidFill>
              </a:rPr>
              <a:t>.</a:t>
            </a:r>
            <a:endParaRPr lang="en-US" dirty="0">
              <a:solidFill>
                <a:schemeClr val="bg2">
                  <a:lumMod val="20000"/>
                  <a:lumOff val="80000"/>
                </a:schemeClr>
              </a:solidFill>
            </a:endParaRPr>
          </a:p>
        </p:txBody>
      </p:sp>
    </p:spTree>
    <p:extLst>
      <p:ext uri="{BB962C8B-B14F-4D97-AF65-F5344CB8AC3E}">
        <p14:creationId xmlns:p14="http://schemas.microsoft.com/office/powerpoint/2010/main" val="41714376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a:t>
            </a:r>
            <a:r>
              <a:rPr lang="en-US" b="1" u="sng" dirty="0" smtClean="0"/>
              <a:t>19:4-6</a:t>
            </a:r>
            <a:endParaRPr lang="en-US" b="1" u="sng" dirty="0"/>
          </a:p>
          <a:p>
            <a:r>
              <a:rPr lang="en-US" baseline="30000" dirty="0"/>
              <a:t>4</a:t>
            </a:r>
            <a:r>
              <a:rPr lang="en-US" dirty="0"/>
              <a:t> And He answered and said to them, "Have you not read that He who made them </a:t>
            </a:r>
            <a:r>
              <a:rPr lang="en-US" b="1" dirty="0">
                <a:solidFill>
                  <a:schemeClr val="tx1"/>
                </a:solidFill>
                <a:effectLst>
                  <a:outerShdw blurRad="38100" dist="38100" dir="2700000" algn="tl">
                    <a:srgbClr val="000000">
                      <a:alpha val="43137"/>
                    </a:srgbClr>
                  </a:outerShdw>
                </a:effectLst>
              </a:rPr>
              <a:t>at the beginning </a:t>
            </a:r>
            <a:r>
              <a:rPr lang="en-US" dirty="0"/>
              <a:t>'made them male and female</a:t>
            </a:r>
            <a:r>
              <a:rPr lang="en-US" dirty="0" smtClean="0"/>
              <a:t>,' ...</a:t>
            </a:r>
          </a:p>
          <a:p>
            <a:endParaRPr lang="en-US" dirty="0" smtClean="0"/>
          </a:p>
          <a:p>
            <a:endParaRPr lang="en-US" dirty="0" smtClean="0"/>
          </a:p>
          <a:p>
            <a:pPr lvl="1"/>
            <a:r>
              <a:rPr lang="en-US" b="1" u="sng" dirty="0">
                <a:solidFill>
                  <a:schemeClr val="tx1"/>
                </a:solidFill>
                <a:effectLst>
                  <a:outerShdw blurRad="38100" dist="38100" dir="2700000" algn="tl">
                    <a:srgbClr val="000000">
                      <a:alpha val="43137"/>
                    </a:srgbClr>
                  </a:outerShdw>
                </a:effectLst>
              </a:rPr>
              <a:t>QUESTION </a:t>
            </a:r>
            <a:r>
              <a:rPr lang="en-US" b="1" u="sng" dirty="0" smtClean="0">
                <a:solidFill>
                  <a:schemeClr val="tx1"/>
                </a:solidFill>
                <a:effectLst>
                  <a:outerShdw blurRad="38100" dist="38100" dir="2700000" algn="tl">
                    <a:srgbClr val="000000">
                      <a:alpha val="43137"/>
                    </a:srgbClr>
                  </a:outerShdw>
                </a:effectLst>
              </a:rPr>
              <a:t>#6</a:t>
            </a:r>
            <a:r>
              <a:rPr lang="en-US" b="1" dirty="0" smtClean="0">
                <a:solidFill>
                  <a:schemeClr val="tx1"/>
                </a:solidFill>
                <a:effectLst>
                  <a:outerShdw blurRad="38100" dist="38100" dir="2700000" algn="tl">
                    <a:srgbClr val="000000">
                      <a:alpha val="43137"/>
                    </a:srgbClr>
                  </a:outerShdw>
                </a:effectLst>
              </a:rPr>
              <a:t>: </a:t>
            </a:r>
            <a:r>
              <a:rPr lang="en-US" b="1" dirty="0">
                <a:solidFill>
                  <a:schemeClr val="tx1"/>
                </a:solidFill>
                <a:effectLst>
                  <a:outerShdw blurRad="38100" dist="38100" dir="2700000" algn="tl">
                    <a:srgbClr val="000000">
                      <a:alpha val="43137"/>
                    </a:srgbClr>
                  </a:outerShdw>
                </a:effectLst>
              </a:rPr>
              <a:t>Did Jesus ever </a:t>
            </a:r>
            <a:r>
              <a:rPr lang="en-US" b="1" u="sng" dirty="0" smtClean="0">
                <a:solidFill>
                  <a:schemeClr val="tx1"/>
                </a:solidFill>
                <a:effectLst>
                  <a:outerShdw blurRad="38100" dist="38100" dir="2700000" algn="tl">
                    <a:srgbClr val="000000">
                      <a:alpha val="43137"/>
                    </a:srgbClr>
                  </a:outerShdw>
                </a:effectLst>
              </a:rPr>
              <a:t>clearly</a:t>
            </a:r>
            <a:r>
              <a:rPr lang="en-US" b="1" dirty="0" smtClean="0">
                <a:solidFill>
                  <a:schemeClr val="tx1"/>
                </a:solidFill>
                <a:effectLst>
                  <a:outerShdw blurRad="38100" dist="38100" dir="2700000" algn="tl">
                    <a:srgbClr val="000000">
                      <a:alpha val="43137"/>
                    </a:srgbClr>
                  </a:outerShdw>
                </a:effectLst>
              </a:rPr>
              <a:t> teach a future law about marriage?</a:t>
            </a:r>
            <a:endParaRPr lang="en-US" b="1" dirty="0">
              <a:solidFill>
                <a:schemeClr val="tx1"/>
              </a:solidFill>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6652903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solidFill>
                  <a:schemeClr val="tx1">
                    <a:lumMod val="90000"/>
                    <a:lumOff val="10000"/>
                  </a:schemeClr>
                </a:solidFill>
              </a:rPr>
              <a:t>Matthew 22:30</a:t>
            </a:r>
          </a:p>
          <a:p>
            <a:r>
              <a:rPr lang="en-US" baseline="30000" dirty="0"/>
              <a:t>30</a:t>
            </a:r>
            <a:r>
              <a:rPr lang="en-US" dirty="0"/>
              <a:t> For </a:t>
            </a:r>
            <a:r>
              <a:rPr lang="en-US" b="1" dirty="0">
                <a:solidFill>
                  <a:schemeClr val="tx1"/>
                </a:solidFill>
                <a:effectLst>
                  <a:outerShdw blurRad="38100" dist="38100" dir="2700000" algn="tl">
                    <a:srgbClr val="000000">
                      <a:alpha val="43137"/>
                    </a:srgbClr>
                  </a:outerShdw>
                </a:effectLst>
              </a:rPr>
              <a:t>in the resurrection they neither marry nor are given in marriage</a:t>
            </a:r>
            <a:r>
              <a:rPr lang="en-US" dirty="0">
                <a:solidFill>
                  <a:schemeClr val="tx1"/>
                </a:solidFill>
                <a:effectLst>
                  <a:outerShdw blurRad="38100" dist="38100" dir="2700000" algn="tl">
                    <a:srgbClr val="000000">
                      <a:alpha val="43137"/>
                    </a:srgbClr>
                  </a:outerShdw>
                </a:effectLst>
              </a:rPr>
              <a:t>, </a:t>
            </a:r>
            <a:r>
              <a:rPr lang="en-US" dirty="0"/>
              <a:t>but are like angels of God in heaven</a:t>
            </a:r>
            <a:r>
              <a:rPr lang="en-US" dirty="0" smtClean="0"/>
              <a:t>.</a:t>
            </a:r>
          </a:p>
          <a:p>
            <a:endParaRPr lang="en-US" dirty="0" smtClean="0"/>
          </a:p>
          <a:p>
            <a:endParaRPr lang="en-US" dirty="0" smtClean="0"/>
          </a:p>
          <a:p>
            <a:pPr lvl="1"/>
            <a:r>
              <a:rPr lang="en-US" b="1" u="sng" dirty="0">
                <a:solidFill>
                  <a:schemeClr val="tx1"/>
                </a:solidFill>
                <a:effectLst>
                  <a:outerShdw blurRad="38100" dist="38100" dir="2700000" algn="tl">
                    <a:srgbClr val="000000">
                      <a:alpha val="43137"/>
                    </a:srgbClr>
                  </a:outerShdw>
                </a:effectLst>
              </a:rPr>
              <a:t>QUESTION #6</a:t>
            </a:r>
            <a:r>
              <a:rPr lang="en-US" b="1" dirty="0">
                <a:solidFill>
                  <a:schemeClr val="tx1"/>
                </a:solidFill>
                <a:effectLst>
                  <a:outerShdw blurRad="38100" dist="38100" dir="2700000" algn="tl">
                    <a:srgbClr val="000000">
                      <a:alpha val="43137"/>
                    </a:srgbClr>
                  </a:outerShdw>
                </a:effectLst>
              </a:rPr>
              <a:t>: Did Jesus ever </a:t>
            </a:r>
            <a:r>
              <a:rPr lang="en-US" b="1" u="sng" dirty="0">
                <a:solidFill>
                  <a:schemeClr val="tx1"/>
                </a:solidFill>
                <a:effectLst>
                  <a:outerShdw blurRad="38100" dist="38100" dir="2700000" algn="tl">
                    <a:srgbClr val="000000">
                      <a:alpha val="43137"/>
                    </a:srgbClr>
                  </a:outerShdw>
                </a:effectLst>
              </a:rPr>
              <a:t>clearly</a:t>
            </a:r>
            <a:r>
              <a:rPr lang="en-US" b="1" dirty="0">
                <a:solidFill>
                  <a:schemeClr val="tx1"/>
                </a:solidFill>
                <a:effectLst>
                  <a:outerShdw blurRad="38100" dist="38100" dir="2700000" algn="tl">
                    <a:srgbClr val="000000">
                      <a:alpha val="43137"/>
                    </a:srgbClr>
                  </a:outerShdw>
                </a:effectLst>
              </a:rPr>
              <a:t> teach a future law about marriage?</a:t>
            </a:r>
            <a:endParaRPr lang="en-US" dirty="0">
              <a:effectLst>
                <a:outerShdw blurRad="38100" dist="38100" dir="2700000" algn="tl">
                  <a:srgbClr val="000000">
                    <a:alpha val="43137"/>
                  </a:srgbClr>
                </a:outerShdw>
              </a:effectLst>
            </a:endParaRPr>
          </a:p>
          <a:p>
            <a:endParaRPr lang="en-US" dirty="0"/>
          </a:p>
        </p:txBody>
      </p:sp>
      <p:sp>
        <p:nvSpPr>
          <p:cNvPr id="6" name="Up Arrow 5"/>
          <p:cNvSpPr/>
          <p:nvPr/>
        </p:nvSpPr>
        <p:spPr>
          <a:xfrm rot="20374079">
            <a:off x="2990890" y="1917920"/>
            <a:ext cx="175087" cy="1040170"/>
          </a:xfrm>
          <a:prstGeom prs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52760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19:3-8</a:t>
            </a:r>
          </a:p>
          <a:p>
            <a:r>
              <a:rPr lang="en-US" baseline="30000" dirty="0"/>
              <a:t>3</a:t>
            </a:r>
            <a:r>
              <a:rPr lang="en-US" dirty="0"/>
              <a:t> The Pharisees also came to Him, testing Him, and saying to Him, "</a:t>
            </a:r>
            <a:r>
              <a:rPr lang="en-US" b="1" dirty="0">
                <a:solidFill>
                  <a:schemeClr val="tx1"/>
                </a:solidFill>
                <a:effectLst>
                  <a:outerShdw blurRad="38100" dist="38100" dir="2700000" algn="tl">
                    <a:srgbClr val="000000">
                      <a:alpha val="43137"/>
                    </a:srgbClr>
                  </a:outerShdw>
                </a:effectLst>
              </a:rPr>
              <a:t>Is it lawful for a man to divorce his wife [</a:t>
            </a:r>
            <a:r>
              <a:rPr lang="en-US" b="1" i="1" dirty="0">
                <a:solidFill>
                  <a:schemeClr val="tx1"/>
                </a:solidFill>
                <a:effectLst>
                  <a:outerShdw blurRad="38100" dist="38100" dir="2700000" algn="tl">
                    <a:srgbClr val="000000">
                      <a:alpha val="43137"/>
                    </a:srgbClr>
                  </a:outerShdw>
                </a:effectLst>
              </a:rPr>
              <a:t>FOR EVERY CAUSE</a:t>
            </a:r>
            <a:r>
              <a:rPr lang="en-US" b="1" dirty="0">
                <a:solidFill>
                  <a:schemeClr val="tx1"/>
                </a:solidFill>
                <a:effectLst>
                  <a:outerShdw blurRad="38100" dist="38100" dir="2700000" algn="tl">
                    <a:srgbClr val="000000">
                      <a:alpha val="43137"/>
                    </a:srgbClr>
                  </a:outerShdw>
                </a:effectLst>
              </a:rPr>
              <a:t>]?</a:t>
            </a:r>
            <a:r>
              <a:rPr lang="en-US" dirty="0"/>
              <a:t>" </a:t>
            </a:r>
          </a:p>
          <a:p>
            <a:r>
              <a:rPr lang="en-US" dirty="0"/>
              <a:t> </a:t>
            </a:r>
          </a:p>
          <a:p>
            <a:r>
              <a:rPr lang="en-US" baseline="30000" dirty="0">
                <a:solidFill>
                  <a:schemeClr val="tx1">
                    <a:lumMod val="25000"/>
                    <a:lumOff val="75000"/>
                  </a:schemeClr>
                </a:solidFill>
              </a:rPr>
              <a:t>7</a:t>
            </a:r>
            <a:r>
              <a:rPr lang="en-US" dirty="0">
                <a:solidFill>
                  <a:schemeClr val="tx1">
                    <a:lumMod val="25000"/>
                    <a:lumOff val="75000"/>
                  </a:schemeClr>
                </a:solidFill>
              </a:rPr>
              <a:t> They said to Him, "Why then did Moses command to give a certificate of divorce, and to put her away [</a:t>
            </a:r>
            <a:r>
              <a:rPr lang="en-US" i="1" dirty="0">
                <a:solidFill>
                  <a:schemeClr val="tx1">
                    <a:lumMod val="25000"/>
                    <a:lumOff val="75000"/>
                  </a:schemeClr>
                </a:solidFill>
              </a:rPr>
              <a:t>FOR EVERY CAUSE</a:t>
            </a:r>
            <a:r>
              <a:rPr lang="en-US" dirty="0">
                <a:solidFill>
                  <a:schemeClr val="tx1">
                    <a:lumMod val="25000"/>
                    <a:lumOff val="75000"/>
                  </a:schemeClr>
                </a:solidFill>
              </a:rPr>
              <a:t>]?" </a:t>
            </a:r>
          </a:p>
          <a:p>
            <a:r>
              <a:rPr lang="en-US" baseline="30000" dirty="0">
                <a:solidFill>
                  <a:schemeClr val="tx1">
                    <a:lumMod val="25000"/>
                    <a:lumOff val="75000"/>
                  </a:schemeClr>
                </a:solidFill>
              </a:rPr>
              <a:t>8</a:t>
            </a:r>
            <a:r>
              <a:rPr lang="en-US" dirty="0">
                <a:solidFill>
                  <a:schemeClr val="tx1">
                    <a:lumMod val="25000"/>
                    <a:lumOff val="75000"/>
                  </a:schemeClr>
                </a:solidFill>
              </a:rPr>
              <a:t> He said to them, "Moses, because of the hardness of your hearts, permitted you to divorce your wives [</a:t>
            </a:r>
            <a:r>
              <a:rPr lang="en-US" i="1" dirty="0">
                <a:solidFill>
                  <a:schemeClr val="tx1">
                    <a:lumMod val="25000"/>
                    <a:lumOff val="75000"/>
                  </a:schemeClr>
                </a:solidFill>
              </a:rPr>
              <a:t>FOR EVERY CAUSE</a:t>
            </a:r>
            <a:r>
              <a:rPr lang="en-US" dirty="0">
                <a:solidFill>
                  <a:schemeClr val="tx1">
                    <a:lumMod val="25000"/>
                    <a:lumOff val="75000"/>
                  </a:schemeClr>
                </a:solidFill>
              </a:rPr>
              <a:t>], but from the beginning it was not so. </a:t>
            </a:r>
          </a:p>
        </p:txBody>
      </p:sp>
    </p:spTree>
    <p:extLst>
      <p:ext uri="{BB962C8B-B14F-4D97-AF65-F5344CB8AC3E}">
        <p14:creationId xmlns:p14="http://schemas.microsoft.com/office/powerpoint/2010/main" val="4134825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19:3-8</a:t>
            </a:r>
          </a:p>
          <a:p>
            <a:r>
              <a:rPr lang="en-US" baseline="30000" dirty="0"/>
              <a:t>3</a:t>
            </a:r>
            <a:r>
              <a:rPr lang="en-US" dirty="0"/>
              <a:t> The Pharisees also came to Him, testing Him, and saying to Him, "</a:t>
            </a:r>
            <a:r>
              <a:rPr lang="en-US" b="1" dirty="0">
                <a:solidFill>
                  <a:schemeClr val="tx1"/>
                </a:solidFill>
                <a:effectLst>
                  <a:outerShdw blurRad="38100" dist="38100" dir="2700000" algn="tl">
                    <a:srgbClr val="000000">
                      <a:alpha val="43137"/>
                    </a:srgbClr>
                  </a:outerShdw>
                </a:effectLst>
              </a:rPr>
              <a:t>Is it lawful for a man to divorce his wife [</a:t>
            </a:r>
            <a:r>
              <a:rPr lang="en-US" b="1" i="1" dirty="0">
                <a:solidFill>
                  <a:schemeClr val="tx1"/>
                </a:solidFill>
                <a:effectLst>
                  <a:outerShdw blurRad="38100" dist="38100" dir="2700000" algn="tl">
                    <a:srgbClr val="000000">
                      <a:alpha val="43137"/>
                    </a:srgbClr>
                  </a:outerShdw>
                </a:effectLst>
              </a:rPr>
              <a:t>FOR EVERY CAUSE</a:t>
            </a:r>
            <a:r>
              <a:rPr lang="en-US" b="1" dirty="0">
                <a:solidFill>
                  <a:schemeClr val="tx1"/>
                </a:solidFill>
                <a:effectLst>
                  <a:outerShdw blurRad="38100" dist="38100" dir="2700000" algn="tl">
                    <a:srgbClr val="000000">
                      <a:alpha val="43137"/>
                    </a:srgbClr>
                  </a:outerShdw>
                </a:effectLst>
              </a:rPr>
              <a:t>]?</a:t>
            </a:r>
            <a:r>
              <a:rPr lang="en-US" dirty="0"/>
              <a:t>" </a:t>
            </a:r>
          </a:p>
          <a:p>
            <a:r>
              <a:rPr lang="en-US" dirty="0"/>
              <a:t> </a:t>
            </a:r>
          </a:p>
          <a:p>
            <a:r>
              <a:rPr lang="en-US" baseline="30000" dirty="0"/>
              <a:t>7</a:t>
            </a:r>
            <a:r>
              <a:rPr lang="en-US" dirty="0"/>
              <a:t> They said to Him, "Why then did Moses command to give a certificate of divorce, and to put her away [</a:t>
            </a:r>
            <a:r>
              <a:rPr lang="en-US" i="1" dirty="0"/>
              <a:t>FOR EVERY CAUSE</a:t>
            </a:r>
            <a:r>
              <a:rPr lang="en-US" dirty="0"/>
              <a:t>]?" </a:t>
            </a:r>
          </a:p>
          <a:p>
            <a:r>
              <a:rPr lang="en-US" baseline="30000" dirty="0">
                <a:solidFill>
                  <a:schemeClr val="tx1">
                    <a:lumMod val="25000"/>
                    <a:lumOff val="75000"/>
                  </a:schemeClr>
                </a:solidFill>
              </a:rPr>
              <a:t>8</a:t>
            </a:r>
            <a:r>
              <a:rPr lang="en-US" dirty="0">
                <a:solidFill>
                  <a:schemeClr val="tx1">
                    <a:lumMod val="25000"/>
                    <a:lumOff val="75000"/>
                  </a:schemeClr>
                </a:solidFill>
              </a:rPr>
              <a:t> He said to them, "Moses, because of the hardness of your hearts, permitted you to divorce your wives [</a:t>
            </a:r>
            <a:r>
              <a:rPr lang="en-US" i="1" dirty="0">
                <a:solidFill>
                  <a:schemeClr val="tx1">
                    <a:lumMod val="25000"/>
                    <a:lumOff val="75000"/>
                  </a:schemeClr>
                </a:solidFill>
              </a:rPr>
              <a:t>FOR EVERY CAUSE</a:t>
            </a:r>
            <a:r>
              <a:rPr lang="en-US" dirty="0">
                <a:solidFill>
                  <a:schemeClr val="tx1">
                    <a:lumMod val="25000"/>
                    <a:lumOff val="75000"/>
                  </a:schemeClr>
                </a:solidFill>
              </a:rPr>
              <a:t>], but from the beginning it was not so. </a:t>
            </a:r>
          </a:p>
        </p:txBody>
      </p:sp>
    </p:spTree>
    <p:extLst>
      <p:ext uri="{BB962C8B-B14F-4D97-AF65-F5344CB8AC3E}">
        <p14:creationId xmlns:p14="http://schemas.microsoft.com/office/powerpoint/2010/main" val="35043112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19:3-8</a:t>
            </a:r>
          </a:p>
          <a:p>
            <a:r>
              <a:rPr lang="en-US" baseline="30000" dirty="0"/>
              <a:t>3</a:t>
            </a:r>
            <a:r>
              <a:rPr lang="en-US" dirty="0"/>
              <a:t> The Pharisees also came to Him, testing Him, and saying to Him, "</a:t>
            </a:r>
            <a:r>
              <a:rPr lang="en-US" b="1" dirty="0">
                <a:solidFill>
                  <a:schemeClr val="tx1"/>
                </a:solidFill>
                <a:effectLst>
                  <a:outerShdw blurRad="38100" dist="38100" dir="2700000" algn="tl">
                    <a:srgbClr val="000000">
                      <a:alpha val="43137"/>
                    </a:srgbClr>
                  </a:outerShdw>
                </a:effectLst>
              </a:rPr>
              <a:t>Is it lawful for a man to divorce his wife [</a:t>
            </a:r>
            <a:r>
              <a:rPr lang="en-US" b="1" i="1" dirty="0">
                <a:solidFill>
                  <a:schemeClr val="tx1"/>
                </a:solidFill>
                <a:effectLst>
                  <a:outerShdw blurRad="38100" dist="38100" dir="2700000" algn="tl">
                    <a:srgbClr val="000000">
                      <a:alpha val="43137"/>
                    </a:srgbClr>
                  </a:outerShdw>
                </a:effectLst>
              </a:rPr>
              <a:t>FOR EVERY CAUSE</a:t>
            </a:r>
            <a:r>
              <a:rPr lang="en-US" b="1" dirty="0">
                <a:solidFill>
                  <a:schemeClr val="tx1"/>
                </a:solidFill>
                <a:effectLst>
                  <a:outerShdw blurRad="38100" dist="38100" dir="2700000" algn="tl">
                    <a:srgbClr val="000000">
                      <a:alpha val="43137"/>
                    </a:srgbClr>
                  </a:outerShdw>
                </a:effectLst>
              </a:rPr>
              <a:t>]?</a:t>
            </a:r>
            <a:r>
              <a:rPr lang="en-US" dirty="0"/>
              <a:t>" </a:t>
            </a:r>
          </a:p>
          <a:p>
            <a:r>
              <a:rPr lang="en-US" dirty="0"/>
              <a:t> </a:t>
            </a:r>
          </a:p>
          <a:p>
            <a:r>
              <a:rPr lang="en-US" baseline="30000" dirty="0"/>
              <a:t>7</a:t>
            </a:r>
            <a:r>
              <a:rPr lang="en-US" dirty="0"/>
              <a:t> They said to Him, "Why then did Moses command to give a certificate of divorce, and to put her away [</a:t>
            </a:r>
            <a:r>
              <a:rPr lang="en-US" i="1" dirty="0"/>
              <a:t>FOR EVERY CAUSE</a:t>
            </a:r>
            <a:r>
              <a:rPr lang="en-US" dirty="0"/>
              <a:t>]?" </a:t>
            </a:r>
          </a:p>
          <a:p>
            <a:r>
              <a:rPr lang="en-US" baseline="30000" dirty="0"/>
              <a:t>8</a:t>
            </a:r>
            <a:r>
              <a:rPr lang="en-US" dirty="0"/>
              <a:t> He said to them, "Moses, because of the hardness of your hearts, permitted you to divorce your wives [</a:t>
            </a:r>
            <a:r>
              <a:rPr lang="en-US" i="1" dirty="0"/>
              <a:t>FOR EVERY CAUSE</a:t>
            </a:r>
            <a:r>
              <a:rPr lang="en-US" dirty="0"/>
              <a:t>], but from the beginning it was not so. </a:t>
            </a:r>
          </a:p>
        </p:txBody>
      </p:sp>
    </p:spTree>
    <p:extLst>
      <p:ext uri="{BB962C8B-B14F-4D97-AF65-F5344CB8AC3E}">
        <p14:creationId xmlns:p14="http://schemas.microsoft.com/office/powerpoint/2010/main" val="35043112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1800" b="1" u="sng" dirty="0"/>
              <a:t>Matthew 19:3-8</a:t>
            </a:r>
          </a:p>
          <a:p>
            <a:r>
              <a:rPr lang="en-US" sz="1800" baseline="30000" dirty="0"/>
              <a:t>3</a:t>
            </a:r>
            <a:r>
              <a:rPr lang="en-US" sz="1800" dirty="0"/>
              <a:t> The Pharisees also came to Him, testing Him, and saying to Him, "</a:t>
            </a:r>
            <a:r>
              <a:rPr lang="en-US" sz="1800" b="1" dirty="0">
                <a:solidFill>
                  <a:schemeClr val="tx1"/>
                </a:solidFill>
                <a:effectLst>
                  <a:outerShdw blurRad="38100" dist="38100" dir="2700000" algn="tl">
                    <a:srgbClr val="000000">
                      <a:alpha val="43137"/>
                    </a:srgbClr>
                  </a:outerShdw>
                </a:effectLst>
              </a:rPr>
              <a:t>Is it lawful for a man to divorce his wife [</a:t>
            </a:r>
            <a:r>
              <a:rPr lang="en-US" sz="1800" b="1" i="1" dirty="0">
                <a:solidFill>
                  <a:schemeClr val="tx1"/>
                </a:solidFill>
                <a:effectLst>
                  <a:outerShdw blurRad="38100" dist="38100" dir="2700000" algn="tl">
                    <a:srgbClr val="000000">
                      <a:alpha val="43137"/>
                    </a:srgbClr>
                  </a:outerShdw>
                </a:effectLst>
              </a:rPr>
              <a:t>FOR EVERY CAUSE</a:t>
            </a:r>
            <a:r>
              <a:rPr lang="en-US" sz="1800" b="1" dirty="0">
                <a:solidFill>
                  <a:schemeClr val="tx1"/>
                </a:solidFill>
                <a:effectLst>
                  <a:outerShdw blurRad="38100" dist="38100" dir="2700000" algn="tl">
                    <a:srgbClr val="000000">
                      <a:alpha val="43137"/>
                    </a:srgbClr>
                  </a:outerShdw>
                </a:effectLst>
              </a:rPr>
              <a:t>]?</a:t>
            </a:r>
            <a:r>
              <a:rPr lang="en-US" sz="1800" dirty="0"/>
              <a:t>" </a:t>
            </a:r>
          </a:p>
          <a:p>
            <a:r>
              <a:rPr lang="en-US" sz="1800" dirty="0"/>
              <a:t> </a:t>
            </a:r>
          </a:p>
          <a:p>
            <a:r>
              <a:rPr lang="en-US" sz="1800" baseline="30000" dirty="0"/>
              <a:t>7</a:t>
            </a:r>
            <a:r>
              <a:rPr lang="en-US" sz="1800" dirty="0"/>
              <a:t> They said to Him, "Why then did </a:t>
            </a:r>
            <a:r>
              <a:rPr lang="en-US" sz="1800" b="1" dirty="0">
                <a:solidFill>
                  <a:schemeClr val="tx1"/>
                </a:solidFill>
                <a:effectLst>
                  <a:outerShdw blurRad="38100" dist="38100" dir="2700000" algn="tl">
                    <a:srgbClr val="000000">
                      <a:alpha val="43137"/>
                    </a:srgbClr>
                  </a:outerShdw>
                </a:effectLst>
              </a:rPr>
              <a:t>Moses command </a:t>
            </a:r>
            <a:r>
              <a:rPr lang="en-US" sz="1800" dirty="0"/>
              <a:t>to give a certificate of divorce, and to put her away [</a:t>
            </a:r>
            <a:r>
              <a:rPr lang="en-US" sz="1800" i="1" dirty="0"/>
              <a:t>FOR EVERY CAUSE</a:t>
            </a:r>
            <a:r>
              <a:rPr lang="en-US" sz="1800" dirty="0"/>
              <a:t>]?" </a:t>
            </a:r>
          </a:p>
          <a:p>
            <a:r>
              <a:rPr lang="en-US" sz="1800" baseline="30000" dirty="0"/>
              <a:t>8</a:t>
            </a:r>
            <a:r>
              <a:rPr lang="en-US" sz="1800" dirty="0"/>
              <a:t> He said to them, "Moses, because of the hardness of your hearts, permitted you to divorce your wives [</a:t>
            </a:r>
            <a:r>
              <a:rPr lang="en-US" sz="1800" i="1" dirty="0"/>
              <a:t>FOR EVERY CAUSE</a:t>
            </a:r>
            <a:r>
              <a:rPr lang="en-US" sz="1800" dirty="0"/>
              <a:t>], but from the beginning it was not so</a:t>
            </a:r>
            <a:r>
              <a:rPr lang="en-US" sz="1800" dirty="0" smtClean="0"/>
              <a:t>.</a:t>
            </a:r>
          </a:p>
          <a:p>
            <a:pPr lvl="2"/>
            <a:r>
              <a:rPr lang="en-US" dirty="0" smtClean="0"/>
              <a:t> </a:t>
            </a:r>
            <a:endParaRPr lang="en-US" dirty="0"/>
          </a:p>
        </p:txBody>
      </p:sp>
    </p:spTree>
    <p:extLst>
      <p:ext uri="{BB962C8B-B14F-4D97-AF65-F5344CB8AC3E}">
        <p14:creationId xmlns:p14="http://schemas.microsoft.com/office/powerpoint/2010/main" val="21480599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1800" b="1" u="sng" dirty="0"/>
              <a:t>Matthew 19:3-8</a:t>
            </a:r>
          </a:p>
          <a:p>
            <a:r>
              <a:rPr lang="en-US" sz="1800" baseline="30000" dirty="0"/>
              <a:t>3</a:t>
            </a:r>
            <a:r>
              <a:rPr lang="en-US" sz="1800" dirty="0"/>
              <a:t> The Pharisees also came to Him, testing Him, and saying to Him, "</a:t>
            </a:r>
            <a:r>
              <a:rPr lang="en-US" sz="1800" b="1" dirty="0">
                <a:solidFill>
                  <a:schemeClr val="tx1"/>
                </a:solidFill>
                <a:effectLst>
                  <a:outerShdw blurRad="38100" dist="38100" dir="2700000" algn="tl">
                    <a:srgbClr val="000000">
                      <a:alpha val="43137"/>
                    </a:srgbClr>
                  </a:outerShdw>
                </a:effectLst>
              </a:rPr>
              <a:t>Is it lawful for a man to divorce his wife [</a:t>
            </a:r>
            <a:r>
              <a:rPr lang="en-US" sz="1800" b="1" i="1" dirty="0">
                <a:solidFill>
                  <a:schemeClr val="tx1"/>
                </a:solidFill>
                <a:effectLst>
                  <a:outerShdw blurRad="38100" dist="38100" dir="2700000" algn="tl">
                    <a:srgbClr val="000000">
                      <a:alpha val="43137"/>
                    </a:srgbClr>
                  </a:outerShdw>
                </a:effectLst>
              </a:rPr>
              <a:t>FOR EVERY CAUSE</a:t>
            </a:r>
            <a:r>
              <a:rPr lang="en-US" sz="1800" b="1" dirty="0">
                <a:solidFill>
                  <a:schemeClr val="tx1"/>
                </a:solidFill>
                <a:effectLst>
                  <a:outerShdw blurRad="38100" dist="38100" dir="2700000" algn="tl">
                    <a:srgbClr val="000000">
                      <a:alpha val="43137"/>
                    </a:srgbClr>
                  </a:outerShdw>
                </a:effectLst>
              </a:rPr>
              <a:t>]?</a:t>
            </a:r>
            <a:r>
              <a:rPr lang="en-US" sz="1800" dirty="0"/>
              <a:t>" </a:t>
            </a:r>
          </a:p>
          <a:p>
            <a:r>
              <a:rPr lang="en-US" sz="1800" dirty="0"/>
              <a:t> </a:t>
            </a:r>
          </a:p>
          <a:p>
            <a:r>
              <a:rPr lang="en-US" sz="1800" baseline="30000" dirty="0"/>
              <a:t>7</a:t>
            </a:r>
            <a:r>
              <a:rPr lang="en-US" sz="1800" dirty="0"/>
              <a:t> They said to Him, "Why then did </a:t>
            </a:r>
            <a:r>
              <a:rPr lang="en-US" sz="1800" b="1" dirty="0">
                <a:solidFill>
                  <a:schemeClr val="tx1"/>
                </a:solidFill>
                <a:effectLst>
                  <a:outerShdw blurRad="38100" dist="38100" dir="2700000" algn="tl">
                    <a:srgbClr val="000000">
                      <a:alpha val="43137"/>
                    </a:srgbClr>
                  </a:outerShdw>
                </a:effectLst>
              </a:rPr>
              <a:t>Moses command </a:t>
            </a:r>
            <a:r>
              <a:rPr lang="en-US" sz="1800" dirty="0"/>
              <a:t>to give a certificate of divorce, and to put her away [</a:t>
            </a:r>
            <a:r>
              <a:rPr lang="en-US" sz="1800" i="1" dirty="0"/>
              <a:t>FOR EVERY CAUSE</a:t>
            </a:r>
            <a:r>
              <a:rPr lang="en-US" sz="1800" dirty="0"/>
              <a:t>]?" </a:t>
            </a:r>
          </a:p>
          <a:p>
            <a:r>
              <a:rPr lang="en-US" sz="1800" baseline="30000" dirty="0"/>
              <a:t>8</a:t>
            </a:r>
            <a:r>
              <a:rPr lang="en-US" sz="1800" dirty="0"/>
              <a:t> He said to them, "Moses, because of the hardness of your hearts, permitted you to divorce your wives [</a:t>
            </a:r>
            <a:r>
              <a:rPr lang="en-US" sz="1800" i="1" dirty="0"/>
              <a:t>FOR EVERY CAUSE</a:t>
            </a:r>
            <a:r>
              <a:rPr lang="en-US" sz="1800" dirty="0"/>
              <a:t>], but from the beginning it was not so</a:t>
            </a:r>
            <a:r>
              <a:rPr lang="en-US" sz="1800" dirty="0" smtClean="0"/>
              <a:t>.</a:t>
            </a:r>
          </a:p>
          <a:p>
            <a:pPr marL="548640" lvl="4"/>
            <a:r>
              <a:rPr lang="en-US" sz="4000" b="1" dirty="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r>
              <a:rPr lang="en-US" b="1" u="sng" dirty="0" smtClean="0"/>
              <a:t>Matthew </a:t>
            </a:r>
            <a:r>
              <a:rPr lang="en-US" b="1" u="sng" dirty="0"/>
              <a:t>19:9</a:t>
            </a:r>
          </a:p>
          <a:p>
            <a:pPr lvl="2"/>
            <a:r>
              <a:rPr lang="en-US" baseline="30000" dirty="0"/>
              <a:t>9</a:t>
            </a:r>
            <a:r>
              <a:rPr lang="en-US" dirty="0"/>
              <a:t> </a:t>
            </a:r>
            <a:r>
              <a:rPr lang="en-US" b="1" dirty="0">
                <a:solidFill>
                  <a:schemeClr val="tx1"/>
                </a:solidFill>
                <a:effectLst>
                  <a:outerShdw blurRad="38100" dist="38100" dir="2700000" algn="tl">
                    <a:srgbClr val="000000">
                      <a:alpha val="43137"/>
                    </a:srgbClr>
                  </a:outerShdw>
                </a:effectLst>
              </a:rPr>
              <a:t>[But] [</a:t>
            </a:r>
            <a:r>
              <a:rPr lang="en-US" b="1" dirty="0" err="1">
                <a:solidFill>
                  <a:schemeClr val="tx1"/>
                </a:solidFill>
                <a:effectLst>
                  <a:outerShdw blurRad="38100" dist="38100" dir="2700000" algn="tl">
                    <a:srgbClr val="000000">
                      <a:alpha val="43137"/>
                    </a:srgbClr>
                  </a:outerShdw>
                </a:effectLst>
                <a:latin typeface="PCSB Greek" panose="020B0500000000000000" pitchFamily="34" charset="0"/>
              </a:rPr>
              <a:t>dev</a:t>
            </a:r>
            <a:r>
              <a:rPr lang="en-US" b="1" dirty="0">
                <a:solidFill>
                  <a:schemeClr val="tx1"/>
                </a:solidFill>
                <a:effectLst>
                  <a:outerShdw blurRad="38100" dist="38100" dir="2700000" algn="tl">
                    <a:srgbClr val="000000">
                      <a:alpha val="43137"/>
                    </a:srgbClr>
                  </a:outerShdw>
                </a:effectLst>
              </a:rPr>
              <a:t>] </a:t>
            </a:r>
            <a:r>
              <a:rPr lang="en-US" dirty="0"/>
              <a:t>I say to you, whoever divorces his wife, </a:t>
            </a:r>
            <a:r>
              <a:rPr lang="en-US" b="1" dirty="0">
                <a:solidFill>
                  <a:schemeClr val="tx1"/>
                </a:solidFill>
                <a:effectLst>
                  <a:outerShdw blurRad="38100" dist="38100" dir="2700000" algn="tl">
                    <a:srgbClr val="000000">
                      <a:alpha val="43137"/>
                    </a:srgbClr>
                  </a:outerShdw>
                </a:effectLst>
              </a:rPr>
              <a:t>except for </a:t>
            </a:r>
            <a:r>
              <a:rPr lang="en-US" b="1" dirty="0" smtClean="0">
                <a:solidFill>
                  <a:schemeClr val="tx1"/>
                </a:solidFill>
                <a:effectLst>
                  <a:outerShdw blurRad="38100" dist="38100" dir="2700000" algn="tl">
                    <a:srgbClr val="000000">
                      <a:alpha val="43137"/>
                    </a:srgbClr>
                  </a:outerShdw>
                </a:effectLst>
              </a:rPr>
              <a:t>[fornication]</a:t>
            </a:r>
            <a:r>
              <a:rPr lang="en-US" dirty="0" smtClean="0">
                <a:solidFill>
                  <a:schemeClr val="tx1"/>
                </a:solidFill>
              </a:rPr>
              <a:t>, </a:t>
            </a:r>
            <a:r>
              <a:rPr lang="en-US" dirty="0"/>
              <a:t>and marries another, commits adultery; and whoever marries her who is divorced commits adultery."</a:t>
            </a:r>
          </a:p>
          <a:p>
            <a:pPr lvl="2"/>
            <a:r>
              <a:rPr lang="en-US" dirty="0" smtClean="0"/>
              <a:t> </a:t>
            </a:r>
            <a:endParaRPr lang="en-US" dirty="0"/>
          </a:p>
        </p:txBody>
      </p:sp>
    </p:spTree>
    <p:extLst>
      <p:ext uri="{BB962C8B-B14F-4D97-AF65-F5344CB8AC3E}">
        <p14:creationId xmlns:p14="http://schemas.microsoft.com/office/powerpoint/2010/main" val="360941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7848600" cy="1143000"/>
          </a:xfrm>
        </p:spPr>
        <p:txBody>
          <a:bodyPr/>
          <a:lstStyle/>
          <a:p>
            <a:pPr algn="ctr"/>
            <a:r>
              <a:rPr lang="en-US" dirty="0" smtClean="0">
                <a:solidFill>
                  <a:srgbClr val="C00000"/>
                </a:solidFill>
                <a:effectLst>
                  <a:outerShdw blurRad="38100" dist="38100" dir="2700000" algn="tl">
                    <a:srgbClr val="000000">
                      <a:alpha val="43137"/>
                    </a:srgbClr>
                  </a:outerShdw>
                </a:effectLst>
              </a:rPr>
              <a:t>The Epistles &amp; “the exception”</a:t>
            </a:r>
            <a:endParaRPr lang="en-US"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671490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7848600" cy="1143000"/>
          </a:xfrm>
        </p:spPr>
        <p:txBody>
          <a:bodyPr/>
          <a:lstStyle/>
          <a:p>
            <a:pPr algn="ctr"/>
            <a:r>
              <a:rPr lang="en-US" dirty="0" smtClean="0">
                <a:solidFill>
                  <a:srgbClr val="C00000"/>
                </a:solidFill>
                <a:effectLst>
                  <a:outerShdw blurRad="38100" dist="38100" dir="2700000" algn="tl">
                    <a:srgbClr val="000000">
                      <a:alpha val="43137"/>
                    </a:srgbClr>
                  </a:outerShdw>
                </a:effectLst>
              </a:rPr>
              <a:t>The Epistles &amp; “the exception”</a:t>
            </a:r>
            <a:endParaRPr lang="en-US" dirty="0">
              <a:solidFill>
                <a:srgbClr val="C00000"/>
              </a:solidFill>
              <a:effectLst>
                <a:outerShdw blurRad="38100" dist="38100" dir="2700000" algn="tl">
                  <a:srgbClr val="000000">
                    <a:alpha val="43137"/>
                  </a:srgbClr>
                </a:outerShdw>
              </a:effectLst>
            </a:endParaRPr>
          </a:p>
        </p:txBody>
      </p:sp>
      <p:sp>
        <p:nvSpPr>
          <p:cNvPr id="3" name="TextBox 2"/>
          <p:cNvSpPr txBox="1"/>
          <p:nvPr/>
        </p:nvSpPr>
        <p:spPr>
          <a:xfrm rot="21051152">
            <a:off x="457200" y="2675066"/>
            <a:ext cx="7543800" cy="1077218"/>
          </a:xfrm>
          <a:prstGeom prst="rect">
            <a:avLst/>
          </a:prstGeom>
          <a:noFill/>
        </p:spPr>
        <p:txBody>
          <a:bodyPr wrap="square" rtlCol="0">
            <a:spAutoFit/>
          </a:bodyPr>
          <a:lstStyle/>
          <a:p>
            <a:r>
              <a:rPr lang="en-US" sz="3200" b="1" u="sng" dirty="0">
                <a:solidFill>
                  <a:schemeClr val="tx2"/>
                </a:solidFill>
              </a:rPr>
              <a:t>Q</a:t>
            </a:r>
            <a:r>
              <a:rPr lang="en-US" sz="3200" dirty="0">
                <a:solidFill>
                  <a:schemeClr val="tx2"/>
                </a:solidFill>
              </a:rPr>
              <a:t>: What </a:t>
            </a:r>
            <a:r>
              <a:rPr lang="en-US" sz="3200" dirty="0" smtClean="0">
                <a:solidFill>
                  <a:schemeClr val="tx2"/>
                </a:solidFill>
              </a:rPr>
              <a:t>if a Christian’s spouse becomes </a:t>
            </a:r>
            <a:r>
              <a:rPr lang="en-US" sz="3200" dirty="0">
                <a:solidFill>
                  <a:schemeClr val="tx2"/>
                </a:solidFill>
              </a:rPr>
              <a:t>a </a:t>
            </a:r>
            <a:r>
              <a:rPr lang="en-US" sz="3200" dirty="0" smtClean="0">
                <a:solidFill>
                  <a:schemeClr val="tx2"/>
                </a:solidFill>
              </a:rPr>
              <a:t>fornicator (harlot)?</a:t>
            </a:r>
            <a:endParaRPr lang="en-US" sz="3200" dirty="0">
              <a:solidFill>
                <a:schemeClr val="tx2"/>
              </a:solidFill>
            </a:endParaRPr>
          </a:p>
        </p:txBody>
      </p:sp>
    </p:spTree>
    <p:extLst>
      <p:ext uri="{BB962C8B-B14F-4D97-AF65-F5344CB8AC3E}">
        <p14:creationId xmlns:p14="http://schemas.microsoft.com/office/powerpoint/2010/main" val="40348779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1 Corinthians 6:15-16</a:t>
            </a:r>
          </a:p>
          <a:p>
            <a:r>
              <a:rPr lang="en-US" baseline="30000" dirty="0"/>
              <a:t>15</a:t>
            </a:r>
            <a:r>
              <a:rPr lang="en-US" dirty="0"/>
              <a:t> Do you not know that your bodies are members of Christ? </a:t>
            </a:r>
            <a:r>
              <a:rPr lang="en-US" b="1" dirty="0">
                <a:solidFill>
                  <a:schemeClr val="tx1"/>
                </a:solidFill>
                <a:effectLst>
                  <a:outerShdw blurRad="38100" dist="38100" dir="2700000" algn="tl">
                    <a:srgbClr val="000000">
                      <a:alpha val="43137"/>
                    </a:srgbClr>
                  </a:outerShdw>
                </a:effectLst>
              </a:rPr>
              <a:t>Shall I then take the members of Christ and make them members of a harlot? </a:t>
            </a:r>
            <a:r>
              <a:rPr lang="en-US" dirty="0"/>
              <a:t>Certainly not! </a:t>
            </a:r>
            <a:r>
              <a:rPr lang="en-US" baseline="30000" dirty="0">
                <a:solidFill>
                  <a:schemeClr val="tx2">
                    <a:lumMod val="20000"/>
                    <a:lumOff val="80000"/>
                  </a:schemeClr>
                </a:solidFill>
              </a:rPr>
              <a:t>16</a:t>
            </a:r>
            <a:r>
              <a:rPr lang="en-US" dirty="0">
                <a:solidFill>
                  <a:schemeClr val="tx2">
                    <a:lumMod val="20000"/>
                    <a:lumOff val="80000"/>
                  </a:schemeClr>
                </a:solidFill>
              </a:rPr>
              <a:t> Or do you not know that he who is joined to a harlot is one body with her? For "the two," He says, "shall become one flesh</a:t>
            </a:r>
            <a:r>
              <a:rPr lang="en-US" dirty="0" smtClean="0">
                <a:solidFill>
                  <a:schemeClr val="tx2">
                    <a:lumMod val="20000"/>
                    <a:lumOff val="80000"/>
                  </a:schemeClr>
                </a:solidFill>
              </a:rPr>
              <a:t>."</a:t>
            </a:r>
            <a:endParaRPr lang="en-US" dirty="0">
              <a:solidFill>
                <a:schemeClr val="tx2">
                  <a:lumMod val="20000"/>
                  <a:lumOff val="80000"/>
                </a:schemeClr>
              </a:solidFill>
            </a:endParaRPr>
          </a:p>
        </p:txBody>
      </p:sp>
    </p:spTree>
    <p:extLst>
      <p:ext uri="{BB962C8B-B14F-4D97-AF65-F5344CB8AC3E}">
        <p14:creationId xmlns:p14="http://schemas.microsoft.com/office/powerpoint/2010/main" val="4982627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“No-Exception” </a:t>
            </a:r>
            <a:br>
              <a:rPr lang="en-US" dirty="0" smtClean="0"/>
            </a:br>
            <a:r>
              <a:rPr lang="en-US" dirty="0" smtClean="0"/>
              <a:t>Rules of Interpretation:</a:t>
            </a:r>
            <a:endParaRPr lang="en-US" dirty="0"/>
          </a:p>
        </p:txBody>
      </p:sp>
      <p:sp>
        <p:nvSpPr>
          <p:cNvPr id="3" name="Content Placeholder 2"/>
          <p:cNvSpPr>
            <a:spLocks noGrp="1"/>
          </p:cNvSpPr>
          <p:nvPr>
            <p:ph idx="1"/>
          </p:nvPr>
        </p:nvSpPr>
        <p:spPr>
          <a:xfrm>
            <a:off x="457200" y="2057400"/>
            <a:ext cx="7620000" cy="4343400"/>
          </a:xfrm>
        </p:spPr>
        <p:txBody>
          <a:bodyPr/>
          <a:lstStyle/>
          <a:p>
            <a:pPr marL="628650" lvl="0" indent="-514350">
              <a:spcBef>
                <a:spcPts val="1200"/>
              </a:spcBef>
              <a:spcAft>
                <a:spcPts val="1200"/>
              </a:spcAft>
              <a:buFont typeface="+mj-lt"/>
              <a:buAutoNum type="arabicParenR"/>
            </a:pPr>
            <a:r>
              <a:rPr lang="en-US" dirty="0"/>
              <a:t>Jesus cannot teach Gospel Law while Mosaic Law is in force.</a:t>
            </a:r>
          </a:p>
          <a:p>
            <a:pPr marL="628650" lvl="0" indent="-514350">
              <a:spcBef>
                <a:spcPts val="1200"/>
              </a:spcBef>
              <a:spcAft>
                <a:spcPts val="1200"/>
              </a:spcAft>
              <a:buFont typeface="+mj-lt"/>
              <a:buAutoNum type="arabicParenR"/>
            </a:pPr>
            <a:r>
              <a:rPr lang="en-US" dirty="0"/>
              <a:t>Only the teachings of Jesus which are repeated in the epistles are allowable in the </a:t>
            </a:r>
            <a:r>
              <a:rPr lang="en-US" dirty="0" smtClean="0"/>
              <a:t>church.</a:t>
            </a:r>
            <a:endParaRPr lang="en-US" dirty="0"/>
          </a:p>
        </p:txBody>
      </p:sp>
    </p:spTree>
    <p:extLst>
      <p:ext uri="{BB962C8B-B14F-4D97-AF65-F5344CB8AC3E}">
        <p14:creationId xmlns:p14="http://schemas.microsoft.com/office/powerpoint/2010/main" val="41714376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1 Corinthians 6:15-16</a:t>
            </a:r>
          </a:p>
          <a:p>
            <a:r>
              <a:rPr lang="en-US" baseline="30000" dirty="0"/>
              <a:t>15</a:t>
            </a:r>
            <a:r>
              <a:rPr lang="en-US" dirty="0"/>
              <a:t> Do you not know that your bodies are members of Christ? </a:t>
            </a:r>
            <a:r>
              <a:rPr lang="en-US" b="1" dirty="0">
                <a:solidFill>
                  <a:schemeClr val="tx1"/>
                </a:solidFill>
                <a:effectLst>
                  <a:outerShdw blurRad="38100" dist="38100" dir="2700000" algn="tl">
                    <a:srgbClr val="000000">
                      <a:alpha val="43137"/>
                    </a:srgbClr>
                  </a:outerShdw>
                </a:effectLst>
              </a:rPr>
              <a:t>Shall I then take the members of Christ and make them members of a harlot? </a:t>
            </a:r>
            <a:r>
              <a:rPr lang="en-US" dirty="0"/>
              <a:t>Certainly not! </a:t>
            </a:r>
            <a:r>
              <a:rPr lang="en-US" baseline="30000" dirty="0"/>
              <a:t>16</a:t>
            </a:r>
            <a:r>
              <a:rPr lang="en-US" dirty="0"/>
              <a:t> Or do you not know that he who is joined to a harlot is </a:t>
            </a:r>
            <a:r>
              <a:rPr lang="en-US" b="1" dirty="0">
                <a:solidFill>
                  <a:schemeClr val="tx1"/>
                </a:solidFill>
                <a:effectLst>
                  <a:outerShdw blurRad="38100" dist="38100" dir="2700000" algn="tl">
                    <a:srgbClr val="000000">
                      <a:alpha val="43137"/>
                    </a:srgbClr>
                  </a:outerShdw>
                </a:effectLst>
              </a:rPr>
              <a:t>one body </a:t>
            </a:r>
            <a:r>
              <a:rPr lang="en-US" dirty="0"/>
              <a:t>with her? For "the two," He says, "shall become </a:t>
            </a:r>
            <a:r>
              <a:rPr lang="en-US" b="1" dirty="0">
                <a:solidFill>
                  <a:schemeClr val="tx1"/>
                </a:solidFill>
                <a:effectLst>
                  <a:outerShdw blurRad="38100" dist="38100" dir="2700000" algn="tl">
                    <a:srgbClr val="000000">
                      <a:alpha val="43137"/>
                    </a:srgbClr>
                  </a:outerShdw>
                </a:effectLst>
              </a:rPr>
              <a:t>one flesh</a:t>
            </a:r>
            <a:r>
              <a:rPr lang="en-US" dirty="0" smtClean="0"/>
              <a:t>."</a:t>
            </a:r>
            <a:endParaRPr lang="en-US" dirty="0"/>
          </a:p>
        </p:txBody>
      </p:sp>
    </p:spTree>
    <p:extLst>
      <p:ext uri="{BB962C8B-B14F-4D97-AF65-F5344CB8AC3E}">
        <p14:creationId xmlns:p14="http://schemas.microsoft.com/office/powerpoint/2010/main" val="15456889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1 Corinthians 6:15-16</a:t>
            </a:r>
          </a:p>
          <a:p>
            <a:r>
              <a:rPr lang="en-US" baseline="30000" dirty="0"/>
              <a:t>15</a:t>
            </a:r>
            <a:r>
              <a:rPr lang="en-US" dirty="0"/>
              <a:t> Do you not know that your bodies are members of Christ? </a:t>
            </a:r>
            <a:r>
              <a:rPr lang="en-US" b="1" dirty="0">
                <a:solidFill>
                  <a:schemeClr val="tx1"/>
                </a:solidFill>
                <a:effectLst>
                  <a:outerShdw blurRad="38100" dist="38100" dir="2700000" algn="tl">
                    <a:srgbClr val="000000">
                      <a:alpha val="43137"/>
                    </a:srgbClr>
                  </a:outerShdw>
                </a:effectLst>
              </a:rPr>
              <a:t>Shall I then take the members of Christ and make them members of a harlot? </a:t>
            </a:r>
            <a:r>
              <a:rPr lang="en-US" dirty="0"/>
              <a:t>Certainly not! </a:t>
            </a:r>
            <a:r>
              <a:rPr lang="en-US" baseline="30000" dirty="0"/>
              <a:t>16</a:t>
            </a:r>
            <a:r>
              <a:rPr lang="en-US" dirty="0"/>
              <a:t> Or do you not know that he who is joined to a harlot is </a:t>
            </a:r>
            <a:r>
              <a:rPr lang="en-US" b="1" dirty="0">
                <a:solidFill>
                  <a:schemeClr val="tx1"/>
                </a:solidFill>
                <a:effectLst>
                  <a:outerShdw blurRad="38100" dist="38100" dir="2700000" algn="tl">
                    <a:srgbClr val="000000">
                      <a:alpha val="43137"/>
                    </a:srgbClr>
                  </a:outerShdw>
                </a:effectLst>
              </a:rPr>
              <a:t>one body </a:t>
            </a:r>
            <a:r>
              <a:rPr lang="en-US" dirty="0"/>
              <a:t>with her? For "the two," He says, "shall become </a:t>
            </a:r>
            <a:r>
              <a:rPr lang="en-US" b="1" dirty="0">
                <a:solidFill>
                  <a:schemeClr val="tx1"/>
                </a:solidFill>
                <a:effectLst>
                  <a:outerShdw blurRad="38100" dist="38100" dir="2700000" algn="tl">
                    <a:srgbClr val="000000">
                      <a:alpha val="43137"/>
                    </a:srgbClr>
                  </a:outerShdw>
                </a:effectLst>
              </a:rPr>
              <a:t>one flesh</a:t>
            </a:r>
            <a:r>
              <a:rPr lang="en-US" dirty="0" smtClean="0"/>
              <a:t>."</a:t>
            </a:r>
            <a:endParaRPr lang="en-US" dirty="0"/>
          </a:p>
        </p:txBody>
      </p:sp>
      <p:sp>
        <p:nvSpPr>
          <p:cNvPr id="3" name="TextBox 2"/>
          <p:cNvSpPr txBox="1"/>
          <p:nvPr/>
        </p:nvSpPr>
        <p:spPr>
          <a:xfrm rot="21174947">
            <a:off x="1276696" y="2263269"/>
            <a:ext cx="5907186" cy="1569660"/>
          </a:xfrm>
          <a:prstGeom prst="rect">
            <a:avLst/>
          </a:prstGeom>
          <a:solidFill>
            <a:schemeClr val="bg1">
              <a:lumMod val="95000"/>
            </a:schemeClr>
          </a:solidFill>
          <a:ln>
            <a:solidFill>
              <a:schemeClr val="tx1"/>
            </a:solidFill>
          </a:ln>
        </p:spPr>
        <p:txBody>
          <a:bodyPr wrap="square" rtlCol="0">
            <a:spAutoFit/>
          </a:bodyPr>
          <a:lstStyle/>
          <a:p>
            <a:pPr algn="ctr"/>
            <a:r>
              <a:rPr lang="en-US" sz="3200" b="1" dirty="0" smtClean="0">
                <a:solidFill>
                  <a:srgbClr val="FF0000"/>
                </a:solidFill>
                <a:effectLst>
                  <a:outerShdw blurRad="38100" dist="38100" dir="2700000" algn="tl">
                    <a:srgbClr val="000000">
                      <a:alpha val="43137"/>
                    </a:srgbClr>
                  </a:outerShdw>
                </a:effectLst>
              </a:rPr>
              <a:t>Temple prostitute?</a:t>
            </a:r>
          </a:p>
          <a:p>
            <a:pPr algn="ctr"/>
            <a:endParaRPr lang="en-US" sz="3200" b="1" dirty="0">
              <a:solidFill>
                <a:srgbClr val="FF0000"/>
              </a:solidFill>
              <a:effectLst>
                <a:outerShdw blurRad="38100" dist="38100" dir="2700000" algn="tl">
                  <a:srgbClr val="000000">
                    <a:alpha val="43137"/>
                  </a:srgbClr>
                </a:outerShdw>
              </a:effectLst>
            </a:endParaRPr>
          </a:p>
          <a:p>
            <a:pPr algn="ctr"/>
            <a:r>
              <a:rPr lang="en-US" sz="3200" b="1" dirty="0" smtClean="0">
                <a:solidFill>
                  <a:srgbClr val="FF0000"/>
                </a:solidFill>
                <a:effectLst>
                  <a:outerShdw blurRad="38100" dist="38100" dir="2700000" algn="tl">
                    <a:srgbClr val="000000">
                      <a:alpha val="43137"/>
                    </a:srgbClr>
                  </a:outerShdw>
                </a:effectLst>
              </a:rPr>
              <a:t>“One night stand with prostitute?</a:t>
            </a:r>
            <a:endParaRPr lang="en-US" sz="32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12395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1 Corinthians 6:15-16</a:t>
            </a:r>
          </a:p>
          <a:p>
            <a:r>
              <a:rPr lang="en-US" baseline="30000" dirty="0"/>
              <a:t>15</a:t>
            </a:r>
            <a:r>
              <a:rPr lang="en-US" dirty="0"/>
              <a:t> Do you not know that your bodies are members of Christ? </a:t>
            </a:r>
            <a:r>
              <a:rPr lang="en-US" b="1" dirty="0">
                <a:solidFill>
                  <a:schemeClr val="tx1"/>
                </a:solidFill>
                <a:effectLst>
                  <a:outerShdw blurRad="38100" dist="38100" dir="2700000" algn="tl">
                    <a:srgbClr val="000000">
                      <a:alpha val="43137"/>
                    </a:srgbClr>
                  </a:outerShdw>
                </a:effectLst>
              </a:rPr>
              <a:t>Shall I then take the members of Christ and make them members of a </a:t>
            </a:r>
            <a:r>
              <a:rPr lang="en-US" b="1" u="sng" dirty="0">
                <a:solidFill>
                  <a:schemeClr val="tx1"/>
                </a:solidFill>
                <a:effectLst>
                  <a:outerShdw blurRad="38100" dist="38100" dir="2700000" algn="tl">
                    <a:srgbClr val="000000">
                      <a:alpha val="43137"/>
                    </a:srgbClr>
                  </a:outerShdw>
                </a:effectLst>
              </a:rPr>
              <a:t>harlot</a:t>
            </a:r>
            <a:r>
              <a:rPr lang="en-US" b="1" dirty="0">
                <a:solidFill>
                  <a:schemeClr val="tx1"/>
                </a:solidFill>
                <a:effectLst>
                  <a:outerShdw blurRad="38100" dist="38100" dir="2700000" algn="tl">
                    <a:srgbClr val="000000">
                      <a:alpha val="43137"/>
                    </a:srgbClr>
                  </a:outerShdw>
                </a:effectLst>
              </a:rPr>
              <a:t>? </a:t>
            </a:r>
            <a:r>
              <a:rPr lang="en-US" dirty="0"/>
              <a:t>Certainly not! </a:t>
            </a:r>
            <a:r>
              <a:rPr lang="en-US" baseline="30000" dirty="0"/>
              <a:t>16</a:t>
            </a:r>
            <a:r>
              <a:rPr lang="en-US" dirty="0"/>
              <a:t> Or do you not know that he who is joined to a harlot is </a:t>
            </a:r>
            <a:r>
              <a:rPr lang="en-US" b="1" u="sng" dirty="0">
                <a:solidFill>
                  <a:schemeClr val="tx1"/>
                </a:solidFill>
                <a:effectLst>
                  <a:outerShdw blurRad="38100" dist="38100" dir="2700000" algn="tl">
                    <a:srgbClr val="000000">
                      <a:alpha val="43137"/>
                    </a:srgbClr>
                  </a:outerShdw>
                </a:effectLst>
              </a:rPr>
              <a:t>one body</a:t>
            </a:r>
            <a:r>
              <a:rPr lang="en-US" b="1" dirty="0">
                <a:solidFill>
                  <a:schemeClr val="tx1"/>
                </a:solidFill>
                <a:effectLst>
                  <a:outerShdw blurRad="38100" dist="38100" dir="2700000" algn="tl">
                    <a:srgbClr val="000000">
                      <a:alpha val="43137"/>
                    </a:srgbClr>
                  </a:outerShdw>
                </a:effectLst>
              </a:rPr>
              <a:t> </a:t>
            </a:r>
            <a:r>
              <a:rPr lang="en-US" dirty="0"/>
              <a:t>with her? For "the two," He says, "shall become </a:t>
            </a:r>
            <a:r>
              <a:rPr lang="en-US" b="1" u="sng" dirty="0">
                <a:solidFill>
                  <a:schemeClr val="tx1"/>
                </a:solidFill>
                <a:effectLst>
                  <a:outerShdw blurRad="38100" dist="38100" dir="2700000" algn="tl">
                    <a:srgbClr val="000000">
                      <a:alpha val="43137"/>
                    </a:srgbClr>
                  </a:outerShdw>
                </a:effectLst>
              </a:rPr>
              <a:t>one flesh</a:t>
            </a:r>
            <a:r>
              <a:rPr lang="en-US" dirty="0" smtClean="0"/>
              <a:t>."</a:t>
            </a:r>
            <a:endParaRPr lang="en-US" dirty="0"/>
          </a:p>
        </p:txBody>
      </p:sp>
      <p:sp>
        <p:nvSpPr>
          <p:cNvPr id="3" name="TextBox 2"/>
          <p:cNvSpPr txBox="1"/>
          <p:nvPr/>
        </p:nvSpPr>
        <p:spPr>
          <a:xfrm rot="21174947">
            <a:off x="1276696" y="4127112"/>
            <a:ext cx="5907186" cy="584775"/>
          </a:xfrm>
          <a:prstGeom prst="rect">
            <a:avLst/>
          </a:prstGeom>
          <a:solidFill>
            <a:schemeClr val="bg1">
              <a:lumMod val="95000"/>
            </a:schemeClr>
          </a:solidFill>
          <a:ln>
            <a:solidFill>
              <a:schemeClr val="tx1"/>
            </a:solidFill>
          </a:ln>
        </p:spPr>
        <p:txBody>
          <a:bodyPr wrap="square" rtlCol="0">
            <a:spAutoFit/>
          </a:bodyPr>
          <a:lstStyle/>
          <a:p>
            <a:pPr algn="ctr"/>
            <a:r>
              <a:rPr lang="en-US" sz="3200" b="1" dirty="0" smtClean="0">
                <a:solidFill>
                  <a:srgbClr val="FF0000"/>
                </a:solidFill>
                <a:effectLst>
                  <a:outerShdw blurRad="38100" dist="38100" dir="2700000" algn="tl">
                    <a:srgbClr val="000000">
                      <a:alpha val="43137"/>
                    </a:srgbClr>
                  </a:outerShdw>
                </a:effectLst>
              </a:rPr>
              <a:t>“Harlot” = a wife gone bad</a:t>
            </a:r>
            <a:endParaRPr lang="en-US" sz="3200" b="1" dirty="0">
              <a:solidFill>
                <a:srgbClr val="FF0000"/>
              </a:solidFill>
              <a:effectLst>
                <a:outerShdw blurRad="38100" dist="38100" dir="2700000" algn="tl">
                  <a:srgbClr val="000000">
                    <a:alpha val="43137"/>
                  </a:srgbClr>
                </a:outerShdw>
              </a:effectLst>
            </a:endParaRPr>
          </a:p>
        </p:txBody>
      </p:sp>
      <p:sp>
        <p:nvSpPr>
          <p:cNvPr id="4" name="Curved Left Arrow 3"/>
          <p:cNvSpPr/>
          <p:nvPr/>
        </p:nvSpPr>
        <p:spPr>
          <a:xfrm rot="8382115">
            <a:off x="800757" y="2961306"/>
            <a:ext cx="578869" cy="2308288"/>
          </a:xfrm>
          <a:prstGeom prst="curvedLef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urved Left Arrow 4"/>
          <p:cNvSpPr/>
          <p:nvPr/>
        </p:nvSpPr>
        <p:spPr>
          <a:xfrm rot="9792569">
            <a:off x="1356320" y="3373636"/>
            <a:ext cx="387828" cy="1403565"/>
          </a:xfrm>
          <a:prstGeom prst="curvedLef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58094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2246769"/>
          </a:xfrm>
          <a:prstGeom prst="rect">
            <a:avLst/>
          </a:prstGeom>
          <a:noFill/>
        </p:spPr>
        <p:txBody>
          <a:bodyPr wrap="square" rtlCol="0">
            <a:spAutoFit/>
          </a:bodyPr>
          <a:lstStyle/>
          <a:p>
            <a:r>
              <a:rPr lang="en-US" sz="2800" b="1" u="sng" dirty="0">
                <a:solidFill>
                  <a:schemeClr val="tx2"/>
                </a:solidFill>
              </a:rPr>
              <a:t>1 Corinthians 6:18</a:t>
            </a:r>
          </a:p>
          <a:p>
            <a:r>
              <a:rPr lang="en-US" sz="2800" baseline="30000" dirty="0">
                <a:solidFill>
                  <a:schemeClr val="tx2"/>
                </a:solidFill>
              </a:rPr>
              <a:t>18</a:t>
            </a:r>
            <a:r>
              <a:rPr lang="en-US" sz="2800" dirty="0">
                <a:solidFill>
                  <a:schemeClr val="tx2"/>
                </a:solidFill>
              </a:rPr>
              <a:t> </a:t>
            </a:r>
            <a:r>
              <a:rPr lang="en-US" sz="2800" b="1" dirty="0">
                <a:effectLst>
                  <a:outerShdw blurRad="38100" dist="38100" dir="2700000" algn="tl">
                    <a:srgbClr val="000000">
                      <a:alpha val="43137"/>
                    </a:srgbClr>
                  </a:outerShdw>
                </a:effectLst>
              </a:rPr>
              <a:t>Flee fornication</a:t>
            </a:r>
            <a:r>
              <a:rPr lang="en-US" sz="2800" dirty="0" smtClean="0">
                <a:solidFill>
                  <a:schemeClr val="tx2"/>
                </a:solidFill>
              </a:rPr>
              <a:t>. </a:t>
            </a:r>
            <a:r>
              <a:rPr lang="en-US" sz="2800" dirty="0">
                <a:solidFill>
                  <a:schemeClr val="tx2"/>
                </a:solidFill>
              </a:rPr>
              <a:t>Every sin that a man does is outside the body, but he who commits </a:t>
            </a:r>
            <a:r>
              <a:rPr lang="en-US" sz="2800" dirty="0" smtClean="0">
                <a:solidFill>
                  <a:schemeClr val="tx2"/>
                </a:solidFill>
              </a:rPr>
              <a:t>fornication sins </a:t>
            </a:r>
            <a:r>
              <a:rPr lang="en-US" sz="2800" dirty="0">
                <a:solidFill>
                  <a:schemeClr val="tx2"/>
                </a:solidFill>
              </a:rPr>
              <a:t>against his own body. </a:t>
            </a:r>
          </a:p>
          <a:p>
            <a:endParaRPr lang="en-US" sz="2800" dirty="0">
              <a:solidFill>
                <a:schemeClr val="tx2"/>
              </a:solidFill>
            </a:endParaRPr>
          </a:p>
        </p:txBody>
      </p:sp>
    </p:spTree>
    <p:extLst>
      <p:ext uri="{BB962C8B-B14F-4D97-AF65-F5344CB8AC3E}">
        <p14:creationId xmlns:p14="http://schemas.microsoft.com/office/powerpoint/2010/main" val="24137874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2677656"/>
          </a:xfrm>
          <a:prstGeom prst="rect">
            <a:avLst/>
          </a:prstGeom>
          <a:noFill/>
        </p:spPr>
        <p:txBody>
          <a:bodyPr wrap="square" rtlCol="0">
            <a:spAutoFit/>
          </a:bodyPr>
          <a:lstStyle/>
          <a:p>
            <a:r>
              <a:rPr lang="en-US" sz="2800" b="1" u="sng" dirty="0">
                <a:solidFill>
                  <a:schemeClr val="tx2"/>
                </a:solidFill>
              </a:rPr>
              <a:t>1 Corinthians 6:18</a:t>
            </a:r>
          </a:p>
          <a:p>
            <a:r>
              <a:rPr lang="en-US" sz="2800" baseline="30000" dirty="0">
                <a:solidFill>
                  <a:schemeClr val="tx2"/>
                </a:solidFill>
              </a:rPr>
              <a:t>18</a:t>
            </a:r>
            <a:r>
              <a:rPr lang="en-US" sz="2800" dirty="0">
                <a:solidFill>
                  <a:schemeClr val="tx2"/>
                </a:solidFill>
              </a:rPr>
              <a:t> </a:t>
            </a:r>
            <a:r>
              <a:rPr lang="en-US" sz="2800" b="1" dirty="0">
                <a:effectLst>
                  <a:outerShdw blurRad="38100" dist="38100" dir="2700000" algn="tl">
                    <a:srgbClr val="000000">
                      <a:alpha val="43137"/>
                    </a:srgbClr>
                  </a:outerShdw>
                </a:effectLst>
              </a:rPr>
              <a:t>Flee fornication</a:t>
            </a:r>
            <a:r>
              <a:rPr lang="en-US" sz="2800" dirty="0" smtClean="0">
                <a:solidFill>
                  <a:schemeClr val="tx2"/>
                </a:solidFill>
              </a:rPr>
              <a:t>. </a:t>
            </a:r>
            <a:r>
              <a:rPr lang="en-US" sz="2800" dirty="0">
                <a:solidFill>
                  <a:schemeClr val="tx2"/>
                </a:solidFill>
              </a:rPr>
              <a:t>Every sin that a man does is outside the body, but he who commits </a:t>
            </a:r>
            <a:r>
              <a:rPr lang="en-US" sz="2800" dirty="0" smtClean="0">
                <a:solidFill>
                  <a:schemeClr val="tx2"/>
                </a:solidFill>
              </a:rPr>
              <a:t>fornication sins </a:t>
            </a:r>
            <a:r>
              <a:rPr lang="en-US" sz="2800" dirty="0">
                <a:solidFill>
                  <a:schemeClr val="tx2"/>
                </a:solidFill>
              </a:rPr>
              <a:t>against his own body. </a:t>
            </a:r>
          </a:p>
          <a:p>
            <a:endParaRPr lang="en-US" sz="2800" dirty="0" smtClean="0">
              <a:solidFill>
                <a:schemeClr val="tx2"/>
              </a:solidFill>
            </a:endParaRPr>
          </a:p>
          <a:p>
            <a:r>
              <a:rPr lang="en-US" sz="2800" b="1" u="sng" dirty="0">
                <a:effectLst>
                  <a:outerShdw blurRad="38100" dist="38100" dir="2700000" algn="tl">
                    <a:srgbClr val="000000">
                      <a:alpha val="43137"/>
                    </a:srgbClr>
                  </a:outerShdw>
                </a:effectLst>
              </a:rPr>
              <a:t>"flee"</a:t>
            </a:r>
            <a:r>
              <a:rPr lang="en-US" sz="2800" dirty="0">
                <a:effectLst>
                  <a:outerShdw blurRad="38100" dist="38100" dir="2700000" algn="tl">
                    <a:srgbClr val="000000">
                      <a:alpha val="43137"/>
                    </a:srgbClr>
                  </a:outerShdw>
                </a:effectLst>
              </a:rPr>
              <a:t> </a:t>
            </a:r>
            <a:r>
              <a:rPr lang="en-US" sz="2800" dirty="0"/>
              <a:t>– "</a:t>
            </a:r>
            <a:r>
              <a:rPr lang="en-US" sz="2800" i="1" dirty="0"/>
              <a:t>run away from; escape; leave hastily</a:t>
            </a:r>
            <a:r>
              <a:rPr lang="en-US" sz="2800" dirty="0"/>
              <a:t>."</a:t>
            </a:r>
          </a:p>
        </p:txBody>
      </p:sp>
    </p:spTree>
    <p:extLst>
      <p:ext uri="{BB962C8B-B14F-4D97-AF65-F5344CB8AC3E}">
        <p14:creationId xmlns:p14="http://schemas.microsoft.com/office/powerpoint/2010/main" val="38804522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2246769"/>
          </a:xfrm>
          <a:prstGeom prst="rect">
            <a:avLst/>
          </a:prstGeom>
          <a:noFill/>
        </p:spPr>
        <p:txBody>
          <a:bodyPr wrap="square" rtlCol="0">
            <a:spAutoFit/>
          </a:bodyPr>
          <a:lstStyle/>
          <a:p>
            <a:r>
              <a:rPr lang="en-US" sz="2800" b="1" u="sng" dirty="0">
                <a:solidFill>
                  <a:schemeClr val="tx2"/>
                </a:solidFill>
              </a:rPr>
              <a:t>1 Corinthians 6:18</a:t>
            </a:r>
          </a:p>
          <a:p>
            <a:r>
              <a:rPr lang="en-US" sz="2800" baseline="30000" dirty="0">
                <a:solidFill>
                  <a:schemeClr val="tx2"/>
                </a:solidFill>
              </a:rPr>
              <a:t>18</a:t>
            </a:r>
            <a:r>
              <a:rPr lang="en-US" sz="2800" dirty="0">
                <a:solidFill>
                  <a:schemeClr val="tx2"/>
                </a:solidFill>
              </a:rPr>
              <a:t> </a:t>
            </a:r>
            <a:r>
              <a:rPr lang="en-US" sz="2800" b="1" dirty="0">
                <a:effectLst>
                  <a:outerShdw blurRad="38100" dist="38100" dir="2700000" algn="tl">
                    <a:srgbClr val="000000">
                      <a:alpha val="43137"/>
                    </a:srgbClr>
                  </a:outerShdw>
                </a:effectLst>
              </a:rPr>
              <a:t>Flee fornication</a:t>
            </a:r>
            <a:r>
              <a:rPr lang="en-US" sz="2800" dirty="0" smtClean="0">
                <a:solidFill>
                  <a:schemeClr val="tx2"/>
                </a:solidFill>
              </a:rPr>
              <a:t>. </a:t>
            </a:r>
            <a:r>
              <a:rPr lang="en-US" sz="2800" dirty="0">
                <a:solidFill>
                  <a:schemeClr val="tx2"/>
                </a:solidFill>
              </a:rPr>
              <a:t>Every sin that a man does is outside the body, but he who commits </a:t>
            </a:r>
            <a:r>
              <a:rPr lang="en-US" sz="2800" dirty="0" smtClean="0">
                <a:solidFill>
                  <a:schemeClr val="tx2"/>
                </a:solidFill>
              </a:rPr>
              <a:t>fornication sins </a:t>
            </a:r>
            <a:r>
              <a:rPr lang="en-US" sz="2800" dirty="0">
                <a:solidFill>
                  <a:schemeClr val="tx2"/>
                </a:solidFill>
              </a:rPr>
              <a:t>against his own body. </a:t>
            </a:r>
          </a:p>
          <a:p>
            <a:endParaRPr lang="en-US" sz="2800" dirty="0" smtClean="0">
              <a:solidFill>
                <a:schemeClr val="tx2"/>
              </a:solidFill>
            </a:endParaRPr>
          </a:p>
        </p:txBody>
      </p:sp>
      <p:sp>
        <p:nvSpPr>
          <p:cNvPr id="3" name="TextBox 2"/>
          <p:cNvSpPr txBox="1"/>
          <p:nvPr/>
        </p:nvSpPr>
        <p:spPr>
          <a:xfrm rot="21129806">
            <a:off x="685799" y="2612596"/>
            <a:ext cx="7239000" cy="3108543"/>
          </a:xfrm>
          <a:prstGeom prst="rect">
            <a:avLst/>
          </a:prstGeom>
          <a:noFill/>
        </p:spPr>
        <p:txBody>
          <a:bodyPr wrap="square" rtlCol="0">
            <a:spAutoFit/>
          </a:bodyPr>
          <a:lstStyle/>
          <a:p>
            <a:r>
              <a:rPr lang="en-US" sz="2800" u="sng" dirty="0"/>
              <a:t>Jerry Cutter</a:t>
            </a:r>
            <a:r>
              <a:rPr lang="en-US" sz="2800" dirty="0"/>
              <a:t>:</a:t>
            </a:r>
          </a:p>
          <a:p>
            <a:r>
              <a:rPr lang="en-US" sz="2800" dirty="0"/>
              <a:t> </a:t>
            </a:r>
          </a:p>
          <a:p>
            <a:pPr lvl="1"/>
            <a:r>
              <a:rPr lang="en-US" sz="2800" dirty="0"/>
              <a:t>… "</a:t>
            </a:r>
            <a:r>
              <a:rPr lang="en-US" sz="2800" i="1" dirty="0"/>
              <a:t>Flee fornication</a:t>
            </a:r>
            <a:r>
              <a:rPr lang="en-US" sz="2800" dirty="0"/>
              <a:t>." That means whether we're living with a fornicator or committing the act – whatever the case may be – it is to be fled from.</a:t>
            </a:r>
          </a:p>
          <a:p>
            <a:pPr lvl="1"/>
            <a:r>
              <a:rPr lang="en-US" sz="2800" baseline="-25000" dirty="0" smtClean="0"/>
              <a:t>(Recorded sermon, about </a:t>
            </a:r>
            <a:r>
              <a:rPr lang="en-US" sz="2800" baseline="-25000" dirty="0"/>
              <a:t>1979</a:t>
            </a:r>
            <a:r>
              <a:rPr lang="en-US" sz="2800" baseline="-25000" dirty="0" smtClean="0"/>
              <a:t>)</a:t>
            </a:r>
            <a:endParaRPr lang="en-US" sz="2800" dirty="0"/>
          </a:p>
        </p:txBody>
      </p:sp>
    </p:spTree>
    <p:extLst>
      <p:ext uri="{BB962C8B-B14F-4D97-AF65-F5344CB8AC3E}">
        <p14:creationId xmlns:p14="http://schemas.microsoft.com/office/powerpoint/2010/main" val="3856459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2246769"/>
          </a:xfrm>
          <a:prstGeom prst="rect">
            <a:avLst/>
          </a:prstGeom>
          <a:noFill/>
        </p:spPr>
        <p:txBody>
          <a:bodyPr wrap="square" rtlCol="0">
            <a:spAutoFit/>
          </a:bodyPr>
          <a:lstStyle/>
          <a:p>
            <a:r>
              <a:rPr lang="en-US" sz="2800" b="1" u="sng" dirty="0">
                <a:solidFill>
                  <a:schemeClr val="tx2"/>
                </a:solidFill>
              </a:rPr>
              <a:t>1 Corinthians 6:18</a:t>
            </a:r>
          </a:p>
          <a:p>
            <a:r>
              <a:rPr lang="en-US" sz="2800" baseline="30000" dirty="0">
                <a:solidFill>
                  <a:schemeClr val="tx2"/>
                </a:solidFill>
              </a:rPr>
              <a:t>18</a:t>
            </a:r>
            <a:r>
              <a:rPr lang="en-US" sz="2800" dirty="0">
                <a:solidFill>
                  <a:schemeClr val="tx2"/>
                </a:solidFill>
              </a:rPr>
              <a:t> Flee </a:t>
            </a:r>
            <a:r>
              <a:rPr lang="en-US" sz="2800" dirty="0" smtClean="0">
                <a:solidFill>
                  <a:schemeClr val="tx2"/>
                </a:solidFill>
              </a:rPr>
              <a:t>fornication. </a:t>
            </a:r>
            <a:r>
              <a:rPr lang="en-US" sz="2800" b="1" dirty="0">
                <a:effectLst>
                  <a:outerShdw blurRad="38100" dist="38100" dir="2700000" algn="tl">
                    <a:srgbClr val="000000">
                      <a:alpha val="43137"/>
                    </a:srgbClr>
                  </a:outerShdw>
                </a:effectLst>
              </a:rPr>
              <a:t>Every sin that a man does is outside the body, but </a:t>
            </a:r>
            <a:r>
              <a:rPr lang="en-US" sz="2800" dirty="0">
                <a:solidFill>
                  <a:schemeClr val="tx2"/>
                </a:solidFill>
              </a:rPr>
              <a:t>he who commits </a:t>
            </a:r>
            <a:r>
              <a:rPr lang="en-US" sz="2800" b="1" dirty="0">
                <a:effectLst>
                  <a:outerShdw blurRad="38100" dist="38100" dir="2700000" algn="tl">
                    <a:srgbClr val="000000">
                      <a:alpha val="43137"/>
                    </a:srgbClr>
                  </a:outerShdw>
                </a:effectLst>
              </a:rPr>
              <a:t>fornication </a:t>
            </a:r>
            <a:r>
              <a:rPr lang="en-US" sz="2800" dirty="0" smtClean="0">
                <a:solidFill>
                  <a:schemeClr val="tx2"/>
                </a:solidFill>
              </a:rPr>
              <a:t>sins </a:t>
            </a:r>
            <a:r>
              <a:rPr lang="en-US" sz="2800" dirty="0">
                <a:solidFill>
                  <a:schemeClr val="tx2"/>
                </a:solidFill>
              </a:rPr>
              <a:t>against his own body. </a:t>
            </a:r>
          </a:p>
          <a:p>
            <a:endParaRPr lang="en-US" sz="2800" dirty="0">
              <a:solidFill>
                <a:schemeClr val="tx2"/>
              </a:solidFill>
            </a:endParaRPr>
          </a:p>
        </p:txBody>
      </p:sp>
    </p:spTree>
    <p:extLst>
      <p:ext uri="{BB962C8B-B14F-4D97-AF65-F5344CB8AC3E}">
        <p14:creationId xmlns:p14="http://schemas.microsoft.com/office/powerpoint/2010/main" val="12130512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2246769"/>
          </a:xfrm>
          <a:prstGeom prst="rect">
            <a:avLst/>
          </a:prstGeom>
          <a:noFill/>
        </p:spPr>
        <p:txBody>
          <a:bodyPr wrap="square" rtlCol="0">
            <a:spAutoFit/>
          </a:bodyPr>
          <a:lstStyle/>
          <a:p>
            <a:r>
              <a:rPr lang="en-US" sz="2800" b="1" u="sng" dirty="0">
                <a:solidFill>
                  <a:schemeClr val="tx2"/>
                </a:solidFill>
              </a:rPr>
              <a:t>1 Corinthians 6:18</a:t>
            </a:r>
          </a:p>
          <a:p>
            <a:r>
              <a:rPr lang="en-US" sz="2800" baseline="30000" dirty="0">
                <a:solidFill>
                  <a:schemeClr val="tx2"/>
                </a:solidFill>
              </a:rPr>
              <a:t>18</a:t>
            </a:r>
            <a:r>
              <a:rPr lang="en-US" sz="2800" dirty="0">
                <a:solidFill>
                  <a:schemeClr val="tx2"/>
                </a:solidFill>
              </a:rPr>
              <a:t> Flee </a:t>
            </a:r>
            <a:r>
              <a:rPr lang="en-US" sz="2800" dirty="0" smtClean="0">
                <a:solidFill>
                  <a:schemeClr val="tx2"/>
                </a:solidFill>
              </a:rPr>
              <a:t>fornication. </a:t>
            </a:r>
            <a:r>
              <a:rPr lang="en-US" sz="2800" b="1" dirty="0">
                <a:effectLst>
                  <a:outerShdw blurRad="38100" dist="38100" dir="2700000" algn="tl">
                    <a:srgbClr val="000000">
                      <a:alpha val="43137"/>
                    </a:srgbClr>
                  </a:outerShdw>
                </a:effectLst>
              </a:rPr>
              <a:t>Every sin that a man does is outside the body, but </a:t>
            </a:r>
            <a:r>
              <a:rPr lang="en-US" sz="2800" dirty="0">
                <a:solidFill>
                  <a:schemeClr val="tx2"/>
                </a:solidFill>
              </a:rPr>
              <a:t>he who commits </a:t>
            </a:r>
            <a:r>
              <a:rPr lang="en-US" sz="2800" b="1" dirty="0">
                <a:effectLst>
                  <a:outerShdw blurRad="38100" dist="38100" dir="2700000" algn="tl">
                    <a:srgbClr val="000000">
                      <a:alpha val="43137"/>
                    </a:srgbClr>
                  </a:outerShdw>
                </a:effectLst>
              </a:rPr>
              <a:t>fornication</a:t>
            </a:r>
            <a:r>
              <a:rPr lang="en-US" sz="2800" dirty="0" smtClean="0">
                <a:solidFill>
                  <a:schemeClr val="tx2"/>
                </a:solidFill>
              </a:rPr>
              <a:t> sins </a:t>
            </a:r>
            <a:r>
              <a:rPr lang="en-US" sz="2800" dirty="0">
                <a:solidFill>
                  <a:schemeClr val="tx2"/>
                </a:solidFill>
              </a:rPr>
              <a:t>against his own body. </a:t>
            </a:r>
          </a:p>
          <a:p>
            <a:endParaRPr lang="en-US" sz="2800" dirty="0">
              <a:solidFill>
                <a:schemeClr val="tx2"/>
              </a:solidFill>
            </a:endParaRPr>
          </a:p>
        </p:txBody>
      </p:sp>
      <p:sp>
        <p:nvSpPr>
          <p:cNvPr id="3" name="TextBox 2"/>
          <p:cNvSpPr txBox="1"/>
          <p:nvPr/>
        </p:nvSpPr>
        <p:spPr>
          <a:xfrm rot="20433869">
            <a:off x="248229" y="3279210"/>
            <a:ext cx="5943600" cy="1246495"/>
          </a:xfrm>
          <a:prstGeom prst="rect">
            <a:avLst/>
          </a:prstGeom>
          <a:noFill/>
        </p:spPr>
        <p:txBody>
          <a:bodyPr wrap="square" rtlCol="0">
            <a:spAutoFit/>
          </a:bodyPr>
          <a:lstStyle/>
          <a:p>
            <a:r>
              <a:rPr lang="en-US" sz="2500" baseline="30000" dirty="0" smtClean="0">
                <a:solidFill>
                  <a:schemeClr val="tx2"/>
                </a:solidFill>
              </a:rPr>
              <a:t>16</a:t>
            </a:r>
            <a:r>
              <a:rPr lang="en-US" sz="2500" dirty="0">
                <a:solidFill>
                  <a:schemeClr val="tx2"/>
                </a:solidFill>
              </a:rPr>
              <a:t> Or do you not know that he who is joined to a harlot is </a:t>
            </a:r>
            <a:r>
              <a:rPr lang="en-US" sz="2500" b="1" dirty="0">
                <a:effectLst>
                  <a:outerShdw blurRad="38100" dist="38100" dir="2700000" algn="tl">
                    <a:srgbClr val="000000">
                      <a:alpha val="43137"/>
                    </a:srgbClr>
                  </a:outerShdw>
                </a:effectLst>
              </a:rPr>
              <a:t>one body </a:t>
            </a:r>
            <a:r>
              <a:rPr lang="en-US" sz="2500" dirty="0">
                <a:solidFill>
                  <a:schemeClr val="tx2"/>
                </a:solidFill>
              </a:rPr>
              <a:t>with her? For "the two," He says, "shall become </a:t>
            </a:r>
            <a:r>
              <a:rPr lang="en-US" sz="2500" b="1" dirty="0">
                <a:effectLst>
                  <a:outerShdw blurRad="38100" dist="38100" dir="2700000" algn="tl">
                    <a:srgbClr val="000000">
                      <a:alpha val="43137"/>
                    </a:srgbClr>
                  </a:outerShdw>
                </a:effectLst>
              </a:rPr>
              <a:t>one flesh</a:t>
            </a:r>
            <a:r>
              <a:rPr lang="en-US" sz="2500" dirty="0">
                <a:solidFill>
                  <a:schemeClr val="tx2"/>
                </a:solidFill>
              </a:rPr>
              <a:t>." </a:t>
            </a:r>
          </a:p>
        </p:txBody>
      </p:sp>
    </p:spTree>
    <p:extLst>
      <p:ext uri="{BB962C8B-B14F-4D97-AF65-F5344CB8AC3E}">
        <p14:creationId xmlns:p14="http://schemas.microsoft.com/office/powerpoint/2010/main" val="3079433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2246769"/>
          </a:xfrm>
          <a:prstGeom prst="rect">
            <a:avLst/>
          </a:prstGeom>
          <a:noFill/>
        </p:spPr>
        <p:txBody>
          <a:bodyPr wrap="square" rtlCol="0">
            <a:spAutoFit/>
          </a:bodyPr>
          <a:lstStyle/>
          <a:p>
            <a:r>
              <a:rPr lang="en-US" sz="2800" b="1" u="sng" dirty="0">
                <a:solidFill>
                  <a:schemeClr val="tx2"/>
                </a:solidFill>
              </a:rPr>
              <a:t>1 Corinthians 6:18</a:t>
            </a:r>
          </a:p>
          <a:p>
            <a:r>
              <a:rPr lang="en-US" sz="2800" baseline="30000" dirty="0">
                <a:solidFill>
                  <a:schemeClr val="tx2"/>
                </a:solidFill>
              </a:rPr>
              <a:t>18</a:t>
            </a:r>
            <a:r>
              <a:rPr lang="en-US" sz="2800" dirty="0">
                <a:solidFill>
                  <a:schemeClr val="tx2"/>
                </a:solidFill>
              </a:rPr>
              <a:t> Flee </a:t>
            </a:r>
            <a:r>
              <a:rPr lang="en-US" sz="2800" dirty="0" smtClean="0">
                <a:solidFill>
                  <a:schemeClr val="tx2"/>
                </a:solidFill>
              </a:rPr>
              <a:t>fornication. </a:t>
            </a:r>
            <a:r>
              <a:rPr lang="en-US" sz="2800" b="1" dirty="0">
                <a:effectLst>
                  <a:outerShdw blurRad="38100" dist="38100" dir="2700000" algn="tl">
                    <a:srgbClr val="000000">
                      <a:alpha val="43137"/>
                    </a:srgbClr>
                  </a:outerShdw>
                </a:effectLst>
              </a:rPr>
              <a:t>Every sin that a man does is outside the body, but </a:t>
            </a:r>
            <a:r>
              <a:rPr lang="en-US" sz="2800" dirty="0">
                <a:solidFill>
                  <a:schemeClr val="tx2"/>
                </a:solidFill>
              </a:rPr>
              <a:t>he who commits </a:t>
            </a:r>
            <a:r>
              <a:rPr lang="en-US" sz="2800" b="1" dirty="0">
                <a:effectLst>
                  <a:outerShdw blurRad="38100" dist="38100" dir="2700000" algn="tl">
                    <a:srgbClr val="000000">
                      <a:alpha val="43137"/>
                    </a:srgbClr>
                  </a:outerShdw>
                </a:effectLst>
              </a:rPr>
              <a:t>fornication</a:t>
            </a:r>
            <a:r>
              <a:rPr lang="en-US" sz="2800" dirty="0" smtClean="0">
                <a:solidFill>
                  <a:schemeClr val="tx2"/>
                </a:solidFill>
              </a:rPr>
              <a:t> sins </a:t>
            </a:r>
            <a:r>
              <a:rPr lang="en-US" sz="2800" dirty="0">
                <a:solidFill>
                  <a:schemeClr val="tx2"/>
                </a:solidFill>
              </a:rPr>
              <a:t>against his own body. </a:t>
            </a:r>
          </a:p>
          <a:p>
            <a:endParaRPr lang="en-US" sz="2800" dirty="0">
              <a:solidFill>
                <a:schemeClr val="tx2"/>
              </a:solidFill>
            </a:endParaRPr>
          </a:p>
        </p:txBody>
      </p:sp>
      <p:sp>
        <p:nvSpPr>
          <p:cNvPr id="3" name="TextBox 2"/>
          <p:cNvSpPr txBox="1"/>
          <p:nvPr/>
        </p:nvSpPr>
        <p:spPr>
          <a:xfrm rot="20433869">
            <a:off x="248229" y="3279210"/>
            <a:ext cx="5943600" cy="1246495"/>
          </a:xfrm>
          <a:prstGeom prst="rect">
            <a:avLst/>
          </a:prstGeom>
          <a:noFill/>
        </p:spPr>
        <p:txBody>
          <a:bodyPr wrap="square" rtlCol="0">
            <a:spAutoFit/>
          </a:bodyPr>
          <a:lstStyle/>
          <a:p>
            <a:r>
              <a:rPr lang="en-US" sz="2500" baseline="30000" dirty="0" smtClean="0">
                <a:solidFill>
                  <a:schemeClr val="tx2"/>
                </a:solidFill>
              </a:rPr>
              <a:t>16</a:t>
            </a:r>
            <a:r>
              <a:rPr lang="en-US" sz="2500" dirty="0">
                <a:solidFill>
                  <a:schemeClr val="tx2"/>
                </a:solidFill>
              </a:rPr>
              <a:t> Or do you not know that he who is joined to a harlot is </a:t>
            </a:r>
            <a:r>
              <a:rPr lang="en-US" sz="2500" b="1" dirty="0">
                <a:effectLst>
                  <a:outerShdw blurRad="38100" dist="38100" dir="2700000" algn="tl">
                    <a:srgbClr val="000000">
                      <a:alpha val="43137"/>
                    </a:srgbClr>
                  </a:outerShdw>
                </a:effectLst>
              </a:rPr>
              <a:t>one body </a:t>
            </a:r>
            <a:r>
              <a:rPr lang="en-US" sz="2500" dirty="0">
                <a:solidFill>
                  <a:schemeClr val="tx2"/>
                </a:solidFill>
              </a:rPr>
              <a:t>with her? For "the two," He says, "shall become </a:t>
            </a:r>
            <a:r>
              <a:rPr lang="en-US" sz="2500" b="1" dirty="0">
                <a:effectLst>
                  <a:outerShdw blurRad="38100" dist="38100" dir="2700000" algn="tl">
                    <a:srgbClr val="000000">
                      <a:alpha val="43137"/>
                    </a:srgbClr>
                  </a:outerShdw>
                </a:effectLst>
              </a:rPr>
              <a:t>one flesh</a:t>
            </a:r>
            <a:r>
              <a:rPr lang="en-US" sz="2500" dirty="0">
                <a:solidFill>
                  <a:schemeClr val="tx2"/>
                </a:solidFill>
              </a:rPr>
              <a:t>." </a:t>
            </a:r>
          </a:p>
        </p:txBody>
      </p:sp>
      <p:sp>
        <p:nvSpPr>
          <p:cNvPr id="4" name="TextBox 3"/>
          <p:cNvSpPr txBox="1"/>
          <p:nvPr/>
        </p:nvSpPr>
        <p:spPr>
          <a:xfrm rot="20433869">
            <a:off x="2373501" y="4128466"/>
            <a:ext cx="6209511" cy="1589322"/>
          </a:xfrm>
          <a:prstGeom prst="rect">
            <a:avLst/>
          </a:prstGeom>
          <a:noFill/>
        </p:spPr>
        <p:txBody>
          <a:bodyPr wrap="square" rtlCol="0">
            <a:spAutoFit/>
          </a:bodyPr>
          <a:lstStyle/>
          <a:p>
            <a:r>
              <a:rPr lang="en-US" sz="2400" b="1" u="sng" dirty="0">
                <a:solidFill>
                  <a:schemeClr val="tx2"/>
                </a:solidFill>
              </a:rPr>
              <a:t>Ephesians 5:28</a:t>
            </a:r>
          </a:p>
          <a:p>
            <a:r>
              <a:rPr lang="en-US" sz="2400" baseline="30000" dirty="0">
                <a:solidFill>
                  <a:schemeClr val="tx2"/>
                </a:solidFill>
              </a:rPr>
              <a:t>28</a:t>
            </a:r>
            <a:r>
              <a:rPr lang="en-US" sz="2400" dirty="0">
                <a:solidFill>
                  <a:schemeClr val="tx2"/>
                </a:solidFill>
              </a:rPr>
              <a:t> So husbands ought to love their own wives as their own bodies; </a:t>
            </a:r>
            <a:r>
              <a:rPr lang="en-US" sz="2400" b="1" dirty="0">
                <a:effectLst>
                  <a:outerShdw blurRad="38100" dist="38100" dir="2700000" algn="tl">
                    <a:srgbClr val="000000">
                      <a:alpha val="43137"/>
                    </a:srgbClr>
                  </a:outerShdw>
                </a:effectLst>
              </a:rPr>
              <a:t>he who loves his wife loves himself</a:t>
            </a:r>
            <a:r>
              <a:rPr lang="en-US" sz="2400" dirty="0">
                <a:solidFill>
                  <a:schemeClr val="tx2"/>
                </a:solidFill>
              </a:rPr>
              <a:t>. </a:t>
            </a:r>
          </a:p>
        </p:txBody>
      </p:sp>
    </p:spTree>
    <p:extLst>
      <p:ext uri="{BB962C8B-B14F-4D97-AF65-F5344CB8AC3E}">
        <p14:creationId xmlns:p14="http://schemas.microsoft.com/office/powerpoint/2010/main" val="7682453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2246769"/>
          </a:xfrm>
          <a:prstGeom prst="rect">
            <a:avLst/>
          </a:prstGeom>
          <a:noFill/>
        </p:spPr>
        <p:txBody>
          <a:bodyPr wrap="square" rtlCol="0">
            <a:spAutoFit/>
          </a:bodyPr>
          <a:lstStyle/>
          <a:p>
            <a:r>
              <a:rPr lang="en-US" sz="2800" b="1" u="sng" dirty="0">
                <a:solidFill>
                  <a:schemeClr val="tx2"/>
                </a:solidFill>
              </a:rPr>
              <a:t>1 Corinthians 6:18</a:t>
            </a:r>
          </a:p>
          <a:p>
            <a:r>
              <a:rPr lang="en-US" sz="2800" baseline="30000" dirty="0">
                <a:solidFill>
                  <a:schemeClr val="tx2"/>
                </a:solidFill>
              </a:rPr>
              <a:t>18</a:t>
            </a:r>
            <a:r>
              <a:rPr lang="en-US" sz="2800" dirty="0">
                <a:solidFill>
                  <a:schemeClr val="tx2"/>
                </a:solidFill>
              </a:rPr>
              <a:t> Flee </a:t>
            </a:r>
            <a:r>
              <a:rPr lang="en-US" sz="2800" dirty="0" smtClean="0">
                <a:solidFill>
                  <a:schemeClr val="tx2"/>
                </a:solidFill>
              </a:rPr>
              <a:t>fornication. </a:t>
            </a:r>
            <a:r>
              <a:rPr lang="en-US" sz="2800" b="1" dirty="0">
                <a:effectLst>
                  <a:outerShdw blurRad="38100" dist="38100" dir="2700000" algn="tl">
                    <a:srgbClr val="000000">
                      <a:alpha val="43137"/>
                    </a:srgbClr>
                  </a:outerShdw>
                </a:effectLst>
              </a:rPr>
              <a:t>Every sin that a man does is outside the body, but </a:t>
            </a:r>
            <a:r>
              <a:rPr lang="en-US" sz="2800" dirty="0">
                <a:solidFill>
                  <a:schemeClr val="tx2"/>
                </a:solidFill>
              </a:rPr>
              <a:t>he who commits </a:t>
            </a:r>
            <a:r>
              <a:rPr lang="en-US" sz="2800" b="1" dirty="0">
                <a:effectLst>
                  <a:outerShdw blurRad="38100" dist="38100" dir="2700000" algn="tl">
                    <a:srgbClr val="000000">
                      <a:alpha val="43137"/>
                    </a:srgbClr>
                  </a:outerShdw>
                </a:effectLst>
              </a:rPr>
              <a:t>fornication</a:t>
            </a:r>
            <a:r>
              <a:rPr lang="en-US" sz="2800" dirty="0" smtClean="0">
                <a:solidFill>
                  <a:schemeClr val="tx2"/>
                </a:solidFill>
              </a:rPr>
              <a:t> sins </a:t>
            </a:r>
            <a:r>
              <a:rPr lang="en-US" sz="2800" dirty="0">
                <a:solidFill>
                  <a:schemeClr val="tx2"/>
                </a:solidFill>
              </a:rPr>
              <a:t>against his own body. </a:t>
            </a:r>
          </a:p>
          <a:p>
            <a:endParaRPr lang="en-US" sz="2800" dirty="0">
              <a:solidFill>
                <a:schemeClr val="tx2"/>
              </a:solidFill>
            </a:endParaRPr>
          </a:p>
        </p:txBody>
      </p:sp>
      <p:sp>
        <p:nvSpPr>
          <p:cNvPr id="3" name="TextBox 2"/>
          <p:cNvSpPr txBox="1"/>
          <p:nvPr/>
        </p:nvSpPr>
        <p:spPr>
          <a:xfrm rot="20433869">
            <a:off x="248229" y="3279210"/>
            <a:ext cx="5943600" cy="1246495"/>
          </a:xfrm>
          <a:prstGeom prst="rect">
            <a:avLst/>
          </a:prstGeom>
          <a:noFill/>
        </p:spPr>
        <p:txBody>
          <a:bodyPr wrap="square" rtlCol="0">
            <a:spAutoFit/>
          </a:bodyPr>
          <a:lstStyle/>
          <a:p>
            <a:r>
              <a:rPr lang="en-US" sz="2500" baseline="30000" dirty="0" smtClean="0">
                <a:solidFill>
                  <a:schemeClr val="tx2"/>
                </a:solidFill>
              </a:rPr>
              <a:t>16</a:t>
            </a:r>
            <a:r>
              <a:rPr lang="en-US" sz="2500" dirty="0">
                <a:solidFill>
                  <a:schemeClr val="tx2"/>
                </a:solidFill>
              </a:rPr>
              <a:t> Or do you not know that he who is joined to a harlot is </a:t>
            </a:r>
            <a:r>
              <a:rPr lang="en-US" sz="2500" b="1" dirty="0">
                <a:effectLst>
                  <a:outerShdw blurRad="38100" dist="38100" dir="2700000" algn="tl">
                    <a:srgbClr val="000000">
                      <a:alpha val="43137"/>
                    </a:srgbClr>
                  </a:outerShdw>
                </a:effectLst>
              </a:rPr>
              <a:t>one body </a:t>
            </a:r>
            <a:r>
              <a:rPr lang="en-US" sz="2500" dirty="0">
                <a:solidFill>
                  <a:schemeClr val="tx2"/>
                </a:solidFill>
              </a:rPr>
              <a:t>with her? For "the two," He says, "shall become </a:t>
            </a:r>
            <a:r>
              <a:rPr lang="en-US" sz="2500" b="1" dirty="0">
                <a:effectLst>
                  <a:outerShdw blurRad="38100" dist="38100" dir="2700000" algn="tl">
                    <a:srgbClr val="000000">
                      <a:alpha val="43137"/>
                    </a:srgbClr>
                  </a:outerShdw>
                </a:effectLst>
              </a:rPr>
              <a:t>one flesh</a:t>
            </a:r>
            <a:r>
              <a:rPr lang="en-US" sz="2500" dirty="0">
                <a:solidFill>
                  <a:schemeClr val="tx2"/>
                </a:solidFill>
              </a:rPr>
              <a:t>." </a:t>
            </a:r>
          </a:p>
        </p:txBody>
      </p:sp>
      <p:sp>
        <p:nvSpPr>
          <p:cNvPr id="4" name="TextBox 3"/>
          <p:cNvSpPr txBox="1"/>
          <p:nvPr/>
        </p:nvSpPr>
        <p:spPr>
          <a:xfrm rot="20433869">
            <a:off x="2072102" y="4306786"/>
            <a:ext cx="6493151" cy="1200329"/>
          </a:xfrm>
          <a:prstGeom prst="rect">
            <a:avLst/>
          </a:prstGeom>
          <a:noFill/>
        </p:spPr>
        <p:txBody>
          <a:bodyPr wrap="square" rtlCol="0">
            <a:spAutoFit/>
          </a:bodyPr>
          <a:lstStyle/>
          <a:p>
            <a:r>
              <a:rPr lang="en-US" sz="2400" b="1" u="sng" dirty="0" smtClean="0">
                <a:solidFill>
                  <a:schemeClr val="tx2"/>
                </a:solidFill>
              </a:rPr>
              <a:t>Genesis 2:23</a:t>
            </a:r>
            <a:endParaRPr lang="en-US" sz="2400" b="1" u="sng" dirty="0">
              <a:solidFill>
                <a:schemeClr val="tx2"/>
              </a:solidFill>
            </a:endParaRPr>
          </a:p>
          <a:p>
            <a:r>
              <a:rPr lang="en-US" sz="2400" baseline="30000" dirty="0">
                <a:solidFill>
                  <a:schemeClr val="tx2"/>
                </a:solidFill>
              </a:rPr>
              <a:t>23</a:t>
            </a:r>
            <a:r>
              <a:rPr lang="en-US" sz="2400" dirty="0">
                <a:solidFill>
                  <a:schemeClr val="tx2"/>
                </a:solidFill>
              </a:rPr>
              <a:t> </a:t>
            </a:r>
            <a:r>
              <a:rPr lang="en-US" sz="2400" dirty="0" smtClean="0">
                <a:solidFill>
                  <a:schemeClr val="tx2"/>
                </a:solidFill>
              </a:rPr>
              <a:t>… "</a:t>
            </a:r>
            <a:r>
              <a:rPr lang="en-US" sz="2400" dirty="0">
                <a:solidFill>
                  <a:schemeClr val="tx2"/>
                </a:solidFill>
              </a:rPr>
              <a:t>This is now </a:t>
            </a:r>
            <a:r>
              <a:rPr lang="en-US" sz="2400" b="1" dirty="0">
                <a:effectLst>
                  <a:outerShdw blurRad="38100" dist="38100" dir="2700000" algn="tl">
                    <a:srgbClr val="000000">
                      <a:alpha val="43137"/>
                    </a:srgbClr>
                  </a:outerShdw>
                </a:effectLst>
              </a:rPr>
              <a:t>bone of my bones </a:t>
            </a:r>
            <a:r>
              <a:rPr lang="en-US" sz="2400" b="1" dirty="0" smtClean="0">
                <a:effectLst>
                  <a:outerShdw blurRad="38100" dist="38100" dir="2700000" algn="tl">
                    <a:srgbClr val="000000">
                      <a:alpha val="43137"/>
                    </a:srgbClr>
                  </a:outerShdw>
                </a:effectLst>
              </a:rPr>
              <a:t/>
            </a:r>
            <a:br>
              <a:rPr lang="en-US" sz="2400" b="1" dirty="0" smtClean="0">
                <a:effectLst>
                  <a:outerShdw blurRad="38100" dist="38100" dir="2700000" algn="tl">
                    <a:srgbClr val="000000">
                      <a:alpha val="43137"/>
                    </a:srgbClr>
                  </a:outerShdw>
                </a:effectLst>
              </a:rPr>
            </a:br>
            <a:r>
              <a:rPr lang="en-US" sz="2400" dirty="0" smtClean="0">
                <a:solidFill>
                  <a:schemeClr val="tx2"/>
                </a:solidFill>
              </a:rPr>
              <a:t>And </a:t>
            </a:r>
            <a:r>
              <a:rPr lang="en-US" sz="2400" b="1" dirty="0">
                <a:effectLst>
                  <a:outerShdw blurRad="38100" dist="38100" dir="2700000" algn="tl">
                    <a:srgbClr val="000000">
                      <a:alpha val="43137"/>
                    </a:srgbClr>
                  </a:outerShdw>
                </a:effectLst>
              </a:rPr>
              <a:t>flesh of my </a:t>
            </a:r>
            <a:r>
              <a:rPr lang="en-US" sz="2400" b="1" dirty="0" smtClean="0">
                <a:effectLst>
                  <a:outerShdw blurRad="38100" dist="38100" dir="2700000" algn="tl">
                    <a:srgbClr val="000000">
                      <a:alpha val="43137"/>
                    </a:srgbClr>
                  </a:outerShdw>
                </a:effectLst>
              </a:rPr>
              <a:t>flesh</a:t>
            </a:r>
            <a:r>
              <a:rPr lang="en-US" sz="2400" dirty="0" smtClean="0">
                <a:solidFill>
                  <a:schemeClr val="tx2"/>
                </a:solidFill>
              </a:rPr>
              <a:t> …</a:t>
            </a:r>
            <a:endParaRPr lang="en-US" sz="2400" dirty="0">
              <a:solidFill>
                <a:schemeClr val="tx2"/>
              </a:solidFill>
            </a:endParaRPr>
          </a:p>
        </p:txBody>
      </p:sp>
    </p:spTree>
    <p:extLst>
      <p:ext uri="{BB962C8B-B14F-4D97-AF65-F5344CB8AC3E}">
        <p14:creationId xmlns:p14="http://schemas.microsoft.com/office/powerpoint/2010/main" val="11034408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628650" lvl="0" indent="-514350">
              <a:spcBef>
                <a:spcPts val="1200"/>
              </a:spcBef>
              <a:spcAft>
                <a:spcPts val="1200"/>
              </a:spcAft>
              <a:buFont typeface="+mj-lt"/>
              <a:buAutoNum type="arabicParenR"/>
            </a:pPr>
            <a:r>
              <a:rPr lang="en-US" dirty="0">
                <a:solidFill>
                  <a:schemeClr val="bg2">
                    <a:lumMod val="20000"/>
                    <a:lumOff val="80000"/>
                  </a:schemeClr>
                </a:solidFill>
              </a:rPr>
              <a:t>Messiah teaching </a:t>
            </a:r>
            <a:r>
              <a:rPr lang="en-US" dirty="0" smtClean="0">
                <a:solidFill>
                  <a:schemeClr val="bg2">
                    <a:lumMod val="20000"/>
                    <a:lumOff val="80000"/>
                  </a:schemeClr>
                </a:solidFill>
              </a:rPr>
              <a:t>new law </a:t>
            </a:r>
            <a:r>
              <a:rPr lang="en-US" dirty="0" smtClean="0">
                <a:solidFill>
                  <a:schemeClr val="bg2">
                    <a:lumMod val="20000"/>
                    <a:lumOff val="80000"/>
                  </a:schemeClr>
                </a:solidFill>
                <a:sym typeface="Wingdings 3"/>
              </a:rPr>
              <a:t></a:t>
            </a:r>
            <a:r>
              <a:rPr lang="en-US" dirty="0" smtClean="0">
                <a:solidFill>
                  <a:schemeClr val="bg2">
                    <a:lumMod val="20000"/>
                    <a:lumOff val="80000"/>
                  </a:schemeClr>
                </a:solidFill>
              </a:rPr>
              <a:t> </a:t>
            </a:r>
            <a:r>
              <a:rPr lang="en-US" dirty="0">
                <a:solidFill>
                  <a:schemeClr val="bg2">
                    <a:lumMod val="20000"/>
                    <a:lumOff val="80000"/>
                  </a:schemeClr>
                </a:solidFill>
              </a:rPr>
              <a:t>does not violate the old law.</a:t>
            </a: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OT prophecy </a:t>
            </a:r>
            <a:r>
              <a:rPr lang="en-US" dirty="0">
                <a:solidFill>
                  <a:schemeClr val="bg2">
                    <a:lumMod val="20000"/>
                    <a:lumOff val="80000"/>
                  </a:schemeClr>
                </a:solidFill>
                <a:sym typeface="Wingdings 3"/>
              </a:rPr>
              <a:t></a:t>
            </a:r>
            <a:r>
              <a:rPr lang="en-US" dirty="0">
                <a:solidFill>
                  <a:schemeClr val="bg2">
                    <a:lumMod val="20000"/>
                    <a:lumOff val="80000"/>
                  </a:schemeClr>
                </a:solidFill>
              </a:rPr>
              <a:t> </a:t>
            </a:r>
            <a:r>
              <a:rPr lang="en-US" dirty="0" smtClean="0">
                <a:solidFill>
                  <a:schemeClr val="bg2">
                    <a:lumMod val="20000"/>
                    <a:lumOff val="80000"/>
                  </a:schemeClr>
                </a:solidFill>
              </a:rPr>
              <a:t>Messiah teaches new law.</a:t>
            </a:r>
            <a:endParaRPr lang="en-US" dirty="0">
              <a:solidFill>
                <a:schemeClr val="bg2">
                  <a:lumMod val="20000"/>
                  <a:lumOff val="80000"/>
                </a:schemeClr>
              </a:solidFill>
            </a:endParaRP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List NT legislation Jesus taught.</a:t>
            </a:r>
            <a:endParaRPr lang="en-US" dirty="0">
              <a:solidFill>
                <a:schemeClr val="bg2">
                  <a:lumMod val="20000"/>
                  <a:lumOff val="80000"/>
                </a:schemeClr>
              </a:solidFill>
            </a:endParaRP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OT </a:t>
            </a:r>
            <a:r>
              <a:rPr lang="en-US" dirty="0">
                <a:solidFill>
                  <a:schemeClr val="bg2">
                    <a:lumMod val="20000"/>
                    <a:lumOff val="80000"/>
                  </a:schemeClr>
                </a:solidFill>
                <a:sym typeface="Wingdings 3"/>
              </a:rPr>
              <a:t></a:t>
            </a:r>
            <a:r>
              <a:rPr lang="en-US" dirty="0">
                <a:solidFill>
                  <a:schemeClr val="bg2">
                    <a:lumMod val="20000"/>
                    <a:lumOff val="80000"/>
                  </a:schemeClr>
                </a:solidFill>
              </a:rPr>
              <a:t> allowed divorce for every cause.</a:t>
            </a: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Exception </a:t>
            </a:r>
            <a:r>
              <a:rPr lang="en-US" dirty="0" smtClean="0">
                <a:solidFill>
                  <a:schemeClr val="bg2">
                    <a:lumMod val="20000"/>
                    <a:lumOff val="80000"/>
                  </a:schemeClr>
                </a:solidFill>
                <a:sym typeface="Wingdings 3"/>
              </a:rPr>
              <a:t></a:t>
            </a:r>
            <a:r>
              <a:rPr lang="en-US" dirty="0" smtClean="0">
                <a:solidFill>
                  <a:schemeClr val="bg2">
                    <a:lumMod val="20000"/>
                    <a:lumOff val="80000"/>
                  </a:schemeClr>
                </a:solidFill>
              </a:rPr>
              <a:t> </a:t>
            </a:r>
            <a:r>
              <a:rPr lang="en-US" dirty="0">
                <a:solidFill>
                  <a:schemeClr val="bg2">
                    <a:lumMod val="20000"/>
                    <a:lumOff val="80000"/>
                  </a:schemeClr>
                </a:solidFill>
              </a:rPr>
              <a:t>repeated in the </a:t>
            </a:r>
            <a:r>
              <a:rPr lang="en-US" dirty="0" smtClean="0">
                <a:solidFill>
                  <a:schemeClr val="bg2">
                    <a:lumMod val="20000"/>
                    <a:lumOff val="80000"/>
                  </a:schemeClr>
                </a:solidFill>
              </a:rPr>
              <a:t>epistles.</a:t>
            </a:r>
            <a:endParaRPr lang="en-US" dirty="0">
              <a:solidFill>
                <a:schemeClr val="bg2">
                  <a:lumMod val="20000"/>
                  <a:lumOff val="80000"/>
                </a:schemeClr>
              </a:solidFill>
            </a:endParaRPr>
          </a:p>
        </p:txBody>
      </p:sp>
    </p:spTree>
    <p:extLst>
      <p:ext uri="{BB962C8B-B14F-4D97-AF65-F5344CB8AC3E}">
        <p14:creationId xmlns:p14="http://schemas.microsoft.com/office/powerpoint/2010/main" val="3584249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2246769"/>
          </a:xfrm>
          <a:prstGeom prst="rect">
            <a:avLst/>
          </a:prstGeom>
          <a:noFill/>
        </p:spPr>
        <p:txBody>
          <a:bodyPr wrap="square" rtlCol="0">
            <a:spAutoFit/>
          </a:bodyPr>
          <a:lstStyle/>
          <a:p>
            <a:r>
              <a:rPr lang="en-US" sz="2800" b="1" u="sng" dirty="0">
                <a:solidFill>
                  <a:schemeClr val="tx2"/>
                </a:solidFill>
              </a:rPr>
              <a:t>1 Corinthians 6:18</a:t>
            </a:r>
          </a:p>
          <a:p>
            <a:r>
              <a:rPr lang="en-US" sz="2800" baseline="30000" dirty="0">
                <a:solidFill>
                  <a:schemeClr val="tx2"/>
                </a:solidFill>
              </a:rPr>
              <a:t>18</a:t>
            </a:r>
            <a:r>
              <a:rPr lang="en-US" sz="2800" dirty="0">
                <a:solidFill>
                  <a:schemeClr val="tx2"/>
                </a:solidFill>
              </a:rPr>
              <a:t> Flee fornication. </a:t>
            </a:r>
            <a:r>
              <a:rPr lang="en-US" sz="2800" b="1" dirty="0">
                <a:effectLst>
                  <a:outerShdw blurRad="38100" dist="38100" dir="2700000" algn="tl">
                    <a:srgbClr val="000000">
                      <a:alpha val="43137"/>
                    </a:srgbClr>
                  </a:outerShdw>
                </a:effectLst>
              </a:rPr>
              <a:t>Every sin that a man does is outside the body, but </a:t>
            </a:r>
            <a:r>
              <a:rPr lang="en-US" sz="2800" dirty="0">
                <a:solidFill>
                  <a:schemeClr val="tx2"/>
                </a:solidFill>
              </a:rPr>
              <a:t>he who commits </a:t>
            </a:r>
            <a:r>
              <a:rPr lang="en-US" sz="2800" b="1" dirty="0">
                <a:effectLst>
                  <a:outerShdw blurRad="38100" dist="38100" dir="2700000" algn="tl">
                    <a:srgbClr val="000000">
                      <a:alpha val="43137"/>
                    </a:srgbClr>
                  </a:outerShdw>
                </a:effectLst>
              </a:rPr>
              <a:t>fornication</a:t>
            </a:r>
            <a:r>
              <a:rPr lang="en-US" sz="2800" dirty="0">
                <a:solidFill>
                  <a:schemeClr val="tx2"/>
                </a:solidFill>
              </a:rPr>
              <a:t> sins against his own body. </a:t>
            </a:r>
          </a:p>
          <a:p>
            <a:endParaRPr lang="en-US" sz="2800" dirty="0">
              <a:solidFill>
                <a:schemeClr val="tx2"/>
              </a:solidFill>
            </a:endParaRPr>
          </a:p>
        </p:txBody>
      </p:sp>
      <p:sp>
        <p:nvSpPr>
          <p:cNvPr id="3" name="TextBox 2"/>
          <p:cNvSpPr txBox="1"/>
          <p:nvPr/>
        </p:nvSpPr>
        <p:spPr>
          <a:xfrm rot="21116741">
            <a:off x="706411" y="3379171"/>
            <a:ext cx="7615252" cy="954107"/>
          </a:xfrm>
          <a:prstGeom prst="rect">
            <a:avLst/>
          </a:prstGeom>
          <a:noFill/>
        </p:spPr>
        <p:txBody>
          <a:bodyPr wrap="square" rtlCol="0">
            <a:spAutoFit/>
          </a:bodyPr>
          <a:lstStyle/>
          <a:p>
            <a:r>
              <a:rPr lang="en-US" sz="2800" baseline="30000" dirty="0" smtClean="0">
                <a:solidFill>
                  <a:schemeClr val="tx2"/>
                </a:solidFill>
              </a:rPr>
              <a:t>15</a:t>
            </a:r>
            <a:r>
              <a:rPr lang="en-US" sz="2800" dirty="0" smtClean="0">
                <a:solidFill>
                  <a:schemeClr val="tx2"/>
                </a:solidFill>
              </a:rPr>
              <a:t> </a:t>
            </a:r>
            <a:r>
              <a:rPr lang="en-US" sz="2800" dirty="0">
                <a:solidFill>
                  <a:schemeClr val="tx2"/>
                </a:solidFill>
              </a:rPr>
              <a:t>… </a:t>
            </a:r>
            <a:r>
              <a:rPr lang="en-US" sz="2800" b="1" dirty="0">
                <a:effectLst>
                  <a:outerShdw blurRad="38100" dist="38100" dir="2700000" algn="tl">
                    <a:srgbClr val="000000">
                      <a:alpha val="43137"/>
                    </a:srgbClr>
                  </a:outerShdw>
                </a:effectLst>
              </a:rPr>
              <a:t>Shall I then take the members of Christ and make them members of a harlot? </a:t>
            </a:r>
            <a:r>
              <a:rPr lang="en-US" sz="2800" dirty="0">
                <a:solidFill>
                  <a:schemeClr val="tx2"/>
                </a:solidFill>
              </a:rPr>
              <a:t>God forbid! </a:t>
            </a:r>
          </a:p>
        </p:txBody>
      </p:sp>
    </p:spTree>
    <p:extLst>
      <p:ext uri="{BB962C8B-B14F-4D97-AF65-F5344CB8AC3E}">
        <p14:creationId xmlns:p14="http://schemas.microsoft.com/office/powerpoint/2010/main" val="2346030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2246769"/>
          </a:xfrm>
          <a:prstGeom prst="rect">
            <a:avLst/>
          </a:prstGeom>
          <a:noFill/>
        </p:spPr>
        <p:txBody>
          <a:bodyPr wrap="square" rtlCol="0">
            <a:spAutoFit/>
          </a:bodyPr>
          <a:lstStyle/>
          <a:p>
            <a:r>
              <a:rPr lang="en-US" sz="2800" b="1" u="sng" dirty="0">
                <a:solidFill>
                  <a:schemeClr val="tx2"/>
                </a:solidFill>
              </a:rPr>
              <a:t>1 Corinthians 6:18</a:t>
            </a:r>
          </a:p>
          <a:p>
            <a:r>
              <a:rPr lang="en-US" sz="2800" baseline="30000" dirty="0">
                <a:solidFill>
                  <a:schemeClr val="tx2"/>
                </a:solidFill>
              </a:rPr>
              <a:t>18</a:t>
            </a:r>
            <a:r>
              <a:rPr lang="en-US" sz="2800" dirty="0">
                <a:solidFill>
                  <a:schemeClr val="tx2"/>
                </a:solidFill>
              </a:rPr>
              <a:t> </a:t>
            </a:r>
            <a:r>
              <a:rPr lang="en-US" sz="2800" b="1" u="sng" dirty="0">
                <a:effectLst>
                  <a:outerShdw blurRad="38100" dist="38100" dir="2700000" algn="tl">
                    <a:srgbClr val="000000">
                      <a:alpha val="43137"/>
                    </a:srgbClr>
                  </a:outerShdw>
                </a:effectLst>
              </a:rPr>
              <a:t>Flee fornication</a:t>
            </a:r>
            <a:r>
              <a:rPr lang="en-US" sz="2800" b="1" dirty="0">
                <a:effectLst>
                  <a:outerShdw blurRad="38100" dist="38100" dir="2700000" algn="tl">
                    <a:srgbClr val="000000">
                      <a:alpha val="43137"/>
                    </a:srgbClr>
                  </a:outerShdw>
                </a:effectLst>
              </a:rPr>
              <a:t>. Every sin that a man does is outside the body, but </a:t>
            </a:r>
            <a:r>
              <a:rPr lang="en-US" sz="2800" dirty="0">
                <a:solidFill>
                  <a:schemeClr val="tx2">
                    <a:lumMod val="20000"/>
                    <a:lumOff val="80000"/>
                  </a:schemeClr>
                </a:solidFill>
              </a:rPr>
              <a:t>he who commits </a:t>
            </a:r>
            <a:r>
              <a:rPr lang="en-US" sz="2800" b="1" dirty="0">
                <a:effectLst>
                  <a:outerShdw blurRad="38100" dist="38100" dir="2700000" algn="tl">
                    <a:srgbClr val="000000">
                      <a:alpha val="43137"/>
                    </a:srgbClr>
                  </a:outerShdw>
                </a:effectLst>
              </a:rPr>
              <a:t>fornication</a:t>
            </a:r>
            <a:r>
              <a:rPr lang="en-US" sz="2800" dirty="0">
                <a:solidFill>
                  <a:schemeClr val="tx2"/>
                </a:solidFill>
              </a:rPr>
              <a:t> </a:t>
            </a:r>
            <a:r>
              <a:rPr lang="en-US" sz="2800" dirty="0">
                <a:solidFill>
                  <a:schemeClr val="tx2">
                    <a:lumMod val="20000"/>
                    <a:lumOff val="80000"/>
                  </a:schemeClr>
                </a:solidFill>
              </a:rPr>
              <a:t>sins against his own body. </a:t>
            </a:r>
          </a:p>
          <a:p>
            <a:endParaRPr lang="en-US" sz="2800" dirty="0">
              <a:solidFill>
                <a:schemeClr val="tx2"/>
              </a:solidFill>
            </a:endParaRPr>
          </a:p>
        </p:txBody>
      </p:sp>
      <p:sp>
        <p:nvSpPr>
          <p:cNvPr id="3" name="TextBox 2"/>
          <p:cNvSpPr txBox="1"/>
          <p:nvPr/>
        </p:nvSpPr>
        <p:spPr>
          <a:xfrm rot="21116741">
            <a:off x="1390765" y="2772307"/>
            <a:ext cx="7510665" cy="1815882"/>
          </a:xfrm>
          <a:prstGeom prst="rect">
            <a:avLst/>
          </a:prstGeom>
          <a:noFill/>
        </p:spPr>
        <p:txBody>
          <a:bodyPr wrap="square" rtlCol="0">
            <a:spAutoFit/>
          </a:bodyPr>
          <a:lstStyle/>
          <a:p>
            <a:r>
              <a:rPr lang="en-US" sz="2800" b="1" u="sng" dirty="0">
                <a:solidFill>
                  <a:schemeClr val="tx2"/>
                </a:solidFill>
              </a:rPr>
              <a:t>Matthew 19:9</a:t>
            </a:r>
          </a:p>
          <a:p>
            <a:r>
              <a:rPr lang="en-US" sz="2800" baseline="30000" dirty="0">
                <a:solidFill>
                  <a:schemeClr val="tx2"/>
                </a:solidFill>
              </a:rPr>
              <a:t>9</a:t>
            </a:r>
            <a:r>
              <a:rPr lang="en-US" sz="2800" dirty="0">
                <a:solidFill>
                  <a:schemeClr val="tx2"/>
                </a:solidFill>
              </a:rPr>
              <a:t> And I say to you, whoever divorces his wife, </a:t>
            </a:r>
            <a:r>
              <a:rPr lang="en-US" sz="2800" b="1" dirty="0">
                <a:effectLst>
                  <a:outerShdw blurRad="38100" dist="38100" dir="2700000" algn="tl">
                    <a:srgbClr val="000000">
                      <a:alpha val="43137"/>
                    </a:srgbClr>
                  </a:outerShdw>
                </a:effectLst>
              </a:rPr>
              <a:t>except for fornication</a:t>
            </a:r>
            <a:r>
              <a:rPr lang="en-US" sz="2800" dirty="0" smtClean="0">
                <a:solidFill>
                  <a:schemeClr val="tx2"/>
                </a:solidFill>
              </a:rPr>
              <a:t>, </a:t>
            </a:r>
            <a:r>
              <a:rPr lang="en-US" sz="2800" dirty="0">
                <a:solidFill>
                  <a:schemeClr val="tx2"/>
                </a:solidFill>
              </a:rPr>
              <a:t>and marries another, commits adultery; </a:t>
            </a:r>
            <a:r>
              <a:rPr lang="en-US" sz="2800" dirty="0" smtClean="0">
                <a:solidFill>
                  <a:schemeClr val="tx2"/>
                </a:solidFill>
              </a:rPr>
              <a:t>…" </a:t>
            </a:r>
            <a:endParaRPr lang="en-US" sz="2800" dirty="0">
              <a:solidFill>
                <a:schemeClr val="tx2"/>
              </a:solidFill>
            </a:endParaRPr>
          </a:p>
        </p:txBody>
      </p:sp>
      <p:sp>
        <p:nvSpPr>
          <p:cNvPr id="5" name="Curved Right Arrow 4"/>
          <p:cNvSpPr/>
          <p:nvPr/>
        </p:nvSpPr>
        <p:spPr>
          <a:xfrm rot="20029948">
            <a:off x="358058" y="1957964"/>
            <a:ext cx="601489" cy="2454806"/>
          </a:xfrm>
          <a:prstGeom prst="curv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90598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571500" lvl="0" indent="-457200">
              <a:spcBef>
                <a:spcPts val="1200"/>
              </a:spcBef>
              <a:spcAft>
                <a:spcPts val="1200"/>
              </a:spcAft>
              <a:buFont typeface="Arial" panose="020B0604020202020204" pitchFamily="34" charset="0"/>
              <a:buChar char="•"/>
            </a:pPr>
            <a:r>
              <a:rPr lang="en-US" dirty="0" smtClean="0"/>
              <a:t>Messiah teaching a </a:t>
            </a:r>
            <a:r>
              <a:rPr lang="en-US" dirty="0"/>
              <a:t>new </a:t>
            </a:r>
            <a:r>
              <a:rPr lang="en-US" dirty="0" smtClean="0"/>
              <a:t>law </a:t>
            </a:r>
            <a:r>
              <a:rPr lang="en-US" dirty="0" smtClean="0">
                <a:sym typeface="Wingdings 3"/>
              </a:rPr>
              <a:t></a:t>
            </a:r>
            <a:r>
              <a:rPr lang="en-US" dirty="0" smtClean="0"/>
              <a:t> </a:t>
            </a:r>
            <a:r>
              <a:rPr lang="en-US" dirty="0"/>
              <a:t>does not violate the old law.</a:t>
            </a:r>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rPr>
              <a:t>OT prophecy </a:t>
            </a:r>
            <a:r>
              <a:rPr lang="en-US" dirty="0" smtClean="0">
                <a:solidFill>
                  <a:schemeClr val="bg2">
                    <a:lumMod val="20000"/>
                    <a:lumOff val="80000"/>
                  </a:schemeClr>
                </a:solidFill>
                <a:sym typeface="Wingdings 3"/>
              </a:rPr>
              <a:t></a:t>
            </a:r>
            <a:r>
              <a:rPr lang="en-US" dirty="0" smtClean="0">
                <a:solidFill>
                  <a:schemeClr val="bg2">
                    <a:lumMod val="20000"/>
                    <a:lumOff val="80000"/>
                  </a:schemeClr>
                </a:solidFill>
              </a:rPr>
              <a:t> Messiah teaches new law.</a:t>
            </a:r>
            <a:endParaRPr lang="en-US" dirty="0">
              <a:solidFill>
                <a:schemeClr val="bg2">
                  <a:lumMod val="20000"/>
                  <a:lumOff val="80000"/>
                </a:schemeClr>
              </a:solidFill>
            </a:endParaRPr>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rPr>
              <a:t>List NT legislation</a:t>
            </a:r>
            <a:r>
              <a:rPr lang="en-US" dirty="0">
                <a:solidFill>
                  <a:schemeClr val="bg2">
                    <a:lumMod val="20000"/>
                    <a:lumOff val="80000"/>
                  </a:schemeClr>
                </a:solidFill>
              </a:rPr>
              <a:t> </a:t>
            </a:r>
            <a:r>
              <a:rPr lang="en-US" dirty="0" smtClean="0">
                <a:solidFill>
                  <a:schemeClr val="bg2">
                    <a:lumMod val="20000"/>
                    <a:lumOff val="80000"/>
                  </a:schemeClr>
                </a:solidFill>
              </a:rPr>
              <a:t>Jesus taught.</a:t>
            </a:r>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rPr>
              <a:t>OT </a:t>
            </a:r>
            <a:r>
              <a:rPr lang="en-US" dirty="0" smtClean="0">
                <a:solidFill>
                  <a:schemeClr val="bg2">
                    <a:lumMod val="20000"/>
                    <a:lumOff val="80000"/>
                  </a:schemeClr>
                </a:solidFill>
                <a:sym typeface="Wingdings 3"/>
              </a:rPr>
              <a:t> allowed divorce for every cause.</a:t>
            </a:r>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sym typeface="Wingdings 3"/>
              </a:rPr>
              <a:t>The exception  repeated in the epistles.</a:t>
            </a:r>
            <a:endParaRPr lang="en-US" dirty="0">
              <a:solidFill>
                <a:schemeClr val="bg2">
                  <a:lumMod val="20000"/>
                  <a:lumOff val="80000"/>
                </a:schemeClr>
              </a:solidFill>
            </a:endParaRPr>
          </a:p>
        </p:txBody>
      </p:sp>
    </p:spTree>
    <p:extLst>
      <p:ext uri="{BB962C8B-B14F-4D97-AF65-F5344CB8AC3E}">
        <p14:creationId xmlns:p14="http://schemas.microsoft.com/office/powerpoint/2010/main" val="5943837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571500" lvl="0" indent="-457200">
              <a:spcBef>
                <a:spcPts val="1200"/>
              </a:spcBef>
              <a:spcAft>
                <a:spcPts val="1200"/>
              </a:spcAft>
              <a:buFont typeface="Arial" panose="020B0604020202020204" pitchFamily="34" charset="0"/>
              <a:buChar char="•"/>
            </a:pPr>
            <a:r>
              <a:rPr lang="en-US" dirty="0" smtClean="0"/>
              <a:t>Messiah teaching a </a:t>
            </a:r>
            <a:r>
              <a:rPr lang="en-US" dirty="0"/>
              <a:t>new </a:t>
            </a:r>
            <a:r>
              <a:rPr lang="en-US" dirty="0" smtClean="0"/>
              <a:t>law </a:t>
            </a:r>
            <a:r>
              <a:rPr lang="en-US" dirty="0" smtClean="0">
                <a:sym typeface="Wingdings 3"/>
              </a:rPr>
              <a:t></a:t>
            </a:r>
            <a:r>
              <a:rPr lang="en-US" dirty="0" smtClean="0"/>
              <a:t> </a:t>
            </a:r>
            <a:r>
              <a:rPr lang="en-US" dirty="0"/>
              <a:t>does not violate the old law.</a:t>
            </a:r>
          </a:p>
          <a:p>
            <a:pPr marL="571500" lvl="0" indent="-457200">
              <a:spcBef>
                <a:spcPts val="1200"/>
              </a:spcBef>
              <a:spcAft>
                <a:spcPts val="1200"/>
              </a:spcAft>
              <a:buFont typeface="Arial" panose="020B0604020202020204" pitchFamily="34" charset="0"/>
              <a:buChar char="•"/>
            </a:pPr>
            <a:r>
              <a:rPr lang="en-US" dirty="0" smtClean="0"/>
              <a:t>OT </a:t>
            </a:r>
            <a:r>
              <a:rPr lang="en-US" dirty="0"/>
              <a:t>prophecy </a:t>
            </a:r>
            <a:r>
              <a:rPr lang="en-US" dirty="0" smtClean="0">
                <a:sym typeface="Wingdings 3"/>
              </a:rPr>
              <a:t></a:t>
            </a:r>
            <a:r>
              <a:rPr lang="en-US" dirty="0" smtClean="0"/>
              <a:t> Messiah teaches new law.</a:t>
            </a:r>
            <a:endParaRPr lang="en-US" dirty="0"/>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rPr>
              <a:t>List NT legislation</a:t>
            </a:r>
            <a:r>
              <a:rPr lang="en-US" dirty="0">
                <a:solidFill>
                  <a:schemeClr val="bg2">
                    <a:lumMod val="20000"/>
                    <a:lumOff val="80000"/>
                  </a:schemeClr>
                </a:solidFill>
              </a:rPr>
              <a:t> </a:t>
            </a:r>
            <a:r>
              <a:rPr lang="en-US" dirty="0" smtClean="0">
                <a:solidFill>
                  <a:schemeClr val="bg2">
                    <a:lumMod val="20000"/>
                    <a:lumOff val="80000"/>
                  </a:schemeClr>
                </a:solidFill>
              </a:rPr>
              <a:t>Jesus taught.</a:t>
            </a:r>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rPr>
              <a:t>OT </a:t>
            </a:r>
            <a:r>
              <a:rPr lang="en-US" dirty="0" smtClean="0">
                <a:solidFill>
                  <a:schemeClr val="bg2">
                    <a:lumMod val="20000"/>
                    <a:lumOff val="80000"/>
                  </a:schemeClr>
                </a:solidFill>
                <a:sym typeface="Wingdings 3"/>
              </a:rPr>
              <a:t> allowed divorce for every cause.</a:t>
            </a:r>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sym typeface="Wingdings 3"/>
              </a:rPr>
              <a:t>The exception  repeated in the epistles.</a:t>
            </a:r>
            <a:endParaRPr lang="en-US" dirty="0">
              <a:solidFill>
                <a:schemeClr val="bg2">
                  <a:lumMod val="20000"/>
                  <a:lumOff val="80000"/>
                </a:schemeClr>
              </a:solidFill>
            </a:endParaRPr>
          </a:p>
        </p:txBody>
      </p:sp>
    </p:spTree>
    <p:extLst>
      <p:ext uri="{BB962C8B-B14F-4D97-AF65-F5344CB8AC3E}">
        <p14:creationId xmlns:p14="http://schemas.microsoft.com/office/powerpoint/2010/main" val="2408820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571500" lvl="0" indent="-457200">
              <a:spcBef>
                <a:spcPts val="1200"/>
              </a:spcBef>
              <a:spcAft>
                <a:spcPts val="1200"/>
              </a:spcAft>
              <a:buFont typeface="Arial" panose="020B0604020202020204" pitchFamily="34" charset="0"/>
              <a:buChar char="•"/>
            </a:pPr>
            <a:r>
              <a:rPr lang="en-US" dirty="0" smtClean="0"/>
              <a:t>Messiah teaching a </a:t>
            </a:r>
            <a:r>
              <a:rPr lang="en-US" dirty="0"/>
              <a:t>new </a:t>
            </a:r>
            <a:r>
              <a:rPr lang="en-US" dirty="0" smtClean="0"/>
              <a:t>law </a:t>
            </a:r>
            <a:r>
              <a:rPr lang="en-US" dirty="0" smtClean="0">
                <a:sym typeface="Wingdings 3"/>
              </a:rPr>
              <a:t></a:t>
            </a:r>
            <a:r>
              <a:rPr lang="en-US" dirty="0" smtClean="0"/>
              <a:t> </a:t>
            </a:r>
            <a:r>
              <a:rPr lang="en-US" dirty="0"/>
              <a:t>does not violate the old law.</a:t>
            </a:r>
          </a:p>
          <a:p>
            <a:pPr marL="571500" lvl="0" indent="-457200">
              <a:spcBef>
                <a:spcPts val="1200"/>
              </a:spcBef>
              <a:spcAft>
                <a:spcPts val="1200"/>
              </a:spcAft>
              <a:buFont typeface="Arial" panose="020B0604020202020204" pitchFamily="34" charset="0"/>
              <a:buChar char="•"/>
            </a:pPr>
            <a:r>
              <a:rPr lang="en-US" dirty="0" smtClean="0"/>
              <a:t>OT </a:t>
            </a:r>
            <a:r>
              <a:rPr lang="en-US" dirty="0"/>
              <a:t>prophecy </a:t>
            </a:r>
            <a:r>
              <a:rPr lang="en-US" dirty="0" smtClean="0">
                <a:sym typeface="Wingdings 3"/>
              </a:rPr>
              <a:t></a:t>
            </a:r>
            <a:r>
              <a:rPr lang="en-US" dirty="0" smtClean="0"/>
              <a:t> Messiah teaches new law.</a:t>
            </a:r>
            <a:endParaRPr lang="en-US" dirty="0"/>
          </a:p>
          <a:p>
            <a:pPr marL="571500" lvl="0" indent="-457200">
              <a:spcBef>
                <a:spcPts val="1200"/>
              </a:spcBef>
              <a:spcAft>
                <a:spcPts val="1200"/>
              </a:spcAft>
              <a:buFont typeface="Arial" panose="020B0604020202020204" pitchFamily="34" charset="0"/>
              <a:buChar char="•"/>
            </a:pPr>
            <a:r>
              <a:rPr lang="en-US" dirty="0" smtClean="0"/>
              <a:t>List NT legislation</a:t>
            </a:r>
            <a:r>
              <a:rPr lang="en-US" dirty="0"/>
              <a:t> </a:t>
            </a:r>
            <a:r>
              <a:rPr lang="en-US" dirty="0" smtClean="0"/>
              <a:t>Jesus taught.</a:t>
            </a:r>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rPr>
              <a:t>OT </a:t>
            </a:r>
            <a:r>
              <a:rPr lang="en-US" dirty="0" smtClean="0">
                <a:solidFill>
                  <a:schemeClr val="bg2">
                    <a:lumMod val="20000"/>
                    <a:lumOff val="80000"/>
                  </a:schemeClr>
                </a:solidFill>
                <a:sym typeface="Wingdings 3"/>
              </a:rPr>
              <a:t> allowed divorce for every cause.</a:t>
            </a:r>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sym typeface="Wingdings 3"/>
              </a:rPr>
              <a:t>The exception  repeated in the epistles.</a:t>
            </a:r>
            <a:endParaRPr lang="en-US" dirty="0">
              <a:solidFill>
                <a:schemeClr val="bg2">
                  <a:lumMod val="20000"/>
                  <a:lumOff val="80000"/>
                </a:schemeClr>
              </a:solidFill>
            </a:endParaRPr>
          </a:p>
        </p:txBody>
      </p:sp>
    </p:spTree>
    <p:extLst>
      <p:ext uri="{BB962C8B-B14F-4D97-AF65-F5344CB8AC3E}">
        <p14:creationId xmlns:p14="http://schemas.microsoft.com/office/powerpoint/2010/main" val="2408820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571500" lvl="0" indent="-457200">
              <a:spcBef>
                <a:spcPts val="1200"/>
              </a:spcBef>
              <a:spcAft>
                <a:spcPts val="1200"/>
              </a:spcAft>
              <a:buFont typeface="Arial" panose="020B0604020202020204" pitchFamily="34" charset="0"/>
              <a:buChar char="•"/>
            </a:pPr>
            <a:r>
              <a:rPr lang="en-US" dirty="0" smtClean="0"/>
              <a:t>Messiah teaching a </a:t>
            </a:r>
            <a:r>
              <a:rPr lang="en-US" dirty="0"/>
              <a:t>new </a:t>
            </a:r>
            <a:r>
              <a:rPr lang="en-US" dirty="0" smtClean="0"/>
              <a:t>law </a:t>
            </a:r>
            <a:r>
              <a:rPr lang="en-US" dirty="0" smtClean="0">
                <a:sym typeface="Wingdings 3"/>
              </a:rPr>
              <a:t></a:t>
            </a:r>
            <a:r>
              <a:rPr lang="en-US" dirty="0" smtClean="0"/>
              <a:t> </a:t>
            </a:r>
            <a:r>
              <a:rPr lang="en-US" dirty="0"/>
              <a:t>does not violate the old law.</a:t>
            </a:r>
          </a:p>
          <a:p>
            <a:pPr marL="571500" lvl="0" indent="-457200">
              <a:spcBef>
                <a:spcPts val="1200"/>
              </a:spcBef>
              <a:spcAft>
                <a:spcPts val="1200"/>
              </a:spcAft>
              <a:buFont typeface="Arial" panose="020B0604020202020204" pitchFamily="34" charset="0"/>
              <a:buChar char="•"/>
            </a:pPr>
            <a:r>
              <a:rPr lang="en-US" dirty="0" smtClean="0"/>
              <a:t>OT </a:t>
            </a:r>
            <a:r>
              <a:rPr lang="en-US" dirty="0"/>
              <a:t>prophecy </a:t>
            </a:r>
            <a:r>
              <a:rPr lang="en-US" dirty="0" smtClean="0">
                <a:sym typeface="Wingdings 3"/>
              </a:rPr>
              <a:t></a:t>
            </a:r>
            <a:r>
              <a:rPr lang="en-US" dirty="0" smtClean="0"/>
              <a:t> Messiah teaches new law.</a:t>
            </a:r>
            <a:endParaRPr lang="en-US" dirty="0"/>
          </a:p>
          <a:p>
            <a:pPr marL="571500" lvl="0" indent="-457200">
              <a:spcBef>
                <a:spcPts val="1200"/>
              </a:spcBef>
              <a:spcAft>
                <a:spcPts val="1200"/>
              </a:spcAft>
              <a:buFont typeface="Arial" panose="020B0604020202020204" pitchFamily="34" charset="0"/>
              <a:buChar char="•"/>
            </a:pPr>
            <a:r>
              <a:rPr lang="en-US" dirty="0" smtClean="0"/>
              <a:t>List NT legislation</a:t>
            </a:r>
            <a:r>
              <a:rPr lang="en-US" dirty="0"/>
              <a:t> </a:t>
            </a:r>
            <a:r>
              <a:rPr lang="en-US" dirty="0" smtClean="0"/>
              <a:t>Jesus taught.</a:t>
            </a:r>
          </a:p>
          <a:p>
            <a:pPr marL="571500" lvl="0" indent="-457200">
              <a:spcBef>
                <a:spcPts val="1200"/>
              </a:spcBef>
              <a:spcAft>
                <a:spcPts val="1200"/>
              </a:spcAft>
              <a:buFont typeface="Arial" panose="020B0604020202020204" pitchFamily="34" charset="0"/>
              <a:buChar char="•"/>
            </a:pPr>
            <a:r>
              <a:rPr lang="en-US" dirty="0" smtClean="0"/>
              <a:t>OT </a:t>
            </a:r>
            <a:r>
              <a:rPr lang="en-US" dirty="0" smtClean="0">
                <a:sym typeface="Wingdings 3"/>
              </a:rPr>
              <a:t> allowed divorce for every cause.</a:t>
            </a:r>
          </a:p>
          <a:p>
            <a:pPr marL="571500" lvl="0" indent="-457200">
              <a:spcBef>
                <a:spcPts val="1200"/>
              </a:spcBef>
              <a:spcAft>
                <a:spcPts val="1200"/>
              </a:spcAft>
              <a:buFont typeface="Arial" panose="020B0604020202020204" pitchFamily="34" charset="0"/>
              <a:buChar char="•"/>
            </a:pPr>
            <a:r>
              <a:rPr lang="en-US" dirty="0" smtClean="0">
                <a:solidFill>
                  <a:schemeClr val="bg2">
                    <a:lumMod val="20000"/>
                    <a:lumOff val="80000"/>
                  </a:schemeClr>
                </a:solidFill>
                <a:sym typeface="Wingdings 3"/>
              </a:rPr>
              <a:t>The exception  repeated in the epistles.</a:t>
            </a:r>
            <a:endParaRPr lang="en-US" dirty="0">
              <a:solidFill>
                <a:schemeClr val="bg2">
                  <a:lumMod val="20000"/>
                  <a:lumOff val="80000"/>
                </a:schemeClr>
              </a:solidFill>
            </a:endParaRPr>
          </a:p>
        </p:txBody>
      </p:sp>
    </p:spTree>
    <p:extLst>
      <p:ext uri="{BB962C8B-B14F-4D97-AF65-F5344CB8AC3E}">
        <p14:creationId xmlns:p14="http://schemas.microsoft.com/office/powerpoint/2010/main" val="2408820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571500" lvl="0" indent="-457200">
              <a:spcBef>
                <a:spcPts val="1200"/>
              </a:spcBef>
              <a:spcAft>
                <a:spcPts val="1200"/>
              </a:spcAft>
              <a:buFont typeface="Arial" panose="020B0604020202020204" pitchFamily="34" charset="0"/>
              <a:buChar char="•"/>
            </a:pPr>
            <a:r>
              <a:rPr lang="en-US" dirty="0" smtClean="0"/>
              <a:t>Messiah teaching a </a:t>
            </a:r>
            <a:r>
              <a:rPr lang="en-US" dirty="0"/>
              <a:t>new </a:t>
            </a:r>
            <a:r>
              <a:rPr lang="en-US" dirty="0" smtClean="0"/>
              <a:t>law </a:t>
            </a:r>
            <a:r>
              <a:rPr lang="en-US" dirty="0" smtClean="0">
                <a:sym typeface="Wingdings 3"/>
              </a:rPr>
              <a:t></a:t>
            </a:r>
            <a:r>
              <a:rPr lang="en-US" dirty="0" smtClean="0"/>
              <a:t> </a:t>
            </a:r>
            <a:r>
              <a:rPr lang="en-US" dirty="0"/>
              <a:t>does not violate the old law.</a:t>
            </a:r>
          </a:p>
          <a:p>
            <a:pPr marL="571500" lvl="0" indent="-457200">
              <a:spcBef>
                <a:spcPts val="1200"/>
              </a:spcBef>
              <a:spcAft>
                <a:spcPts val="1200"/>
              </a:spcAft>
              <a:buFont typeface="Arial" panose="020B0604020202020204" pitchFamily="34" charset="0"/>
              <a:buChar char="•"/>
            </a:pPr>
            <a:r>
              <a:rPr lang="en-US" dirty="0" smtClean="0"/>
              <a:t>OT </a:t>
            </a:r>
            <a:r>
              <a:rPr lang="en-US" dirty="0"/>
              <a:t>prophecy </a:t>
            </a:r>
            <a:r>
              <a:rPr lang="en-US" dirty="0" smtClean="0">
                <a:sym typeface="Wingdings 3"/>
              </a:rPr>
              <a:t></a:t>
            </a:r>
            <a:r>
              <a:rPr lang="en-US" dirty="0" smtClean="0"/>
              <a:t> Messiah teaches new law.</a:t>
            </a:r>
            <a:endParaRPr lang="en-US" dirty="0"/>
          </a:p>
          <a:p>
            <a:pPr marL="571500" lvl="0" indent="-457200">
              <a:spcBef>
                <a:spcPts val="1200"/>
              </a:spcBef>
              <a:spcAft>
                <a:spcPts val="1200"/>
              </a:spcAft>
              <a:buFont typeface="Arial" panose="020B0604020202020204" pitchFamily="34" charset="0"/>
              <a:buChar char="•"/>
            </a:pPr>
            <a:r>
              <a:rPr lang="en-US" dirty="0" smtClean="0"/>
              <a:t>List NT legislation</a:t>
            </a:r>
            <a:r>
              <a:rPr lang="en-US" dirty="0"/>
              <a:t> </a:t>
            </a:r>
            <a:r>
              <a:rPr lang="en-US" dirty="0" smtClean="0"/>
              <a:t>Jesus taught.</a:t>
            </a:r>
          </a:p>
          <a:p>
            <a:pPr marL="571500" lvl="0" indent="-457200">
              <a:spcBef>
                <a:spcPts val="1200"/>
              </a:spcBef>
              <a:spcAft>
                <a:spcPts val="1200"/>
              </a:spcAft>
              <a:buFont typeface="Arial" panose="020B0604020202020204" pitchFamily="34" charset="0"/>
              <a:buChar char="•"/>
            </a:pPr>
            <a:r>
              <a:rPr lang="en-US" dirty="0" smtClean="0"/>
              <a:t>OT </a:t>
            </a:r>
            <a:r>
              <a:rPr lang="en-US" dirty="0" smtClean="0">
                <a:sym typeface="Wingdings 3"/>
              </a:rPr>
              <a:t> allowed divorce for every cause.</a:t>
            </a:r>
          </a:p>
          <a:p>
            <a:pPr marL="571500" lvl="0" indent="-457200">
              <a:spcBef>
                <a:spcPts val="1200"/>
              </a:spcBef>
              <a:spcAft>
                <a:spcPts val="1200"/>
              </a:spcAft>
              <a:buFont typeface="Arial" panose="020B0604020202020204" pitchFamily="34" charset="0"/>
              <a:buChar char="•"/>
            </a:pPr>
            <a:r>
              <a:rPr lang="en-US" dirty="0" smtClean="0">
                <a:sym typeface="Wingdings 3"/>
              </a:rPr>
              <a:t>The exception  repeated in the epistles.</a:t>
            </a:r>
            <a:endParaRPr lang="en-US" dirty="0"/>
          </a:p>
        </p:txBody>
      </p:sp>
    </p:spTree>
    <p:extLst>
      <p:ext uri="{BB962C8B-B14F-4D97-AF65-F5344CB8AC3E}">
        <p14:creationId xmlns:p14="http://schemas.microsoft.com/office/powerpoint/2010/main" val="2408820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19:9</a:t>
            </a:r>
          </a:p>
          <a:p>
            <a:r>
              <a:rPr lang="en-US" baseline="30000" dirty="0"/>
              <a:t>9</a:t>
            </a:r>
            <a:r>
              <a:rPr lang="en-US" dirty="0"/>
              <a:t> </a:t>
            </a:r>
            <a:r>
              <a:rPr lang="en-US" b="1" dirty="0">
                <a:solidFill>
                  <a:schemeClr val="tx1"/>
                </a:solidFill>
                <a:effectLst>
                  <a:outerShdw blurRad="38100" dist="38100" dir="2700000" algn="tl">
                    <a:srgbClr val="000000">
                      <a:alpha val="43137"/>
                    </a:srgbClr>
                  </a:outerShdw>
                </a:effectLst>
              </a:rPr>
              <a:t>[But] [</a:t>
            </a:r>
            <a:r>
              <a:rPr lang="en-US" b="1" dirty="0" err="1">
                <a:solidFill>
                  <a:schemeClr val="tx1"/>
                </a:solidFill>
                <a:effectLst>
                  <a:outerShdw blurRad="38100" dist="38100" dir="2700000" algn="tl">
                    <a:srgbClr val="000000">
                      <a:alpha val="43137"/>
                    </a:srgbClr>
                  </a:outerShdw>
                </a:effectLst>
                <a:latin typeface="PCSB Greek" panose="020B0500000000000000" pitchFamily="34" charset="0"/>
              </a:rPr>
              <a:t>dev</a:t>
            </a:r>
            <a:r>
              <a:rPr lang="en-US" b="1" dirty="0">
                <a:solidFill>
                  <a:schemeClr val="tx1"/>
                </a:solidFill>
                <a:effectLst>
                  <a:outerShdw blurRad="38100" dist="38100" dir="2700000" algn="tl">
                    <a:srgbClr val="000000">
                      <a:alpha val="43137"/>
                    </a:srgbClr>
                  </a:outerShdw>
                </a:effectLst>
              </a:rPr>
              <a:t>] </a:t>
            </a:r>
            <a:r>
              <a:rPr lang="en-US" dirty="0"/>
              <a:t>I say to you, whoever divorces his wife, </a:t>
            </a:r>
            <a:r>
              <a:rPr lang="en-US" b="1" dirty="0">
                <a:solidFill>
                  <a:schemeClr val="tx1"/>
                </a:solidFill>
                <a:effectLst>
                  <a:outerShdw blurRad="38100" dist="38100" dir="2700000" algn="tl">
                    <a:srgbClr val="000000">
                      <a:alpha val="43137"/>
                    </a:srgbClr>
                  </a:outerShdw>
                </a:effectLst>
              </a:rPr>
              <a:t>except for [fornication]</a:t>
            </a:r>
            <a:r>
              <a:rPr lang="en-US" dirty="0">
                <a:solidFill>
                  <a:schemeClr val="tx1"/>
                </a:solidFill>
              </a:rPr>
              <a:t>, </a:t>
            </a:r>
            <a:r>
              <a:rPr lang="en-US" dirty="0"/>
              <a:t>and marries another, commits adultery; and whoever marries her who is divorced commits adultery."</a:t>
            </a:r>
          </a:p>
          <a:p>
            <a:endParaRPr lang="en-US" dirty="0" smtClean="0"/>
          </a:p>
          <a:p>
            <a:pPr marL="1097280" lvl="1" indent="-457200">
              <a:spcBef>
                <a:spcPts val="1000"/>
              </a:spcBef>
              <a:spcAft>
                <a:spcPts val="1000"/>
              </a:spcAft>
              <a:buFont typeface="Arial" panose="020B0604020202020204" pitchFamily="34" charset="0"/>
              <a:buChar char="•"/>
            </a:pPr>
            <a:r>
              <a:rPr lang="en-US" dirty="0">
                <a:solidFill>
                  <a:schemeClr val="bg2">
                    <a:lumMod val="20000"/>
                    <a:lumOff val="80000"/>
                  </a:schemeClr>
                </a:solidFill>
              </a:rPr>
              <a:t>The exception </a:t>
            </a:r>
            <a:r>
              <a:rPr lang="en-US" dirty="0">
                <a:solidFill>
                  <a:schemeClr val="bg2">
                    <a:lumMod val="20000"/>
                    <a:lumOff val="80000"/>
                  </a:schemeClr>
                </a:solidFill>
                <a:sym typeface="Wingdings 3"/>
              </a:rPr>
              <a:t> </a:t>
            </a:r>
            <a:r>
              <a:rPr lang="en-US" dirty="0">
                <a:solidFill>
                  <a:schemeClr val="bg2">
                    <a:lumMod val="20000"/>
                    <a:lumOff val="80000"/>
                  </a:schemeClr>
                </a:solidFill>
              </a:rPr>
              <a:t>the church in 1 Cor 6:15‑18</a:t>
            </a:r>
            <a:r>
              <a:rPr lang="en-US" dirty="0" smtClean="0">
                <a:solidFill>
                  <a:schemeClr val="bg2">
                    <a:lumMod val="20000"/>
                    <a:lumOff val="80000"/>
                  </a:schemeClr>
                </a:solidFill>
              </a:rPr>
              <a:t>.</a:t>
            </a:r>
            <a:endParaRPr lang="en-US" sz="2800" dirty="0">
              <a:solidFill>
                <a:schemeClr val="bg2">
                  <a:lumMod val="20000"/>
                  <a:lumOff val="80000"/>
                </a:schemeClr>
              </a:solidFill>
            </a:endParaRPr>
          </a:p>
          <a:p>
            <a:pPr marL="1097280" lvl="1" indent="-457200">
              <a:spcBef>
                <a:spcPts val="1000"/>
              </a:spcBef>
              <a:spcAft>
                <a:spcPts val="1000"/>
              </a:spcAft>
              <a:buFont typeface="Arial" panose="020B0604020202020204" pitchFamily="34" charset="0"/>
              <a:buChar char="•"/>
            </a:pPr>
            <a:r>
              <a:rPr lang="en-US" sz="2800" dirty="0" smtClean="0">
                <a:solidFill>
                  <a:schemeClr val="bg2">
                    <a:lumMod val="20000"/>
                    <a:lumOff val="80000"/>
                  </a:schemeClr>
                </a:solidFill>
              </a:rPr>
              <a:t>Jesus </a:t>
            </a:r>
            <a:r>
              <a:rPr lang="en-US" sz="2800" dirty="0" smtClean="0">
                <a:solidFill>
                  <a:schemeClr val="bg2">
                    <a:lumMod val="20000"/>
                    <a:lumOff val="80000"/>
                  </a:schemeClr>
                </a:solidFill>
                <a:sym typeface="Wingdings 3"/>
              </a:rPr>
              <a:t> </a:t>
            </a:r>
            <a:r>
              <a:rPr lang="en-US" sz="2800" dirty="0" smtClean="0">
                <a:solidFill>
                  <a:schemeClr val="bg2">
                    <a:lumMod val="20000"/>
                    <a:lumOff val="80000"/>
                  </a:schemeClr>
                </a:solidFill>
              </a:rPr>
              <a:t>spoke to </a:t>
            </a:r>
            <a:r>
              <a:rPr lang="en-US" sz="2800" dirty="0">
                <a:solidFill>
                  <a:schemeClr val="bg2">
                    <a:lumMod val="20000"/>
                    <a:lumOff val="80000"/>
                  </a:schemeClr>
                </a:solidFill>
              </a:rPr>
              <a:t>Christians (1 Cor 7:10‑11</a:t>
            </a:r>
            <a:r>
              <a:rPr lang="en-US" dirty="0">
                <a:solidFill>
                  <a:schemeClr val="bg2">
                    <a:lumMod val="20000"/>
                    <a:lumOff val="80000"/>
                  </a:schemeClr>
                </a:solidFill>
              </a:rPr>
              <a:t>).</a:t>
            </a:r>
          </a:p>
          <a:p>
            <a:endParaRPr lang="en-US" dirty="0">
              <a:solidFill>
                <a:schemeClr val="bg2">
                  <a:lumMod val="20000"/>
                  <a:lumOff val="80000"/>
                </a:schemeClr>
              </a:solidFill>
            </a:endParaRPr>
          </a:p>
        </p:txBody>
      </p:sp>
    </p:spTree>
    <p:extLst>
      <p:ext uri="{BB962C8B-B14F-4D97-AF65-F5344CB8AC3E}">
        <p14:creationId xmlns:p14="http://schemas.microsoft.com/office/powerpoint/2010/main" val="4982627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19:9</a:t>
            </a:r>
          </a:p>
          <a:p>
            <a:r>
              <a:rPr lang="en-US" baseline="30000" dirty="0"/>
              <a:t>9</a:t>
            </a:r>
            <a:r>
              <a:rPr lang="en-US" dirty="0"/>
              <a:t> </a:t>
            </a:r>
            <a:r>
              <a:rPr lang="en-US" b="1" dirty="0">
                <a:solidFill>
                  <a:schemeClr val="tx1"/>
                </a:solidFill>
                <a:effectLst>
                  <a:outerShdw blurRad="38100" dist="38100" dir="2700000" algn="tl">
                    <a:srgbClr val="000000">
                      <a:alpha val="43137"/>
                    </a:srgbClr>
                  </a:outerShdw>
                </a:effectLst>
              </a:rPr>
              <a:t>[But] [</a:t>
            </a:r>
            <a:r>
              <a:rPr lang="en-US" b="1" dirty="0" err="1">
                <a:solidFill>
                  <a:schemeClr val="tx1"/>
                </a:solidFill>
                <a:effectLst>
                  <a:outerShdw blurRad="38100" dist="38100" dir="2700000" algn="tl">
                    <a:srgbClr val="000000">
                      <a:alpha val="43137"/>
                    </a:srgbClr>
                  </a:outerShdw>
                </a:effectLst>
                <a:latin typeface="PCSB Greek" panose="020B0500000000000000" pitchFamily="34" charset="0"/>
              </a:rPr>
              <a:t>dev</a:t>
            </a:r>
            <a:r>
              <a:rPr lang="en-US" b="1" dirty="0">
                <a:solidFill>
                  <a:schemeClr val="tx1"/>
                </a:solidFill>
                <a:effectLst>
                  <a:outerShdw blurRad="38100" dist="38100" dir="2700000" algn="tl">
                    <a:srgbClr val="000000">
                      <a:alpha val="43137"/>
                    </a:srgbClr>
                  </a:outerShdw>
                </a:effectLst>
              </a:rPr>
              <a:t>] </a:t>
            </a:r>
            <a:r>
              <a:rPr lang="en-US" dirty="0"/>
              <a:t>I say to you, whoever divorces his wife, </a:t>
            </a:r>
            <a:r>
              <a:rPr lang="en-US" b="1" dirty="0">
                <a:solidFill>
                  <a:schemeClr val="tx1"/>
                </a:solidFill>
                <a:effectLst>
                  <a:outerShdw blurRad="38100" dist="38100" dir="2700000" algn="tl">
                    <a:srgbClr val="000000">
                      <a:alpha val="43137"/>
                    </a:srgbClr>
                  </a:outerShdw>
                </a:effectLst>
              </a:rPr>
              <a:t>except for [fornication]</a:t>
            </a:r>
            <a:r>
              <a:rPr lang="en-US" dirty="0">
                <a:solidFill>
                  <a:schemeClr val="tx1"/>
                </a:solidFill>
              </a:rPr>
              <a:t>, </a:t>
            </a:r>
            <a:r>
              <a:rPr lang="en-US" dirty="0"/>
              <a:t>and marries another, commits adultery; and whoever marries her who is divorced commits adultery."</a:t>
            </a:r>
          </a:p>
          <a:p>
            <a:endParaRPr lang="en-US" dirty="0" smtClean="0"/>
          </a:p>
          <a:p>
            <a:pPr marL="1097280" lvl="1" indent="-457200">
              <a:spcBef>
                <a:spcPts val="1000"/>
              </a:spcBef>
              <a:spcAft>
                <a:spcPts val="1000"/>
              </a:spcAft>
              <a:buFont typeface="Arial" panose="020B0604020202020204" pitchFamily="34" charset="0"/>
              <a:buChar char="•"/>
            </a:pPr>
            <a:r>
              <a:rPr lang="en-US" dirty="0"/>
              <a:t>The exception </a:t>
            </a:r>
            <a:r>
              <a:rPr lang="en-US" dirty="0">
                <a:sym typeface="Wingdings 3"/>
              </a:rPr>
              <a:t> </a:t>
            </a:r>
            <a:r>
              <a:rPr lang="en-US" dirty="0"/>
              <a:t>the church (</a:t>
            </a:r>
            <a:r>
              <a:rPr lang="en-US" dirty="0" smtClean="0"/>
              <a:t>1</a:t>
            </a:r>
            <a:r>
              <a:rPr lang="en-US" dirty="0"/>
              <a:t> Cor </a:t>
            </a:r>
            <a:r>
              <a:rPr lang="en-US" dirty="0" smtClean="0"/>
              <a:t>6:15‑18).</a:t>
            </a:r>
            <a:endParaRPr lang="en-US" sz="2800" dirty="0"/>
          </a:p>
          <a:p>
            <a:pPr marL="1097280" lvl="1" indent="-457200">
              <a:spcBef>
                <a:spcPts val="1000"/>
              </a:spcBef>
              <a:spcAft>
                <a:spcPts val="1000"/>
              </a:spcAft>
              <a:buFont typeface="Arial" panose="020B0604020202020204" pitchFamily="34" charset="0"/>
              <a:buChar char="•"/>
            </a:pPr>
            <a:r>
              <a:rPr lang="en-US" sz="2800" dirty="0" smtClean="0">
                <a:solidFill>
                  <a:schemeClr val="bg2">
                    <a:lumMod val="20000"/>
                    <a:lumOff val="80000"/>
                  </a:schemeClr>
                </a:solidFill>
              </a:rPr>
              <a:t>Jesus </a:t>
            </a:r>
            <a:r>
              <a:rPr lang="en-US" sz="2800" dirty="0" smtClean="0">
                <a:solidFill>
                  <a:schemeClr val="bg2">
                    <a:lumMod val="20000"/>
                    <a:lumOff val="80000"/>
                  </a:schemeClr>
                </a:solidFill>
                <a:sym typeface="Wingdings 3"/>
              </a:rPr>
              <a:t> </a:t>
            </a:r>
            <a:r>
              <a:rPr lang="en-US" sz="2800" dirty="0" smtClean="0">
                <a:solidFill>
                  <a:schemeClr val="bg2">
                    <a:lumMod val="20000"/>
                    <a:lumOff val="80000"/>
                  </a:schemeClr>
                </a:solidFill>
              </a:rPr>
              <a:t>spoke to </a:t>
            </a:r>
            <a:r>
              <a:rPr lang="en-US" sz="2800" dirty="0">
                <a:solidFill>
                  <a:schemeClr val="bg2">
                    <a:lumMod val="20000"/>
                    <a:lumOff val="80000"/>
                  </a:schemeClr>
                </a:solidFill>
              </a:rPr>
              <a:t>Christians (1 Cor 7:10‑11</a:t>
            </a:r>
            <a:r>
              <a:rPr lang="en-US" dirty="0">
                <a:solidFill>
                  <a:schemeClr val="bg2">
                    <a:lumMod val="20000"/>
                    <a:lumOff val="80000"/>
                  </a:schemeClr>
                </a:solidFill>
              </a:rPr>
              <a:t>).</a:t>
            </a:r>
          </a:p>
          <a:p>
            <a:endParaRPr lang="en-US" dirty="0">
              <a:solidFill>
                <a:schemeClr val="bg2">
                  <a:lumMod val="20000"/>
                  <a:lumOff val="80000"/>
                </a:schemeClr>
              </a:solidFill>
            </a:endParaRPr>
          </a:p>
        </p:txBody>
      </p:sp>
    </p:spTree>
    <p:extLst>
      <p:ext uri="{BB962C8B-B14F-4D97-AF65-F5344CB8AC3E}">
        <p14:creationId xmlns:p14="http://schemas.microsoft.com/office/powerpoint/2010/main" val="34833338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19:9</a:t>
            </a:r>
          </a:p>
          <a:p>
            <a:r>
              <a:rPr lang="en-US" baseline="30000" dirty="0"/>
              <a:t>9</a:t>
            </a:r>
            <a:r>
              <a:rPr lang="en-US" dirty="0"/>
              <a:t> </a:t>
            </a:r>
            <a:r>
              <a:rPr lang="en-US" b="1" dirty="0">
                <a:solidFill>
                  <a:schemeClr val="tx1"/>
                </a:solidFill>
                <a:effectLst>
                  <a:outerShdw blurRad="38100" dist="38100" dir="2700000" algn="tl">
                    <a:srgbClr val="000000">
                      <a:alpha val="43137"/>
                    </a:srgbClr>
                  </a:outerShdw>
                </a:effectLst>
              </a:rPr>
              <a:t>[But] [</a:t>
            </a:r>
            <a:r>
              <a:rPr lang="en-US" b="1" dirty="0" err="1">
                <a:solidFill>
                  <a:schemeClr val="tx1"/>
                </a:solidFill>
                <a:effectLst>
                  <a:outerShdw blurRad="38100" dist="38100" dir="2700000" algn="tl">
                    <a:srgbClr val="000000">
                      <a:alpha val="43137"/>
                    </a:srgbClr>
                  </a:outerShdw>
                </a:effectLst>
                <a:latin typeface="PCSB Greek" panose="020B0500000000000000" pitchFamily="34" charset="0"/>
              </a:rPr>
              <a:t>dev</a:t>
            </a:r>
            <a:r>
              <a:rPr lang="en-US" b="1" dirty="0">
                <a:solidFill>
                  <a:schemeClr val="tx1"/>
                </a:solidFill>
                <a:effectLst>
                  <a:outerShdw blurRad="38100" dist="38100" dir="2700000" algn="tl">
                    <a:srgbClr val="000000">
                      <a:alpha val="43137"/>
                    </a:srgbClr>
                  </a:outerShdw>
                </a:effectLst>
              </a:rPr>
              <a:t>] </a:t>
            </a:r>
            <a:r>
              <a:rPr lang="en-US" dirty="0"/>
              <a:t>I say to you, whoever divorces his wife, </a:t>
            </a:r>
            <a:r>
              <a:rPr lang="en-US" b="1" dirty="0">
                <a:solidFill>
                  <a:schemeClr val="tx1"/>
                </a:solidFill>
                <a:effectLst>
                  <a:outerShdw blurRad="38100" dist="38100" dir="2700000" algn="tl">
                    <a:srgbClr val="000000">
                      <a:alpha val="43137"/>
                    </a:srgbClr>
                  </a:outerShdw>
                </a:effectLst>
              </a:rPr>
              <a:t>except for [fornication]</a:t>
            </a:r>
            <a:r>
              <a:rPr lang="en-US" dirty="0">
                <a:solidFill>
                  <a:schemeClr val="tx1"/>
                </a:solidFill>
              </a:rPr>
              <a:t>, </a:t>
            </a:r>
            <a:r>
              <a:rPr lang="en-US" dirty="0"/>
              <a:t>and marries another, commits adultery; and whoever marries her who is divorced commits adultery."</a:t>
            </a:r>
          </a:p>
          <a:p>
            <a:endParaRPr lang="en-US" dirty="0" smtClean="0"/>
          </a:p>
          <a:p>
            <a:pPr marL="1097280" lvl="1" indent="-457200">
              <a:spcBef>
                <a:spcPts val="1000"/>
              </a:spcBef>
              <a:spcAft>
                <a:spcPts val="1000"/>
              </a:spcAft>
              <a:buFont typeface="Arial" panose="020B0604020202020204" pitchFamily="34" charset="0"/>
              <a:buChar char="•"/>
            </a:pPr>
            <a:r>
              <a:rPr lang="en-US" dirty="0"/>
              <a:t>The exception </a:t>
            </a:r>
            <a:r>
              <a:rPr lang="en-US" dirty="0">
                <a:sym typeface="Wingdings 3"/>
              </a:rPr>
              <a:t> </a:t>
            </a:r>
            <a:r>
              <a:rPr lang="en-US" dirty="0"/>
              <a:t>the church (1 Cor 6:15‑18).</a:t>
            </a:r>
            <a:endParaRPr lang="en-US" sz="2800" dirty="0"/>
          </a:p>
          <a:p>
            <a:pPr marL="1097280" lvl="1" indent="-457200">
              <a:spcBef>
                <a:spcPts val="1000"/>
              </a:spcBef>
              <a:spcAft>
                <a:spcPts val="1000"/>
              </a:spcAft>
              <a:buFont typeface="Arial" panose="020B0604020202020204" pitchFamily="34" charset="0"/>
              <a:buChar char="•"/>
            </a:pPr>
            <a:r>
              <a:rPr lang="en-US" sz="2800" dirty="0" smtClean="0"/>
              <a:t>Jesus </a:t>
            </a:r>
            <a:r>
              <a:rPr lang="en-US" sz="2800" dirty="0" smtClean="0">
                <a:sym typeface="Wingdings 3"/>
              </a:rPr>
              <a:t> </a:t>
            </a:r>
            <a:r>
              <a:rPr lang="en-US" sz="2800" dirty="0" smtClean="0"/>
              <a:t>spoke to </a:t>
            </a:r>
            <a:r>
              <a:rPr lang="en-US" sz="2800" dirty="0"/>
              <a:t>Christians (1 Cor 7:10‑11</a:t>
            </a:r>
            <a:r>
              <a:rPr lang="en-US" dirty="0"/>
              <a:t>).</a:t>
            </a:r>
          </a:p>
          <a:p>
            <a:endParaRPr lang="en-US" dirty="0"/>
          </a:p>
        </p:txBody>
      </p:sp>
    </p:spTree>
    <p:extLst>
      <p:ext uri="{BB962C8B-B14F-4D97-AF65-F5344CB8AC3E}">
        <p14:creationId xmlns:p14="http://schemas.microsoft.com/office/powerpoint/2010/main" val="34833338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628650" lvl="0" indent="-514350">
              <a:spcBef>
                <a:spcPts val="1200"/>
              </a:spcBef>
              <a:spcAft>
                <a:spcPts val="1200"/>
              </a:spcAft>
              <a:buFont typeface="+mj-lt"/>
              <a:buAutoNum type="arabicParenR"/>
            </a:pPr>
            <a:r>
              <a:rPr lang="en-US" dirty="0"/>
              <a:t>Messiah teaching </a:t>
            </a:r>
            <a:r>
              <a:rPr lang="en-US" dirty="0" smtClean="0"/>
              <a:t>new law </a:t>
            </a:r>
            <a:r>
              <a:rPr lang="en-US" dirty="0" smtClean="0">
                <a:sym typeface="Wingdings 3"/>
              </a:rPr>
              <a:t></a:t>
            </a:r>
            <a:r>
              <a:rPr lang="en-US" dirty="0" smtClean="0"/>
              <a:t> </a:t>
            </a:r>
            <a:r>
              <a:rPr lang="en-US" dirty="0"/>
              <a:t>does not violate the old law.</a:t>
            </a: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OT prophecy </a:t>
            </a:r>
            <a:r>
              <a:rPr lang="en-US" dirty="0">
                <a:solidFill>
                  <a:schemeClr val="bg2">
                    <a:lumMod val="20000"/>
                    <a:lumOff val="80000"/>
                  </a:schemeClr>
                </a:solidFill>
                <a:sym typeface="Wingdings 3"/>
              </a:rPr>
              <a:t></a:t>
            </a:r>
            <a:r>
              <a:rPr lang="en-US" dirty="0">
                <a:solidFill>
                  <a:schemeClr val="bg2">
                    <a:lumMod val="20000"/>
                    <a:lumOff val="80000"/>
                  </a:schemeClr>
                </a:solidFill>
              </a:rPr>
              <a:t> </a:t>
            </a:r>
            <a:r>
              <a:rPr lang="en-US" dirty="0" smtClean="0">
                <a:solidFill>
                  <a:schemeClr val="bg2">
                    <a:lumMod val="20000"/>
                    <a:lumOff val="80000"/>
                  </a:schemeClr>
                </a:solidFill>
              </a:rPr>
              <a:t>Messiah teaches new law.</a:t>
            </a:r>
            <a:endParaRPr lang="en-US" dirty="0">
              <a:solidFill>
                <a:schemeClr val="bg2">
                  <a:lumMod val="20000"/>
                  <a:lumOff val="80000"/>
                </a:schemeClr>
              </a:solidFill>
            </a:endParaRP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List NT legislation Jesus taught.</a:t>
            </a:r>
            <a:endParaRPr lang="en-US" dirty="0">
              <a:solidFill>
                <a:schemeClr val="bg2">
                  <a:lumMod val="20000"/>
                  <a:lumOff val="80000"/>
                </a:schemeClr>
              </a:solidFill>
            </a:endParaRP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OT </a:t>
            </a:r>
            <a:r>
              <a:rPr lang="en-US" dirty="0">
                <a:solidFill>
                  <a:schemeClr val="bg2">
                    <a:lumMod val="20000"/>
                    <a:lumOff val="80000"/>
                  </a:schemeClr>
                </a:solidFill>
                <a:sym typeface="Wingdings 3"/>
              </a:rPr>
              <a:t></a:t>
            </a:r>
            <a:r>
              <a:rPr lang="en-US" dirty="0">
                <a:solidFill>
                  <a:schemeClr val="bg2">
                    <a:lumMod val="20000"/>
                    <a:lumOff val="80000"/>
                  </a:schemeClr>
                </a:solidFill>
              </a:rPr>
              <a:t> allowed divorce for every cause.</a:t>
            </a: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Exception </a:t>
            </a:r>
            <a:r>
              <a:rPr lang="en-US" dirty="0" smtClean="0">
                <a:solidFill>
                  <a:schemeClr val="bg2">
                    <a:lumMod val="20000"/>
                    <a:lumOff val="80000"/>
                  </a:schemeClr>
                </a:solidFill>
                <a:sym typeface="Wingdings 3"/>
              </a:rPr>
              <a:t></a:t>
            </a:r>
            <a:r>
              <a:rPr lang="en-US" dirty="0" smtClean="0">
                <a:solidFill>
                  <a:schemeClr val="bg2">
                    <a:lumMod val="20000"/>
                    <a:lumOff val="80000"/>
                  </a:schemeClr>
                </a:solidFill>
              </a:rPr>
              <a:t> </a:t>
            </a:r>
            <a:r>
              <a:rPr lang="en-US" dirty="0">
                <a:solidFill>
                  <a:schemeClr val="bg2">
                    <a:lumMod val="20000"/>
                    <a:lumOff val="80000"/>
                  </a:schemeClr>
                </a:solidFill>
              </a:rPr>
              <a:t>repeated in the </a:t>
            </a:r>
            <a:r>
              <a:rPr lang="en-US" dirty="0" smtClean="0">
                <a:solidFill>
                  <a:schemeClr val="bg2">
                    <a:lumMod val="20000"/>
                    <a:lumOff val="80000"/>
                  </a:schemeClr>
                </a:solidFill>
              </a:rPr>
              <a:t>epistles.</a:t>
            </a:r>
            <a:endParaRPr lang="en-US" dirty="0">
              <a:solidFill>
                <a:schemeClr val="bg2">
                  <a:lumMod val="20000"/>
                  <a:lumOff val="80000"/>
                </a:schemeClr>
              </a:solidFill>
            </a:endParaRPr>
          </a:p>
        </p:txBody>
      </p:sp>
    </p:spTree>
    <p:extLst>
      <p:ext uri="{BB962C8B-B14F-4D97-AF65-F5344CB8AC3E}">
        <p14:creationId xmlns:p14="http://schemas.microsoft.com/office/powerpoint/2010/main" val="3146304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628650" lvl="0" indent="-514350">
              <a:spcBef>
                <a:spcPts val="1200"/>
              </a:spcBef>
              <a:spcAft>
                <a:spcPts val="1200"/>
              </a:spcAft>
              <a:buFont typeface="+mj-lt"/>
              <a:buAutoNum type="arabicParenR"/>
            </a:pPr>
            <a:r>
              <a:rPr lang="en-US" dirty="0"/>
              <a:t>Messiah teaching </a:t>
            </a:r>
            <a:r>
              <a:rPr lang="en-US" dirty="0" smtClean="0"/>
              <a:t>new law </a:t>
            </a:r>
            <a:r>
              <a:rPr lang="en-US" dirty="0" smtClean="0">
                <a:sym typeface="Wingdings 3"/>
              </a:rPr>
              <a:t></a:t>
            </a:r>
            <a:r>
              <a:rPr lang="en-US" dirty="0" smtClean="0"/>
              <a:t> </a:t>
            </a:r>
            <a:r>
              <a:rPr lang="en-US" dirty="0"/>
              <a:t>does not violate the old law.</a:t>
            </a:r>
          </a:p>
          <a:p>
            <a:pPr marL="628650" lvl="0" indent="-514350">
              <a:spcBef>
                <a:spcPts val="1200"/>
              </a:spcBef>
              <a:spcAft>
                <a:spcPts val="1200"/>
              </a:spcAft>
              <a:buFont typeface="+mj-lt"/>
              <a:buAutoNum type="arabicParenR"/>
            </a:pPr>
            <a:r>
              <a:rPr lang="en-US" dirty="0" smtClean="0"/>
              <a:t>OT prophecy </a:t>
            </a:r>
            <a:r>
              <a:rPr lang="en-US" dirty="0">
                <a:sym typeface="Wingdings 3"/>
              </a:rPr>
              <a:t></a:t>
            </a:r>
            <a:r>
              <a:rPr lang="en-US" dirty="0"/>
              <a:t> </a:t>
            </a:r>
            <a:r>
              <a:rPr lang="en-US" dirty="0" smtClean="0"/>
              <a:t>Messiah teaches new law.</a:t>
            </a:r>
            <a:endParaRPr lang="en-US" dirty="0"/>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List NT legislation Jesus taught.</a:t>
            </a:r>
            <a:endParaRPr lang="en-US" dirty="0">
              <a:solidFill>
                <a:schemeClr val="bg2">
                  <a:lumMod val="20000"/>
                  <a:lumOff val="80000"/>
                </a:schemeClr>
              </a:solidFill>
            </a:endParaRP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OT </a:t>
            </a:r>
            <a:r>
              <a:rPr lang="en-US" dirty="0">
                <a:solidFill>
                  <a:schemeClr val="bg2">
                    <a:lumMod val="20000"/>
                    <a:lumOff val="80000"/>
                  </a:schemeClr>
                </a:solidFill>
                <a:sym typeface="Wingdings 3"/>
              </a:rPr>
              <a:t></a:t>
            </a:r>
            <a:r>
              <a:rPr lang="en-US" dirty="0">
                <a:solidFill>
                  <a:schemeClr val="bg2">
                    <a:lumMod val="20000"/>
                    <a:lumOff val="80000"/>
                  </a:schemeClr>
                </a:solidFill>
              </a:rPr>
              <a:t> allowed divorce for every cause.</a:t>
            </a: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Exception </a:t>
            </a:r>
            <a:r>
              <a:rPr lang="en-US" dirty="0" smtClean="0">
                <a:solidFill>
                  <a:schemeClr val="bg2">
                    <a:lumMod val="20000"/>
                    <a:lumOff val="80000"/>
                  </a:schemeClr>
                </a:solidFill>
                <a:sym typeface="Wingdings 3"/>
              </a:rPr>
              <a:t></a:t>
            </a:r>
            <a:r>
              <a:rPr lang="en-US" dirty="0" smtClean="0">
                <a:solidFill>
                  <a:schemeClr val="bg2">
                    <a:lumMod val="20000"/>
                    <a:lumOff val="80000"/>
                  </a:schemeClr>
                </a:solidFill>
              </a:rPr>
              <a:t> </a:t>
            </a:r>
            <a:r>
              <a:rPr lang="en-US" dirty="0">
                <a:solidFill>
                  <a:schemeClr val="bg2">
                    <a:lumMod val="20000"/>
                    <a:lumOff val="80000"/>
                  </a:schemeClr>
                </a:solidFill>
              </a:rPr>
              <a:t>repeated in the </a:t>
            </a:r>
            <a:r>
              <a:rPr lang="en-US" dirty="0" smtClean="0">
                <a:solidFill>
                  <a:schemeClr val="bg2">
                    <a:lumMod val="20000"/>
                    <a:lumOff val="80000"/>
                  </a:schemeClr>
                </a:solidFill>
              </a:rPr>
              <a:t>epistles.</a:t>
            </a:r>
            <a:endParaRPr lang="en-US" dirty="0">
              <a:solidFill>
                <a:schemeClr val="bg2">
                  <a:lumMod val="20000"/>
                  <a:lumOff val="80000"/>
                </a:schemeClr>
              </a:solidFill>
            </a:endParaRPr>
          </a:p>
        </p:txBody>
      </p:sp>
    </p:spTree>
    <p:extLst>
      <p:ext uri="{BB962C8B-B14F-4D97-AF65-F5344CB8AC3E}">
        <p14:creationId xmlns:p14="http://schemas.microsoft.com/office/powerpoint/2010/main" val="3231045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628650" lvl="0" indent="-514350">
              <a:spcBef>
                <a:spcPts val="1200"/>
              </a:spcBef>
              <a:spcAft>
                <a:spcPts val="1200"/>
              </a:spcAft>
              <a:buFont typeface="+mj-lt"/>
              <a:buAutoNum type="arabicParenR"/>
            </a:pPr>
            <a:r>
              <a:rPr lang="en-US" dirty="0"/>
              <a:t>Messiah teaching </a:t>
            </a:r>
            <a:r>
              <a:rPr lang="en-US" dirty="0" smtClean="0"/>
              <a:t>new law </a:t>
            </a:r>
            <a:r>
              <a:rPr lang="en-US" dirty="0" smtClean="0">
                <a:sym typeface="Wingdings 3"/>
              </a:rPr>
              <a:t></a:t>
            </a:r>
            <a:r>
              <a:rPr lang="en-US" dirty="0" smtClean="0"/>
              <a:t> </a:t>
            </a:r>
            <a:r>
              <a:rPr lang="en-US" dirty="0"/>
              <a:t>does not violate the old law.</a:t>
            </a:r>
          </a:p>
          <a:p>
            <a:pPr marL="628650" lvl="0" indent="-514350">
              <a:spcBef>
                <a:spcPts val="1200"/>
              </a:spcBef>
              <a:spcAft>
                <a:spcPts val="1200"/>
              </a:spcAft>
              <a:buFont typeface="+mj-lt"/>
              <a:buAutoNum type="arabicParenR"/>
            </a:pPr>
            <a:r>
              <a:rPr lang="en-US" dirty="0" smtClean="0"/>
              <a:t>OT </a:t>
            </a:r>
            <a:r>
              <a:rPr lang="en-US" dirty="0"/>
              <a:t>prophecy </a:t>
            </a:r>
            <a:r>
              <a:rPr lang="en-US" dirty="0" smtClean="0">
                <a:sym typeface="Wingdings 3"/>
              </a:rPr>
              <a:t></a:t>
            </a:r>
            <a:r>
              <a:rPr lang="en-US" dirty="0" smtClean="0"/>
              <a:t> Messiah teaches new law.</a:t>
            </a:r>
            <a:endParaRPr lang="en-US" dirty="0"/>
          </a:p>
          <a:p>
            <a:pPr marL="628650" lvl="0" indent="-514350">
              <a:spcBef>
                <a:spcPts val="1200"/>
              </a:spcBef>
              <a:spcAft>
                <a:spcPts val="1200"/>
              </a:spcAft>
              <a:buFont typeface="+mj-lt"/>
              <a:buAutoNum type="arabicParenR"/>
            </a:pPr>
            <a:r>
              <a:rPr lang="en-US" dirty="0" smtClean="0"/>
              <a:t>List NT legislation Jesus taught.</a:t>
            </a:r>
            <a:endParaRPr lang="en-US" dirty="0"/>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OT </a:t>
            </a:r>
            <a:r>
              <a:rPr lang="en-US" dirty="0">
                <a:solidFill>
                  <a:schemeClr val="bg2">
                    <a:lumMod val="20000"/>
                    <a:lumOff val="80000"/>
                  </a:schemeClr>
                </a:solidFill>
                <a:sym typeface="Wingdings 3"/>
              </a:rPr>
              <a:t></a:t>
            </a:r>
            <a:r>
              <a:rPr lang="en-US" dirty="0">
                <a:solidFill>
                  <a:schemeClr val="bg2">
                    <a:lumMod val="20000"/>
                    <a:lumOff val="80000"/>
                  </a:schemeClr>
                </a:solidFill>
              </a:rPr>
              <a:t> allowed divorce for every cause.</a:t>
            </a: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Exception </a:t>
            </a:r>
            <a:r>
              <a:rPr lang="en-US" dirty="0" smtClean="0">
                <a:solidFill>
                  <a:schemeClr val="bg2">
                    <a:lumMod val="20000"/>
                    <a:lumOff val="80000"/>
                  </a:schemeClr>
                </a:solidFill>
                <a:sym typeface="Wingdings 3"/>
              </a:rPr>
              <a:t></a:t>
            </a:r>
            <a:r>
              <a:rPr lang="en-US" dirty="0" smtClean="0">
                <a:solidFill>
                  <a:schemeClr val="bg2">
                    <a:lumMod val="20000"/>
                    <a:lumOff val="80000"/>
                  </a:schemeClr>
                </a:solidFill>
              </a:rPr>
              <a:t> </a:t>
            </a:r>
            <a:r>
              <a:rPr lang="en-US" dirty="0">
                <a:solidFill>
                  <a:schemeClr val="bg2">
                    <a:lumMod val="20000"/>
                    <a:lumOff val="80000"/>
                  </a:schemeClr>
                </a:solidFill>
              </a:rPr>
              <a:t>repeated in the </a:t>
            </a:r>
            <a:r>
              <a:rPr lang="en-US" dirty="0" smtClean="0">
                <a:solidFill>
                  <a:schemeClr val="bg2">
                    <a:lumMod val="20000"/>
                    <a:lumOff val="80000"/>
                  </a:schemeClr>
                </a:solidFill>
              </a:rPr>
              <a:t>epistles.</a:t>
            </a:r>
            <a:endParaRPr lang="en-US" dirty="0">
              <a:solidFill>
                <a:schemeClr val="bg2">
                  <a:lumMod val="20000"/>
                  <a:lumOff val="80000"/>
                </a:schemeClr>
              </a:solidFill>
            </a:endParaRPr>
          </a:p>
        </p:txBody>
      </p:sp>
    </p:spTree>
    <p:extLst>
      <p:ext uri="{BB962C8B-B14F-4D97-AF65-F5344CB8AC3E}">
        <p14:creationId xmlns:p14="http://schemas.microsoft.com/office/powerpoint/2010/main" val="3231045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628650" lvl="0" indent="-514350">
              <a:spcBef>
                <a:spcPts val="1200"/>
              </a:spcBef>
              <a:spcAft>
                <a:spcPts val="1200"/>
              </a:spcAft>
              <a:buFont typeface="+mj-lt"/>
              <a:buAutoNum type="arabicParenR"/>
            </a:pPr>
            <a:r>
              <a:rPr lang="en-US" dirty="0"/>
              <a:t>Messiah teaching </a:t>
            </a:r>
            <a:r>
              <a:rPr lang="en-US" dirty="0" smtClean="0"/>
              <a:t>new law </a:t>
            </a:r>
            <a:r>
              <a:rPr lang="en-US" dirty="0" smtClean="0">
                <a:sym typeface="Wingdings 3"/>
              </a:rPr>
              <a:t></a:t>
            </a:r>
            <a:r>
              <a:rPr lang="en-US" dirty="0" smtClean="0"/>
              <a:t> </a:t>
            </a:r>
            <a:r>
              <a:rPr lang="en-US" dirty="0"/>
              <a:t>does not violate the old law.</a:t>
            </a:r>
          </a:p>
          <a:p>
            <a:pPr marL="628650" lvl="0" indent="-514350">
              <a:spcBef>
                <a:spcPts val="1200"/>
              </a:spcBef>
              <a:spcAft>
                <a:spcPts val="1200"/>
              </a:spcAft>
              <a:buFont typeface="+mj-lt"/>
              <a:buAutoNum type="arabicParenR"/>
            </a:pPr>
            <a:r>
              <a:rPr lang="en-US" dirty="0" smtClean="0"/>
              <a:t>OT </a:t>
            </a:r>
            <a:r>
              <a:rPr lang="en-US" dirty="0"/>
              <a:t>prophecy </a:t>
            </a:r>
            <a:r>
              <a:rPr lang="en-US" dirty="0" smtClean="0">
                <a:sym typeface="Wingdings 3"/>
              </a:rPr>
              <a:t></a:t>
            </a:r>
            <a:r>
              <a:rPr lang="en-US" dirty="0" smtClean="0"/>
              <a:t> Messiah teaches new law.</a:t>
            </a:r>
            <a:endParaRPr lang="en-US" dirty="0"/>
          </a:p>
          <a:p>
            <a:pPr marL="628650" lvl="0" indent="-514350">
              <a:spcBef>
                <a:spcPts val="1200"/>
              </a:spcBef>
              <a:spcAft>
                <a:spcPts val="1200"/>
              </a:spcAft>
              <a:buFont typeface="+mj-lt"/>
              <a:buAutoNum type="arabicParenR"/>
            </a:pPr>
            <a:r>
              <a:rPr lang="en-US" dirty="0" smtClean="0"/>
              <a:t>List NT legislation Jesus taught.</a:t>
            </a:r>
            <a:endParaRPr lang="en-US" dirty="0"/>
          </a:p>
          <a:p>
            <a:pPr marL="628650" lvl="0" indent="-514350">
              <a:spcBef>
                <a:spcPts val="1200"/>
              </a:spcBef>
              <a:spcAft>
                <a:spcPts val="1200"/>
              </a:spcAft>
              <a:buFont typeface="+mj-lt"/>
              <a:buAutoNum type="arabicParenR"/>
            </a:pPr>
            <a:r>
              <a:rPr lang="en-US" dirty="0" smtClean="0"/>
              <a:t>OT </a:t>
            </a:r>
            <a:r>
              <a:rPr lang="en-US" dirty="0">
                <a:sym typeface="Wingdings 3"/>
              </a:rPr>
              <a:t></a:t>
            </a:r>
            <a:r>
              <a:rPr lang="en-US" dirty="0"/>
              <a:t> allowed divorce for every cause.</a:t>
            </a:r>
          </a:p>
          <a:p>
            <a:pPr marL="628650" lvl="0" indent="-514350">
              <a:spcBef>
                <a:spcPts val="1200"/>
              </a:spcBef>
              <a:spcAft>
                <a:spcPts val="1200"/>
              </a:spcAft>
              <a:buFont typeface="+mj-lt"/>
              <a:buAutoNum type="arabicParenR"/>
            </a:pPr>
            <a:r>
              <a:rPr lang="en-US" dirty="0" smtClean="0">
                <a:solidFill>
                  <a:schemeClr val="bg2">
                    <a:lumMod val="20000"/>
                    <a:lumOff val="80000"/>
                  </a:schemeClr>
                </a:solidFill>
              </a:rPr>
              <a:t>Exception </a:t>
            </a:r>
            <a:r>
              <a:rPr lang="en-US" dirty="0" smtClean="0">
                <a:solidFill>
                  <a:schemeClr val="bg2">
                    <a:lumMod val="20000"/>
                    <a:lumOff val="80000"/>
                  </a:schemeClr>
                </a:solidFill>
                <a:sym typeface="Wingdings 3"/>
              </a:rPr>
              <a:t></a:t>
            </a:r>
            <a:r>
              <a:rPr lang="en-US" dirty="0" smtClean="0">
                <a:solidFill>
                  <a:schemeClr val="bg2">
                    <a:lumMod val="20000"/>
                    <a:lumOff val="80000"/>
                  </a:schemeClr>
                </a:solidFill>
              </a:rPr>
              <a:t> </a:t>
            </a:r>
            <a:r>
              <a:rPr lang="en-US" dirty="0">
                <a:solidFill>
                  <a:schemeClr val="bg2">
                    <a:lumMod val="20000"/>
                    <a:lumOff val="80000"/>
                  </a:schemeClr>
                </a:solidFill>
              </a:rPr>
              <a:t>repeated in the </a:t>
            </a:r>
            <a:r>
              <a:rPr lang="en-US" dirty="0" smtClean="0">
                <a:solidFill>
                  <a:schemeClr val="bg2">
                    <a:lumMod val="20000"/>
                    <a:lumOff val="80000"/>
                  </a:schemeClr>
                </a:solidFill>
              </a:rPr>
              <a:t>epistles.</a:t>
            </a:r>
            <a:endParaRPr lang="en-US" dirty="0">
              <a:solidFill>
                <a:schemeClr val="bg2">
                  <a:lumMod val="20000"/>
                  <a:lumOff val="80000"/>
                </a:schemeClr>
              </a:solidFill>
            </a:endParaRPr>
          </a:p>
        </p:txBody>
      </p:sp>
    </p:spTree>
    <p:extLst>
      <p:ext uri="{BB962C8B-B14F-4D97-AF65-F5344CB8AC3E}">
        <p14:creationId xmlns:p14="http://schemas.microsoft.com/office/powerpoint/2010/main" val="3231045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628650" lvl="0" indent="-514350">
              <a:spcBef>
                <a:spcPts val="1200"/>
              </a:spcBef>
              <a:spcAft>
                <a:spcPts val="1200"/>
              </a:spcAft>
              <a:buFont typeface="+mj-lt"/>
              <a:buAutoNum type="arabicParenR"/>
            </a:pPr>
            <a:r>
              <a:rPr lang="en-US" dirty="0"/>
              <a:t>Messiah teaching </a:t>
            </a:r>
            <a:r>
              <a:rPr lang="en-US" dirty="0" smtClean="0"/>
              <a:t>new law </a:t>
            </a:r>
            <a:r>
              <a:rPr lang="en-US" dirty="0" smtClean="0">
                <a:sym typeface="Wingdings 3"/>
              </a:rPr>
              <a:t></a:t>
            </a:r>
            <a:r>
              <a:rPr lang="en-US" dirty="0" smtClean="0"/>
              <a:t> </a:t>
            </a:r>
            <a:r>
              <a:rPr lang="en-US" dirty="0"/>
              <a:t>does not violate the old law.</a:t>
            </a:r>
          </a:p>
          <a:p>
            <a:pPr marL="628650" lvl="0" indent="-514350">
              <a:spcBef>
                <a:spcPts val="1200"/>
              </a:spcBef>
              <a:spcAft>
                <a:spcPts val="1200"/>
              </a:spcAft>
              <a:buFont typeface="+mj-lt"/>
              <a:buAutoNum type="arabicParenR"/>
            </a:pPr>
            <a:r>
              <a:rPr lang="en-US" dirty="0" smtClean="0"/>
              <a:t>OT </a:t>
            </a:r>
            <a:r>
              <a:rPr lang="en-US" dirty="0"/>
              <a:t>prophecy </a:t>
            </a:r>
            <a:r>
              <a:rPr lang="en-US" dirty="0" smtClean="0">
                <a:sym typeface="Wingdings 3"/>
              </a:rPr>
              <a:t></a:t>
            </a:r>
            <a:r>
              <a:rPr lang="en-US" dirty="0" smtClean="0"/>
              <a:t> Messiah teaches new law.</a:t>
            </a:r>
            <a:endParaRPr lang="en-US" dirty="0"/>
          </a:p>
          <a:p>
            <a:pPr marL="628650" lvl="0" indent="-514350">
              <a:spcBef>
                <a:spcPts val="1200"/>
              </a:spcBef>
              <a:spcAft>
                <a:spcPts val="1200"/>
              </a:spcAft>
              <a:buFont typeface="+mj-lt"/>
              <a:buAutoNum type="arabicParenR"/>
            </a:pPr>
            <a:r>
              <a:rPr lang="en-US" dirty="0" smtClean="0"/>
              <a:t>List NT legislation Jesus taught.</a:t>
            </a:r>
            <a:endParaRPr lang="en-US" dirty="0"/>
          </a:p>
          <a:p>
            <a:pPr marL="628650" lvl="0" indent="-514350">
              <a:spcBef>
                <a:spcPts val="1200"/>
              </a:spcBef>
              <a:spcAft>
                <a:spcPts val="1200"/>
              </a:spcAft>
              <a:buFont typeface="+mj-lt"/>
              <a:buAutoNum type="arabicParenR"/>
            </a:pPr>
            <a:r>
              <a:rPr lang="en-US" dirty="0" smtClean="0"/>
              <a:t>OT </a:t>
            </a:r>
            <a:r>
              <a:rPr lang="en-US" dirty="0">
                <a:sym typeface="Wingdings 3"/>
              </a:rPr>
              <a:t></a:t>
            </a:r>
            <a:r>
              <a:rPr lang="en-US" dirty="0"/>
              <a:t> allowed divorce for every cause.</a:t>
            </a:r>
          </a:p>
          <a:p>
            <a:pPr marL="628650" lvl="0" indent="-514350">
              <a:spcBef>
                <a:spcPts val="1200"/>
              </a:spcBef>
              <a:spcAft>
                <a:spcPts val="1200"/>
              </a:spcAft>
              <a:buFont typeface="+mj-lt"/>
              <a:buAutoNum type="arabicParenR"/>
            </a:pPr>
            <a:r>
              <a:rPr lang="en-US" dirty="0" smtClean="0"/>
              <a:t>Exception </a:t>
            </a:r>
            <a:r>
              <a:rPr lang="en-US" dirty="0" smtClean="0">
                <a:sym typeface="Wingdings 3"/>
              </a:rPr>
              <a:t></a:t>
            </a:r>
            <a:r>
              <a:rPr lang="en-US" dirty="0" smtClean="0"/>
              <a:t> </a:t>
            </a:r>
            <a:r>
              <a:rPr lang="en-US" dirty="0"/>
              <a:t>repeated in the </a:t>
            </a:r>
            <a:r>
              <a:rPr lang="en-US" dirty="0" smtClean="0"/>
              <a:t>epistles.</a:t>
            </a:r>
            <a:endParaRPr lang="en-US" dirty="0"/>
          </a:p>
        </p:txBody>
      </p:sp>
    </p:spTree>
    <p:extLst>
      <p:ext uri="{BB962C8B-B14F-4D97-AF65-F5344CB8AC3E}">
        <p14:creationId xmlns:p14="http://schemas.microsoft.com/office/powerpoint/2010/main" val="3231045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“Affordable” Health-Care Act</a:t>
            </a:r>
            <a:endParaRPr lang="en-US" sz="4400" dirty="0"/>
          </a:p>
        </p:txBody>
      </p:sp>
    </p:spTree>
    <p:extLst>
      <p:ext uri="{BB962C8B-B14F-4D97-AF65-F5344CB8AC3E}">
        <p14:creationId xmlns:p14="http://schemas.microsoft.com/office/powerpoint/2010/main" val="20749335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Divorce &amp; Remarriage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628650" lvl="0" indent="-514350">
              <a:spcBef>
                <a:spcPts val="1200"/>
              </a:spcBef>
              <a:spcAft>
                <a:spcPts val="1200"/>
              </a:spcAft>
              <a:buFont typeface="+mj-lt"/>
              <a:buAutoNum type="arabicParenR"/>
            </a:pPr>
            <a:r>
              <a:rPr lang="en-US" dirty="0"/>
              <a:t>What does </a:t>
            </a:r>
            <a:r>
              <a:rPr lang="en-US" i="1" dirty="0"/>
              <a:t>The Affordable Health-Care Act</a:t>
            </a:r>
            <a:r>
              <a:rPr lang="en-US" dirty="0"/>
              <a:t> illustrate</a:t>
            </a:r>
            <a:r>
              <a:rPr lang="en-US" dirty="0" smtClean="0"/>
              <a:t>?</a:t>
            </a:r>
            <a:endParaRPr lang="en-US" dirty="0"/>
          </a:p>
        </p:txBody>
      </p:sp>
    </p:spTree>
    <p:extLst>
      <p:ext uri="{BB962C8B-B14F-4D97-AF65-F5344CB8AC3E}">
        <p14:creationId xmlns:p14="http://schemas.microsoft.com/office/powerpoint/2010/main" val="29332761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“Affordable” Health-Care Act</a:t>
            </a:r>
            <a:endParaRPr lang="en-US" sz="4400" dirty="0"/>
          </a:p>
        </p:txBody>
      </p:sp>
      <p:sp>
        <p:nvSpPr>
          <p:cNvPr id="5" name="TextBox 4"/>
          <p:cNvSpPr txBox="1"/>
          <p:nvPr/>
        </p:nvSpPr>
        <p:spPr>
          <a:xfrm rot="20813309">
            <a:off x="838200" y="2514600"/>
            <a:ext cx="4343400" cy="769441"/>
          </a:xfrm>
          <a:prstGeom prst="rect">
            <a:avLst/>
          </a:prstGeom>
          <a:noFill/>
        </p:spPr>
        <p:txBody>
          <a:bodyPr wrap="square" rtlCol="0">
            <a:spAutoFit/>
          </a:bodyPr>
          <a:lstStyle/>
          <a:p>
            <a:pPr algn="ctr"/>
            <a:r>
              <a:rPr lang="en-US" sz="4400" b="1" dirty="0" smtClean="0">
                <a:effectLst>
                  <a:outerShdw blurRad="38100" dist="38100" dir="2700000" algn="tl">
                    <a:srgbClr val="000000">
                      <a:alpha val="43137"/>
                    </a:srgbClr>
                  </a:outerShdw>
                </a:effectLst>
              </a:rPr>
              <a:t>Passed in 2010</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83949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“Affordable” Health-Care Act</a:t>
            </a:r>
            <a:endParaRPr lang="en-US" sz="4400" dirty="0"/>
          </a:p>
        </p:txBody>
      </p:sp>
      <p:sp>
        <p:nvSpPr>
          <p:cNvPr id="5" name="TextBox 4"/>
          <p:cNvSpPr txBox="1"/>
          <p:nvPr/>
        </p:nvSpPr>
        <p:spPr>
          <a:xfrm rot="20813309">
            <a:off x="838200" y="2514600"/>
            <a:ext cx="4343400" cy="769441"/>
          </a:xfrm>
          <a:prstGeom prst="rect">
            <a:avLst/>
          </a:prstGeom>
          <a:noFill/>
        </p:spPr>
        <p:txBody>
          <a:bodyPr wrap="square" rtlCol="0">
            <a:spAutoFit/>
          </a:bodyPr>
          <a:lstStyle/>
          <a:p>
            <a:pPr algn="ctr"/>
            <a:r>
              <a:rPr lang="en-US" sz="4400" b="1" dirty="0" smtClean="0">
                <a:effectLst>
                  <a:outerShdw blurRad="38100" dist="38100" dir="2700000" algn="tl">
                    <a:srgbClr val="000000">
                      <a:alpha val="43137"/>
                    </a:srgbClr>
                  </a:outerShdw>
                </a:effectLst>
              </a:rPr>
              <a:t>Passed in 2010</a:t>
            </a:r>
            <a:endParaRPr lang="en-US" sz="4400" b="1" dirty="0">
              <a:effectLst>
                <a:outerShdw blurRad="38100" dist="38100" dir="2700000" algn="tl">
                  <a:srgbClr val="000000">
                    <a:alpha val="43137"/>
                  </a:srgbClr>
                </a:outerShdw>
              </a:effectLst>
            </a:endParaRPr>
          </a:p>
        </p:txBody>
      </p:sp>
      <p:sp>
        <p:nvSpPr>
          <p:cNvPr id="6" name="TextBox 5"/>
          <p:cNvSpPr txBox="1"/>
          <p:nvPr/>
        </p:nvSpPr>
        <p:spPr>
          <a:xfrm rot="20813309">
            <a:off x="2088058" y="4158144"/>
            <a:ext cx="4343400" cy="769441"/>
          </a:xfrm>
          <a:prstGeom prst="rect">
            <a:avLst/>
          </a:prstGeom>
          <a:noFill/>
        </p:spPr>
        <p:txBody>
          <a:bodyPr wrap="square" rtlCol="0">
            <a:spAutoFit/>
          </a:bodyPr>
          <a:lstStyle/>
          <a:p>
            <a:pPr algn="ctr"/>
            <a:r>
              <a:rPr lang="en-US" sz="4400" b="1" dirty="0" smtClean="0">
                <a:effectLst>
                  <a:outerShdw blurRad="38100" dist="38100" dir="2700000" algn="tl">
                    <a:srgbClr val="000000">
                      <a:alpha val="43137"/>
                    </a:srgbClr>
                  </a:outerShdw>
                </a:effectLst>
              </a:rPr>
              <a:t>Begins in 2014</a:t>
            </a:r>
            <a:endParaRPr lang="en-US" sz="4400" b="1" dirty="0">
              <a:effectLst>
                <a:outerShdw blurRad="38100" dist="38100" dir="2700000" algn="tl">
                  <a:srgbClr val="000000">
                    <a:alpha val="43137"/>
                  </a:srgbClr>
                </a:outerShdw>
              </a:effectLst>
            </a:endParaRPr>
          </a:p>
        </p:txBody>
      </p:sp>
      <p:sp>
        <p:nvSpPr>
          <p:cNvPr id="17" name="Curved Right Arrow 16"/>
          <p:cNvSpPr/>
          <p:nvPr/>
        </p:nvSpPr>
        <p:spPr>
          <a:xfrm rot="19379570">
            <a:off x="1023999" y="3415094"/>
            <a:ext cx="895350" cy="2182964"/>
          </a:xfrm>
          <a:prstGeom prst="curv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583949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The Gospel Law</a:t>
            </a:r>
            <a:endParaRPr lang="en-US" sz="4400" dirty="0"/>
          </a:p>
        </p:txBody>
      </p:sp>
    </p:spTree>
    <p:extLst>
      <p:ext uri="{BB962C8B-B14F-4D97-AF65-F5344CB8AC3E}">
        <p14:creationId xmlns:p14="http://schemas.microsoft.com/office/powerpoint/2010/main" val="9915016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The Gospel Law</a:t>
            </a:r>
            <a:endParaRPr lang="en-US" sz="4400" dirty="0"/>
          </a:p>
        </p:txBody>
      </p:sp>
      <p:sp>
        <p:nvSpPr>
          <p:cNvPr id="5" name="TextBox 4"/>
          <p:cNvSpPr txBox="1"/>
          <p:nvPr/>
        </p:nvSpPr>
        <p:spPr>
          <a:xfrm rot="20813309">
            <a:off x="1141773" y="1889989"/>
            <a:ext cx="7661142" cy="1200329"/>
          </a:xfrm>
          <a:prstGeom prst="rect">
            <a:avLst/>
          </a:prstGeom>
          <a:noFill/>
        </p:spPr>
        <p:txBody>
          <a:bodyPr wrap="square" rtlCol="0">
            <a:spAutoFit/>
          </a:bodyPr>
          <a:lstStyle/>
          <a:p>
            <a:r>
              <a:rPr lang="en-US" sz="3600" b="1" dirty="0" smtClean="0">
                <a:effectLst>
                  <a:outerShdw blurRad="38100" dist="38100" dir="2700000" algn="tl">
                    <a:srgbClr val="000000">
                      <a:alpha val="43137"/>
                    </a:srgbClr>
                  </a:outerShdw>
                </a:effectLst>
              </a:rPr>
              <a:t>Jesus began </a:t>
            </a:r>
            <a:br>
              <a:rPr lang="en-US" sz="3600" b="1" dirty="0" smtClean="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preaching the gospel </a:t>
            </a:r>
            <a:r>
              <a:rPr lang="en-US" sz="2000" b="1" dirty="0" smtClean="0">
                <a:effectLst>
                  <a:outerShdw blurRad="38100" dist="38100" dir="2700000" algn="tl">
                    <a:srgbClr val="000000">
                      <a:alpha val="43137"/>
                    </a:srgbClr>
                  </a:outerShdw>
                </a:effectLst>
              </a:rPr>
              <a:t>(Mt 4:17)</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26608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The Gospel Law</a:t>
            </a:r>
            <a:endParaRPr lang="en-US" sz="4400" dirty="0"/>
          </a:p>
        </p:txBody>
      </p:sp>
      <p:sp>
        <p:nvSpPr>
          <p:cNvPr id="5" name="TextBox 4"/>
          <p:cNvSpPr txBox="1"/>
          <p:nvPr/>
        </p:nvSpPr>
        <p:spPr>
          <a:xfrm rot="20813309">
            <a:off x="1141773" y="1889989"/>
            <a:ext cx="7661142" cy="1200329"/>
          </a:xfrm>
          <a:prstGeom prst="rect">
            <a:avLst/>
          </a:prstGeom>
          <a:noFill/>
        </p:spPr>
        <p:txBody>
          <a:bodyPr wrap="square" rtlCol="0">
            <a:spAutoFit/>
          </a:bodyPr>
          <a:lstStyle/>
          <a:p>
            <a:r>
              <a:rPr lang="en-US" sz="3600" b="1" dirty="0" smtClean="0">
                <a:effectLst>
                  <a:outerShdw blurRad="38100" dist="38100" dir="2700000" algn="tl">
                    <a:srgbClr val="000000">
                      <a:alpha val="43137"/>
                    </a:srgbClr>
                  </a:outerShdw>
                </a:effectLst>
              </a:rPr>
              <a:t>Jesus began </a:t>
            </a:r>
            <a:br>
              <a:rPr lang="en-US" sz="3600" b="1" dirty="0" smtClean="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preaching the gospel </a:t>
            </a:r>
            <a:r>
              <a:rPr lang="en-US" sz="2000" b="1" dirty="0" smtClean="0">
                <a:effectLst>
                  <a:outerShdw blurRad="38100" dist="38100" dir="2700000" algn="tl">
                    <a:srgbClr val="000000">
                      <a:alpha val="43137"/>
                    </a:srgbClr>
                  </a:outerShdw>
                </a:effectLst>
              </a:rPr>
              <a:t>(Mt 4:17)</a:t>
            </a:r>
            <a:endParaRPr lang="en-US" sz="3600" b="1" dirty="0">
              <a:effectLst>
                <a:outerShdw blurRad="38100" dist="38100" dir="2700000" algn="tl">
                  <a:srgbClr val="000000">
                    <a:alpha val="43137"/>
                  </a:srgbClr>
                </a:outerShdw>
              </a:effectLst>
            </a:endParaRPr>
          </a:p>
        </p:txBody>
      </p:sp>
      <p:sp>
        <p:nvSpPr>
          <p:cNvPr id="6" name="TextBox 5"/>
          <p:cNvSpPr txBox="1"/>
          <p:nvPr/>
        </p:nvSpPr>
        <p:spPr>
          <a:xfrm rot="20813309">
            <a:off x="1449506" y="4149229"/>
            <a:ext cx="5493252" cy="646331"/>
          </a:xfrm>
          <a:prstGeom prst="rect">
            <a:avLst/>
          </a:prstGeom>
          <a:noFill/>
        </p:spPr>
        <p:txBody>
          <a:bodyPr wrap="square" rtlCol="0">
            <a:spAutoFit/>
          </a:bodyPr>
          <a:lstStyle/>
          <a:p>
            <a:pPr algn="ctr"/>
            <a:r>
              <a:rPr lang="en-US" sz="3600" b="1" dirty="0" smtClean="0">
                <a:effectLst>
                  <a:outerShdw blurRad="38100" dist="38100" dir="2700000" algn="tl">
                    <a:srgbClr val="000000">
                      <a:alpha val="43137"/>
                    </a:srgbClr>
                  </a:outerShdw>
                </a:effectLst>
              </a:rPr>
              <a:t>Begins on Pentecost</a:t>
            </a:r>
            <a:endParaRPr lang="en-US" sz="3600" b="1" dirty="0">
              <a:effectLst>
                <a:outerShdw blurRad="38100" dist="38100" dir="2700000" algn="tl">
                  <a:srgbClr val="000000">
                    <a:alpha val="43137"/>
                  </a:srgbClr>
                </a:outerShdw>
              </a:effectLst>
            </a:endParaRPr>
          </a:p>
        </p:txBody>
      </p:sp>
      <p:sp>
        <p:nvSpPr>
          <p:cNvPr id="7" name="Curved Right Arrow 6"/>
          <p:cNvSpPr/>
          <p:nvPr/>
        </p:nvSpPr>
        <p:spPr>
          <a:xfrm rot="19379570">
            <a:off x="795400" y="3415094"/>
            <a:ext cx="895350" cy="2182964"/>
          </a:xfrm>
          <a:prstGeom prst="curv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626608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Prophecy</a:t>
            </a:r>
          </a:p>
          <a:p>
            <a:endParaRPr lang="en-US" dirty="0"/>
          </a:p>
        </p:txBody>
      </p:sp>
    </p:spTree>
    <p:extLst>
      <p:ext uri="{BB962C8B-B14F-4D97-AF65-F5344CB8AC3E}">
        <p14:creationId xmlns:p14="http://schemas.microsoft.com/office/powerpoint/2010/main" val="38212347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a:t>
            </a:r>
            <a:endParaRPr lang="en-US" sz="4800" b="1" spc="-100" dirty="0" smtClean="0">
              <a:solidFill>
                <a:srgbClr val="C00000"/>
              </a:solidFill>
              <a:effectLst>
                <a:outerShdw blurRad="38100" dist="38100" dir="2700000" algn="tl">
                  <a:srgbClr val="000000">
                    <a:alpha val="43137"/>
                  </a:srgbClr>
                </a:outerShdw>
              </a:effectLst>
              <a:latin typeface="Cambria"/>
              <a:ea typeface="+mj-ea"/>
              <a:cs typeface="+mj-cs"/>
            </a:endParaRPr>
          </a:p>
          <a:p>
            <a:endParaRPr lang="en-US" dirty="0"/>
          </a:p>
          <a:p>
            <a:r>
              <a:rPr lang="en-US" b="1" u="sng" dirty="0"/>
              <a:t>Genesis 49:10</a:t>
            </a:r>
          </a:p>
          <a:p>
            <a:r>
              <a:rPr lang="en-US" baseline="30000" dirty="0"/>
              <a:t>10</a:t>
            </a:r>
            <a:r>
              <a:rPr lang="en-US" dirty="0"/>
              <a:t> The scepter shall not depart from Judah,</a:t>
            </a:r>
          </a:p>
          <a:p>
            <a:r>
              <a:rPr lang="en-US" dirty="0"/>
              <a:t>Nor </a:t>
            </a:r>
            <a:r>
              <a:rPr lang="en-US" b="1" dirty="0">
                <a:solidFill>
                  <a:schemeClr val="tx1"/>
                </a:solidFill>
                <a:effectLst>
                  <a:outerShdw blurRad="38100" dist="38100" dir="2700000" algn="tl">
                    <a:srgbClr val="000000">
                      <a:alpha val="43137"/>
                    </a:srgbClr>
                  </a:outerShdw>
                </a:effectLst>
              </a:rPr>
              <a:t>a lawgiver</a:t>
            </a:r>
            <a:r>
              <a:rPr lang="en-US" dirty="0">
                <a:solidFill>
                  <a:schemeClr val="tx1"/>
                </a:solidFill>
                <a:effectLst>
                  <a:outerShdw blurRad="38100" dist="38100" dir="2700000" algn="tl">
                    <a:srgbClr val="000000">
                      <a:alpha val="43137"/>
                    </a:srgbClr>
                  </a:outerShdw>
                </a:effectLst>
              </a:rPr>
              <a:t> </a:t>
            </a:r>
            <a:r>
              <a:rPr lang="en-US" dirty="0"/>
              <a:t>from between his feet,</a:t>
            </a:r>
          </a:p>
          <a:p>
            <a:r>
              <a:rPr lang="en-US" dirty="0"/>
              <a:t>Until </a:t>
            </a:r>
            <a:r>
              <a:rPr lang="en-US" b="1" dirty="0">
                <a:solidFill>
                  <a:schemeClr val="tx1"/>
                </a:solidFill>
                <a:effectLst>
                  <a:outerShdw blurRad="38100" dist="38100" dir="2700000" algn="tl">
                    <a:srgbClr val="000000">
                      <a:alpha val="43137"/>
                    </a:srgbClr>
                  </a:outerShdw>
                </a:effectLst>
              </a:rPr>
              <a:t>Shiloh</a:t>
            </a:r>
            <a:r>
              <a:rPr lang="en-US" dirty="0"/>
              <a:t> comes;</a:t>
            </a:r>
          </a:p>
          <a:p>
            <a:r>
              <a:rPr lang="en-US" dirty="0"/>
              <a:t>And </a:t>
            </a:r>
            <a:r>
              <a:rPr lang="en-US" b="1" dirty="0">
                <a:solidFill>
                  <a:schemeClr val="tx1"/>
                </a:solidFill>
                <a:effectLst>
                  <a:outerShdw blurRad="38100" dist="38100" dir="2700000" algn="tl">
                    <a:srgbClr val="000000">
                      <a:alpha val="43137"/>
                    </a:srgbClr>
                  </a:outerShdw>
                </a:effectLst>
              </a:rPr>
              <a:t>to Him shall be the obedience of the people</a:t>
            </a:r>
            <a:r>
              <a:rPr lang="en-US" dirty="0"/>
              <a:t>. </a:t>
            </a:r>
          </a:p>
        </p:txBody>
      </p:sp>
    </p:spTree>
    <p:extLst>
      <p:ext uri="{BB962C8B-B14F-4D97-AF65-F5344CB8AC3E}">
        <p14:creationId xmlns:p14="http://schemas.microsoft.com/office/powerpoint/2010/main" val="10473137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a:t>
            </a:r>
            <a:endParaRPr lang="en-US" sz="4800" b="1" spc="-100" dirty="0" smtClean="0">
              <a:solidFill>
                <a:srgbClr val="C00000"/>
              </a:solidFill>
              <a:effectLst>
                <a:outerShdw blurRad="38100" dist="38100" dir="2700000" algn="tl">
                  <a:srgbClr val="000000">
                    <a:alpha val="43137"/>
                  </a:srgbClr>
                </a:outerShdw>
              </a:effectLst>
              <a:latin typeface="Cambria"/>
              <a:ea typeface="+mj-ea"/>
              <a:cs typeface="+mj-cs"/>
            </a:endParaRPr>
          </a:p>
          <a:p>
            <a:endParaRPr lang="en-US" dirty="0"/>
          </a:p>
          <a:p>
            <a:r>
              <a:rPr lang="en-US" b="1" u="sng" dirty="0"/>
              <a:t>Genesis 49:10</a:t>
            </a:r>
          </a:p>
          <a:p>
            <a:r>
              <a:rPr lang="en-US" baseline="30000" dirty="0"/>
              <a:t>10</a:t>
            </a:r>
            <a:r>
              <a:rPr lang="en-US" dirty="0"/>
              <a:t> The scepter shall not depart from Judah,</a:t>
            </a:r>
          </a:p>
          <a:p>
            <a:r>
              <a:rPr lang="en-US" dirty="0"/>
              <a:t>Nor </a:t>
            </a:r>
            <a:r>
              <a:rPr lang="en-US" b="1" dirty="0">
                <a:solidFill>
                  <a:schemeClr val="tx1"/>
                </a:solidFill>
                <a:effectLst>
                  <a:outerShdw blurRad="38100" dist="38100" dir="2700000" algn="tl">
                    <a:srgbClr val="000000">
                      <a:alpha val="43137"/>
                    </a:srgbClr>
                  </a:outerShdw>
                </a:effectLst>
              </a:rPr>
              <a:t>a lawgiver</a:t>
            </a:r>
            <a:r>
              <a:rPr lang="en-US" dirty="0">
                <a:solidFill>
                  <a:schemeClr val="tx1"/>
                </a:solidFill>
                <a:effectLst>
                  <a:outerShdw blurRad="38100" dist="38100" dir="2700000" algn="tl">
                    <a:srgbClr val="000000">
                      <a:alpha val="43137"/>
                    </a:srgbClr>
                  </a:outerShdw>
                </a:effectLst>
              </a:rPr>
              <a:t> </a:t>
            </a:r>
            <a:r>
              <a:rPr lang="en-US" dirty="0"/>
              <a:t>from between his feet,</a:t>
            </a:r>
          </a:p>
          <a:p>
            <a:r>
              <a:rPr lang="en-US" dirty="0"/>
              <a:t>Until </a:t>
            </a:r>
            <a:r>
              <a:rPr lang="en-US" b="1" dirty="0">
                <a:solidFill>
                  <a:schemeClr val="tx1"/>
                </a:solidFill>
                <a:effectLst>
                  <a:outerShdw blurRad="38100" dist="38100" dir="2700000" algn="tl">
                    <a:srgbClr val="000000">
                      <a:alpha val="43137"/>
                    </a:srgbClr>
                  </a:outerShdw>
                </a:effectLst>
              </a:rPr>
              <a:t>Shiloh</a:t>
            </a:r>
            <a:r>
              <a:rPr lang="en-US" dirty="0"/>
              <a:t> comes;</a:t>
            </a:r>
          </a:p>
          <a:p>
            <a:r>
              <a:rPr lang="en-US" dirty="0"/>
              <a:t>And </a:t>
            </a:r>
            <a:r>
              <a:rPr lang="en-US" b="1" dirty="0">
                <a:solidFill>
                  <a:schemeClr val="tx1"/>
                </a:solidFill>
                <a:effectLst>
                  <a:outerShdw blurRad="38100" dist="38100" dir="2700000" algn="tl">
                    <a:srgbClr val="000000">
                      <a:alpha val="43137"/>
                    </a:srgbClr>
                  </a:outerShdw>
                </a:effectLst>
              </a:rPr>
              <a:t>to Him shall be the obedience of the people</a:t>
            </a:r>
            <a:r>
              <a:rPr lang="en-US" dirty="0"/>
              <a:t>. </a:t>
            </a:r>
            <a:endParaRPr lang="en-US" dirty="0" smtClean="0"/>
          </a:p>
          <a:p>
            <a:endParaRPr lang="en-US" dirty="0"/>
          </a:p>
          <a:p>
            <a:r>
              <a:rPr lang="en-US" b="1" u="sng" dirty="0"/>
              <a:t>Isaiah 42:4</a:t>
            </a:r>
          </a:p>
          <a:p>
            <a:r>
              <a:rPr lang="en-US" baseline="30000" dirty="0"/>
              <a:t>4</a:t>
            </a:r>
            <a:r>
              <a:rPr lang="en-US" dirty="0"/>
              <a:t> [My Servant] will not fail nor be discouraged,</a:t>
            </a:r>
          </a:p>
          <a:p>
            <a:r>
              <a:rPr lang="en-US" dirty="0"/>
              <a:t>Till He has established justice in the earth;</a:t>
            </a:r>
          </a:p>
          <a:p>
            <a:r>
              <a:rPr lang="en-US" dirty="0"/>
              <a:t>And </a:t>
            </a:r>
            <a:r>
              <a:rPr lang="en-US" b="1" dirty="0">
                <a:solidFill>
                  <a:schemeClr val="tx1"/>
                </a:solidFill>
                <a:effectLst>
                  <a:outerShdw blurRad="38100" dist="38100" dir="2700000" algn="tl">
                    <a:srgbClr val="000000">
                      <a:alpha val="43137"/>
                    </a:srgbClr>
                  </a:outerShdw>
                </a:effectLst>
              </a:rPr>
              <a:t>the coastlands shall wait for His law</a:t>
            </a:r>
            <a:r>
              <a:rPr lang="en-US" dirty="0"/>
              <a:t>." </a:t>
            </a:r>
          </a:p>
          <a:p>
            <a:endParaRPr lang="en-US" dirty="0"/>
          </a:p>
        </p:txBody>
      </p:sp>
    </p:spTree>
    <p:extLst>
      <p:ext uri="{BB962C8B-B14F-4D97-AF65-F5344CB8AC3E}">
        <p14:creationId xmlns:p14="http://schemas.microsoft.com/office/powerpoint/2010/main" val="15750247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a:t>
            </a:r>
            <a:endParaRPr lang="en-US" sz="4800" b="1" spc="-100" dirty="0" smtClean="0">
              <a:solidFill>
                <a:srgbClr val="C00000"/>
              </a:solidFill>
              <a:effectLst>
                <a:outerShdw blurRad="38100" dist="38100" dir="2700000" algn="tl">
                  <a:srgbClr val="000000">
                    <a:alpha val="43137"/>
                  </a:srgbClr>
                </a:outerShdw>
              </a:effectLst>
              <a:latin typeface="Cambria"/>
              <a:ea typeface="+mj-ea"/>
              <a:cs typeface="+mj-cs"/>
            </a:endParaRPr>
          </a:p>
          <a:p>
            <a:endParaRPr lang="en-US" dirty="0"/>
          </a:p>
          <a:p>
            <a:r>
              <a:rPr lang="en-US" b="1" u="sng" dirty="0"/>
              <a:t>Isaiah 52:15</a:t>
            </a:r>
          </a:p>
          <a:p>
            <a:r>
              <a:rPr lang="en-US" baseline="30000" dirty="0"/>
              <a:t>15</a:t>
            </a:r>
            <a:r>
              <a:rPr lang="en-US" dirty="0"/>
              <a:t> So shall </a:t>
            </a:r>
            <a:r>
              <a:rPr lang="en-US" dirty="0" smtClean="0"/>
              <a:t>[My Servant] </a:t>
            </a:r>
            <a:r>
              <a:rPr lang="en-US" dirty="0"/>
              <a:t>sprinkle many nations.</a:t>
            </a:r>
          </a:p>
          <a:p>
            <a:r>
              <a:rPr lang="en-US" dirty="0"/>
              <a:t>Kings shall shut their mouths at Him;</a:t>
            </a:r>
          </a:p>
          <a:p>
            <a:r>
              <a:rPr lang="en-US" b="1" dirty="0">
                <a:solidFill>
                  <a:schemeClr val="tx1"/>
                </a:solidFill>
                <a:effectLst>
                  <a:outerShdw blurRad="38100" dist="38100" dir="2700000" algn="tl">
                    <a:srgbClr val="000000">
                      <a:alpha val="43137"/>
                    </a:srgbClr>
                  </a:outerShdw>
                </a:effectLst>
              </a:rPr>
              <a:t>For what had not been told them they shall see,</a:t>
            </a:r>
            <a:endParaRPr lang="en-US" dirty="0">
              <a:solidFill>
                <a:schemeClr val="tx1"/>
              </a:solidFill>
              <a:effectLst>
                <a:outerShdw blurRad="38100" dist="38100" dir="2700000" algn="tl">
                  <a:srgbClr val="000000">
                    <a:alpha val="43137"/>
                  </a:srgbClr>
                </a:outerShdw>
              </a:effectLst>
            </a:endParaRPr>
          </a:p>
          <a:p>
            <a:r>
              <a:rPr lang="en-US" b="1" dirty="0">
                <a:solidFill>
                  <a:schemeClr val="tx1"/>
                </a:solidFill>
                <a:effectLst>
                  <a:outerShdw blurRad="38100" dist="38100" dir="2700000" algn="tl">
                    <a:srgbClr val="000000">
                      <a:alpha val="43137"/>
                    </a:srgbClr>
                  </a:outerShdw>
                </a:effectLst>
              </a:rPr>
              <a:t>And what they had not heard they shall consider. </a:t>
            </a:r>
            <a:endParaRPr lang="en-US" dirty="0">
              <a:solidFill>
                <a:schemeClr val="tx1"/>
              </a:solidFill>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13217447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a:t>
            </a:r>
            <a:endParaRPr lang="en-US" sz="4800" b="1" spc="-100" dirty="0" smtClean="0">
              <a:solidFill>
                <a:srgbClr val="C00000"/>
              </a:solidFill>
              <a:effectLst>
                <a:outerShdw blurRad="38100" dist="38100" dir="2700000" algn="tl">
                  <a:srgbClr val="000000">
                    <a:alpha val="43137"/>
                  </a:srgbClr>
                </a:outerShdw>
              </a:effectLst>
              <a:latin typeface="Cambria"/>
              <a:ea typeface="+mj-ea"/>
              <a:cs typeface="+mj-cs"/>
            </a:endParaRPr>
          </a:p>
          <a:p>
            <a:endParaRPr lang="en-US" dirty="0"/>
          </a:p>
          <a:p>
            <a:r>
              <a:rPr lang="en-US" b="1" u="sng" dirty="0"/>
              <a:t>Deuteronomy 18:18-19</a:t>
            </a:r>
          </a:p>
          <a:p>
            <a:r>
              <a:rPr lang="en-US" baseline="30000" dirty="0"/>
              <a:t>18</a:t>
            </a:r>
            <a:r>
              <a:rPr lang="en-US" dirty="0"/>
              <a:t> I will raise up for them </a:t>
            </a:r>
            <a:r>
              <a:rPr lang="en-US" b="1" dirty="0">
                <a:solidFill>
                  <a:schemeClr val="tx1"/>
                </a:solidFill>
                <a:effectLst>
                  <a:outerShdw blurRad="38100" dist="38100" dir="2700000" algn="tl">
                    <a:srgbClr val="000000">
                      <a:alpha val="43137"/>
                    </a:srgbClr>
                  </a:outerShdw>
                </a:effectLst>
              </a:rPr>
              <a:t>a Prophet like you </a:t>
            </a:r>
            <a:r>
              <a:rPr lang="en-US" dirty="0"/>
              <a:t>from among their brethren, </a:t>
            </a:r>
            <a:r>
              <a:rPr lang="en-US" dirty="0">
                <a:solidFill>
                  <a:schemeClr val="tx2">
                    <a:lumMod val="20000"/>
                    <a:lumOff val="80000"/>
                  </a:schemeClr>
                </a:solidFill>
              </a:rPr>
              <a:t>and will put My words in His mouth, and He shall speak to them all that I command Him. </a:t>
            </a:r>
            <a:r>
              <a:rPr lang="en-US" baseline="30000" dirty="0">
                <a:solidFill>
                  <a:schemeClr val="tx2">
                    <a:lumMod val="20000"/>
                    <a:lumOff val="80000"/>
                  </a:schemeClr>
                </a:solidFill>
              </a:rPr>
              <a:t>19</a:t>
            </a:r>
            <a:r>
              <a:rPr lang="en-US" dirty="0">
                <a:solidFill>
                  <a:schemeClr val="tx2">
                    <a:lumMod val="20000"/>
                    <a:lumOff val="80000"/>
                  </a:schemeClr>
                </a:solidFill>
              </a:rPr>
              <a:t> And it shall be that whoever will not hear My words, which He speaks in My name, I will require it of him. </a:t>
            </a:r>
          </a:p>
          <a:p>
            <a:endParaRPr lang="en-US" dirty="0"/>
          </a:p>
        </p:txBody>
      </p:sp>
    </p:spTree>
    <p:extLst>
      <p:ext uri="{BB962C8B-B14F-4D97-AF65-F5344CB8AC3E}">
        <p14:creationId xmlns:p14="http://schemas.microsoft.com/office/powerpoint/2010/main" val="1766188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Divorce &amp; Remarriage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628650" lvl="0" indent="-514350">
              <a:spcBef>
                <a:spcPts val="1200"/>
              </a:spcBef>
              <a:spcAft>
                <a:spcPts val="1200"/>
              </a:spcAft>
              <a:buFont typeface="+mj-lt"/>
              <a:buAutoNum type="arabicParenR"/>
            </a:pPr>
            <a:r>
              <a:rPr lang="en-US" dirty="0"/>
              <a:t>What does </a:t>
            </a:r>
            <a:r>
              <a:rPr lang="en-US" i="1" dirty="0"/>
              <a:t>The Affordable Health-Care Act</a:t>
            </a:r>
            <a:r>
              <a:rPr lang="en-US" dirty="0"/>
              <a:t> illustrate?</a:t>
            </a:r>
          </a:p>
          <a:p>
            <a:pPr marL="628650" lvl="0" indent="-514350">
              <a:spcBef>
                <a:spcPts val="1200"/>
              </a:spcBef>
              <a:spcAft>
                <a:spcPts val="1200"/>
              </a:spcAft>
              <a:buFont typeface="+mj-lt"/>
              <a:buAutoNum type="arabicParenR"/>
            </a:pPr>
            <a:r>
              <a:rPr lang="en-US" dirty="0"/>
              <a:t>When the Messiah comes, what will people hear and consider</a:t>
            </a:r>
            <a:r>
              <a:rPr lang="en-US" dirty="0" smtClean="0"/>
              <a:t>?</a:t>
            </a:r>
            <a:endParaRPr lang="en-US" dirty="0"/>
          </a:p>
        </p:txBody>
      </p:sp>
    </p:spTree>
    <p:extLst>
      <p:ext uri="{BB962C8B-B14F-4D97-AF65-F5344CB8AC3E}">
        <p14:creationId xmlns:p14="http://schemas.microsoft.com/office/powerpoint/2010/main" val="22025870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a:t>
            </a:r>
            <a:endParaRPr lang="en-US" sz="4800" b="1" spc="-100" dirty="0" smtClean="0">
              <a:solidFill>
                <a:srgbClr val="C00000"/>
              </a:solidFill>
              <a:effectLst>
                <a:outerShdw blurRad="38100" dist="38100" dir="2700000" algn="tl">
                  <a:srgbClr val="000000">
                    <a:alpha val="43137"/>
                  </a:srgbClr>
                </a:outerShdw>
              </a:effectLst>
              <a:latin typeface="Cambria"/>
              <a:ea typeface="+mj-ea"/>
              <a:cs typeface="+mj-cs"/>
            </a:endParaRPr>
          </a:p>
          <a:p>
            <a:endParaRPr lang="en-US" dirty="0"/>
          </a:p>
          <a:p>
            <a:r>
              <a:rPr lang="en-US" b="1" u="sng" dirty="0"/>
              <a:t>Deuteronomy 18:18-19</a:t>
            </a:r>
          </a:p>
          <a:p>
            <a:r>
              <a:rPr lang="en-US" baseline="30000" dirty="0"/>
              <a:t>18</a:t>
            </a:r>
            <a:r>
              <a:rPr lang="en-US" dirty="0"/>
              <a:t> I will raise up for them </a:t>
            </a:r>
            <a:r>
              <a:rPr lang="en-US" b="1" dirty="0">
                <a:solidFill>
                  <a:schemeClr val="tx1"/>
                </a:solidFill>
                <a:effectLst>
                  <a:outerShdw blurRad="38100" dist="38100" dir="2700000" algn="tl">
                    <a:srgbClr val="000000">
                      <a:alpha val="43137"/>
                    </a:srgbClr>
                  </a:outerShdw>
                </a:effectLst>
              </a:rPr>
              <a:t>a Prophet like you </a:t>
            </a:r>
            <a:r>
              <a:rPr lang="en-US" dirty="0"/>
              <a:t>from among their brethren, and </a:t>
            </a:r>
            <a:r>
              <a:rPr lang="en-US" b="1" dirty="0">
                <a:solidFill>
                  <a:schemeClr val="tx1"/>
                </a:solidFill>
                <a:effectLst>
                  <a:outerShdw blurRad="38100" dist="38100" dir="2700000" algn="tl">
                    <a:srgbClr val="000000">
                      <a:alpha val="43137"/>
                    </a:srgbClr>
                  </a:outerShdw>
                </a:effectLst>
              </a:rPr>
              <a:t>will put My words in His mouth, and He shall speak </a:t>
            </a:r>
            <a:r>
              <a:rPr lang="en-US" dirty="0"/>
              <a:t>to them all that I command Him. </a:t>
            </a:r>
            <a:r>
              <a:rPr lang="en-US" baseline="30000" dirty="0">
                <a:solidFill>
                  <a:schemeClr val="tx2">
                    <a:lumMod val="20000"/>
                    <a:lumOff val="80000"/>
                  </a:schemeClr>
                </a:solidFill>
              </a:rPr>
              <a:t>19</a:t>
            </a:r>
            <a:r>
              <a:rPr lang="en-US" dirty="0">
                <a:solidFill>
                  <a:schemeClr val="tx2">
                    <a:lumMod val="20000"/>
                    <a:lumOff val="80000"/>
                  </a:schemeClr>
                </a:solidFill>
              </a:rPr>
              <a:t> And it shall be that whoever will not hear My words, which He speaks in My name, I will require it of him. </a:t>
            </a:r>
          </a:p>
          <a:p>
            <a:endParaRPr lang="en-US" dirty="0"/>
          </a:p>
        </p:txBody>
      </p:sp>
    </p:spTree>
    <p:extLst>
      <p:ext uri="{BB962C8B-B14F-4D97-AF65-F5344CB8AC3E}">
        <p14:creationId xmlns:p14="http://schemas.microsoft.com/office/powerpoint/2010/main" val="15479735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a:t>
            </a:r>
            <a:endParaRPr lang="en-US" sz="4800" b="1" spc="-100" dirty="0" smtClean="0">
              <a:solidFill>
                <a:srgbClr val="C00000"/>
              </a:solidFill>
              <a:effectLst>
                <a:outerShdw blurRad="38100" dist="38100" dir="2700000" algn="tl">
                  <a:srgbClr val="000000">
                    <a:alpha val="43137"/>
                  </a:srgbClr>
                </a:outerShdw>
              </a:effectLst>
              <a:latin typeface="Cambria"/>
              <a:ea typeface="+mj-ea"/>
              <a:cs typeface="+mj-cs"/>
            </a:endParaRPr>
          </a:p>
          <a:p>
            <a:endParaRPr lang="en-US" dirty="0"/>
          </a:p>
          <a:p>
            <a:r>
              <a:rPr lang="en-US" b="1" u="sng" dirty="0"/>
              <a:t>Deuteronomy 18:18-19</a:t>
            </a:r>
          </a:p>
          <a:p>
            <a:r>
              <a:rPr lang="en-US" baseline="30000" dirty="0"/>
              <a:t>18</a:t>
            </a:r>
            <a:r>
              <a:rPr lang="en-US" dirty="0"/>
              <a:t> I will raise up for them </a:t>
            </a:r>
            <a:r>
              <a:rPr lang="en-US" b="1" dirty="0">
                <a:solidFill>
                  <a:schemeClr val="tx1"/>
                </a:solidFill>
                <a:effectLst>
                  <a:outerShdw blurRad="38100" dist="38100" dir="2700000" algn="tl">
                    <a:srgbClr val="000000">
                      <a:alpha val="43137"/>
                    </a:srgbClr>
                  </a:outerShdw>
                </a:effectLst>
              </a:rPr>
              <a:t>a Prophet like you </a:t>
            </a:r>
            <a:r>
              <a:rPr lang="en-US" dirty="0"/>
              <a:t>from among their brethren, and </a:t>
            </a:r>
            <a:r>
              <a:rPr lang="en-US" b="1" dirty="0">
                <a:solidFill>
                  <a:schemeClr val="tx1"/>
                </a:solidFill>
                <a:effectLst>
                  <a:outerShdw blurRad="38100" dist="38100" dir="2700000" algn="tl">
                    <a:srgbClr val="000000">
                      <a:alpha val="43137"/>
                    </a:srgbClr>
                  </a:outerShdw>
                </a:effectLst>
              </a:rPr>
              <a:t>will put My words in His mouth, and He shall speak </a:t>
            </a:r>
            <a:r>
              <a:rPr lang="en-US" dirty="0"/>
              <a:t>to them all that I command Him. </a:t>
            </a:r>
            <a:r>
              <a:rPr lang="en-US" baseline="30000" dirty="0"/>
              <a:t>19</a:t>
            </a:r>
            <a:r>
              <a:rPr lang="en-US" dirty="0"/>
              <a:t> And it shall be that whoever will not hear </a:t>
            </a:r>
            <a:r>
              <a:rPr lang="en-US" b="1" dirty="0">
                <a:solidFill>
                  <a:schemeClr val="tx1"/>
                </a:solidFill>
                <a:effectLst>
                  <a:outerShdw blurRad="38100" dist="38100" dir="2700000" algn="tl">
                    <a:srgbClr val="000000">
                      <a:alpha val="43137"/>
                    </a:srgbClr>
                  </a:outerShdw>
                </a:effectLst>
              </a:rPr>
              <a:t>My words, which He speaks </a:t>
            </a:r>
            <a:r>
              <a:rPr lang="en-US" dirty="0"/>
              <a:t>in My name, I will require it of him. </a:t>
            </a:r>
          </a:p>
          <a:p>
            <a:endParaRPr lang="en-US" dirty="0"/>
          </a:p>
        </p:txBody>
      </p:sp>
    </p:spTree>
    <p:extLst>
      <p:ext uri="{BB962C8B-B14F-4D97-AF65-F5344CB8AC3E}">
        <p14:creationId xmlns:p14="http://schemas.microsoft.com/office/powerpoint/2010/main" val="23226661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a:t>
            </a:r>
            <a:endParaRPr lang="en-US" sz="4800" b="1" spc="-100" dirty="0" smtClean="0">
              <a:solidFill>
                <a:srgbClr val="C00000"/>
              </a:solidFill>
              <a:effectLst>
                <a:outerShdw blurRad="38100" dist="38100" dir="2700000" algn="tl">
                  <a:srgbClr val="000000">
                    <a:alpha val="43137"/>
                  </a:srgbClr>
                </a:outerShdw>
              </a:effectLst>
              <a:latin typeface="Cambria"/>
              <a:ea typeface="+mj-ea"/>
              <a:cs typeface="+mj-cs"/>
            </a:endParaRPr>
          </a:p>
          <a:p>
            <a:endParaRPr lang="en-US" dirty="0"/>
          </a:p>
          <a:p>
            <a:r>
              <a:rPr lang="en-US" b="1" u="sng" dirty="0"/>
              <a:t>Deuteronomy 18:18-19</a:t>
            </a:r>
          </a:p>
          <a:p>
            <a:r>
              <a:rPr lang="en-US" baseline="30000" dirty="0"/>
              <a:t>18</a:t>
            </a:r>
            <a:r>
              <a:rPr lang="en-US" dirty="0"/>
              <a:t> </a:t>
            </a:r>
            <a:r>
              <a:rPr lang="en-US" b="1" dirty="0">
                <a:solidFill>
                  <a:schemeClr val="tx1"/>
                </a:solidFill>
                <a:effectLst>
                  <a:outerShdw blurRad="38100" dist="38100" dir="2700000" algn="tl">
                    <a:srgbClr val="000000">
                      <a:alpha val="43137"/>
                    </a:srgbClr>
                  </a:outerShdw>
                </a:effectLst>
              </a:rPr>
              <a:t>I will </a:t>
            </a:r>
            <a:r>
              <a:rPr lang="en-US" dirty="0" smtClean="0"/>
              <a:t>… </a:t>
            </a:r>
            <a:r>
              <a:rPr lang="en-US" b="1" dirty="0" smtClean="0">
                <a:solidFill>
                  <a:schemeClr val="tx1"/>
                </a:solidFill>
                <a:effectLst>
                  <a:outerShdw blurRad="38100" dist="38100" dir="2700000" algn="tl">
                    <a:srgbClr val="000000">
                      <a:alpha val="43137"/>
                    </a:srgbClr>
                  </a:outerShdw>
                </a:effectLst>
              </a:rPr>
              <a:t>put </a:t>
            </a:r>
            <a:r>
              <a:rPr lang="en-US" b="1" dirty="0">
                <a:solidFill>
                  <a:schemeClr val="tx1"/>
                </a:solidFill>
                <a:effectLst>
                  <a:outerShdw blurRad="38100" dist="38100" dir="2700000" algn="tl">
                    <a:srgbClr val="000000">
                      <a:alpha val="43137"/>
                    </a:srgbClr>
                  </a:outerShdw>
                </a:effectLst>
              </a:rPr>
              <a:t>My words in His mouth, and He shall speak to them all that I command Him</a:t>
            </a:r>
            <a:r>
              <a:rPr lang="en-US" dirty="0">
                <a:solidFill>
                  <a:schemeClr val="tx1"/>
                </a:solidFill>
              </a:rPr>
              <a:t>. </a:t>
            </a:r>
            <a:r>
              <a:rPr lang="en-US" baseline="30000" dirty="0"/>
              <a:t>19</a:t>
            </a:r>
            <a:r>
              <a:rPr lang="en-US" dirty="0"/>
              <a:t> And it shall be that whoever will not hear My words, which He speaks in My name, I will require it of him. </a:t>
            </a:r>
          </a:p>
          <a:p>
            <a:endParaRPr lang="en-US" dirty="0"/>
          </a:p>
        </p:txBody>
      </p:sp>
    </p:spTree>
    <p:extLst>
      <p:ext uri="{BB962C8B-B14F-4D97-AF65-F5344CB8AC3E}">
        <p14:creationId xmlns:p14="http://schemas.microsoft.com/office/powerpoint/2010/main" val="3813550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a:t>
            </a:r>
            <a:endPar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endParaRPr>
          </a:p>
          <a:p>
            <a:endParaRPr lang="en-US" dirty="0"/>
          </a:p>
          <a:p>
            <a:r>
              <a:rPr lang="en-US" sz="1800" b="1" u="sng" dirty="0"/>
              <a:t>Deuteronomy 18:18-19</a:t>
            </a:r>
          </a:p>
          <a:p>
            <a:r>
              <a:rPr lang="en-US" sz="1800" baseline="30000" dirty="0"/>
              <a:t>18</a:t>
            </a:r>
            <a:r>
              <a:rPr lang="en-US" sz="1800" dirty="0"/>
              <a:t> </a:t>
            </a:r>
            <a:r>
              <a:rPr lang="en-US" sz="1800" b="1" dirty="0">
                <a:solidFill>
                  <a:schemeClr val="tx1"/>
                </a:solidFill>
                <a:effectLst>
                  <a:outerShdw blurRad="38100" dist="38100" dir="2700000" algn="tl">
                    <a:srgbClr val="000000">
                      <a:alpha val="43137"/>
                    </a:srgbClr>
                  </a:outerShdw>
                </a:effectLst>
              </a:rPr>
              <a:t>I will </a:t>
            </a:r>
            <a:r>
              <a:rPr lang="en-US" sz="1800" dirty="0" smtClean="0">
                <a:solidFill>
                  <a:schemeClr val="tx1"/>
                </a:solidFill>
              </a:rPr>
              <a:t>… </a:t>
            </a:r>
            <a:r>
              <a:rPr lang="en-US" sz="1800" b="1" dirty="0" smtClean="0">
                <a:solidFill>
                  <a:schemeClr val="tx1"/>
                </a:solidFill>
                <a:effectLst>
                  <a:outerShdw blurRad="38100" dist="38100" dir="2700000" algn="tl">
                    <a:srgbClr val="000000">
                      <a:alpha val="43137"/>
                    </a:srgbClr>
                  </a:outerShdw>
                </a:effectLst>
              </a:rPr>
              <a:t>put </a:t>
            </a:r>
            <a:r>
              <a:rPr lang="en-US" sz="1800" b="1" dirty="0">
                <a:solidFill>
                  <a:schemeClr val="tx1"/>
                </a:solidFill>
                <a:effectLst>
                  <a:outerShdw blurRad="38100" dist="38100" dir="2700000" algn="tl">
                    <a:srgbClr val="000000">
                      <a:alpha val="43137"/>
                    </a:srgbClr>
                  </a:outerShdw>
                </a:effectLst>
              </a:rPr>
              <a:t>My words in His mouth, and He shall speak to them all that I command Him</a:t>
            </a:r>
            <a:r>
              <a:rPr lang="en-US" sz="1800" dirty="0">
                <a:solidFill>
                  <a:schemeClr val="tx1"/>
                </a:solidFill>
              </a:rPr>
              <a:t>. </a:t>
            </a:r>
            <a:r>
              <a:rPr lang="en-US" sz="1800" baseline="30000" dirty="0"/>
              <a:t>19</a:t>
            </a:r>
            <a:r>
              <a:rPr lang="en-US" sz="1800" dirty="0"/>
              <a:t> And it shall be that whoever will not hear My words, which He speaks in My name, I will require it of him. </a:t>
            </a:r>
            <a:endParaRPr lang="en-US" sz="1800" dirty="0" smtClean="0"/>
          </a:p>
          <a:p>
            <a:endParaRPr lang="en-US" dirty="0"/>
          </a:p>
          <a:p>
            <a:endParaRPr lang="en-US" dirty="0"/>
          </a:p>
          <a:p>
            <a:endParaRPr lang="en-US" dirty="0"/>
          </a:p>
        </p:txBody>
      </p:sp>
    </p:spTree>
    <p:extLst>
      <p:ext uri="{BB962C8B-B14F-4D97-AF65-F5344CB8AC3E}">
        <p14:creationId xmlns:p14="http://schemas.microsoft.com/office/powerpoint/2010/main" val="1765162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a:t>
            </a:r>
            <a:r>
              <a:rPr lang="en-US" sz="1800" b="1" dirty="0">
                <a:solidFill>
                  <a:schemeClr val="tx1"/>
                </a:solidFill>
                <a:effectLst>
                  <a:outerShdw blurRad="38100" dist="38100" dir="2700000" algn="tl">
                    <a:srgbClr val="000000">
                      <a:alpha val="43137"/>
                    </a:srgbClr>
                  </a:outerShdw>
                </a:effectLst>
              </a:rPr>
              <a:t>I will </a:t>
            </a:r>
            <a:r>
              <a:rPr lang="en-US" sz="1800" dirty="0" smtClean="0">
                <a:solidFill>
                  <a:schemeClr val="tx1"/>
                </a:solidFill>
              </a:rPr>
              <a:t>… </a:t>
            </a:r>
            <a:r>
              <a:rPr lang="en-US" sz="1800" b="1" dirty="0" smtClean="0">
                <a:solidFill>
                  <a:schemeClr val="tx1"/>
                </a:solidFill>
                <a:effectLst>
                  <a:outerShdw blurRad="38100" dist="38100" dir="2700000" algn="tl">
                    <a:srgbClr val="000000">
                      <a:alpha val="43137"/>
                    </a:srgbClr>
                  </a:outerShdw>
                </a:effectLst>
              </a:rPr>
              <a:t>put </a:t>
            </a:r>
            <a:r>
              <a:rPr lang="en-US" sz="1800" b="1" dirty="0">
                <a:solidFill>
                  <a:schemeClr val="tx1"/>
                </a:solidFill>
                <a:effectLst>
                  <a:outerShdw blurRad="38100" dist="38100" dir="2700000" algn="tl">
                    <a:srgbClr val="000000">
                      <a:alpha val="43137"/>
                    </a:srgbClr>
                  </a:outerShdw>
                </a:effectLst>
              </a:rPr>
              <a:t>My words in His mouth, and He shall speak to them all that I command Him</a:t>
            </a:r>
            <a:r>
              <a:rPr lang="en-US" sz="1800" dirty="0">
                <a:solidFill>
                  <a:schemeClr val="tx1"/>
                </a:solidFill>
              </a:rPr>
              <a:t>. </a:t>
            </a:r>
            <a:r>
              <a:rPr lang="en-US" sz="1800" baseline="30000" dirty="0"/>
              <a:t>19</a:t>
            </a:r>
            <a:r>
              <a:rPr lang="en-US" sz="1800" dirty="0"/>
              <a:t> And it shall be that whoever will not hear My words, which He speaks in My name, I will require it of him. </a:t>
            </a:r>
            <a:endParaRPr lang="en-US" sz="1800" dirty="0" smtClean="0"/>
          </a:p>
          <a:p>
            <a:endParaRPr lang="en-US" dirty="0"/>
          </a:p>
          <a:p>
            <a:endParaRPr lang="en-US" dirty="0"/>
          </a:p>
          <a:p>
            <a:endParaRPr lang="en-US" dirty="0"/>
          </a:p>
        </p:txBody>
      </p:sp>
    </p:spTree>
    <p:extLst>
      <p:ext uri="{BB962C8B-B14F-4D97-AF65-F5344CB8AC3E}">
        <p14:creationId xmlns:p14="http://schemas.microsoft.com/office/powerpoint/2010/main" val="25267079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a:t>
            </a:r>
            <a:r>
              <a:rPr lang="en-US" sz="1800" b="1" dirty="0">
                <a:solidFill>
                  <a:schemeClr val="tx1"/>
                </a:solidFill>
                <a:effectLst>
                  <a:outerShdw blurRad="38100" dist="38100" dir="2700000" algn="tl">
                    <a:srgbClr val="000000">
                      <a:alpha val="43137"/>
                    </a:srgbClr>
                  </a:outerShdw>
                </a:effectLst>
              </a:rPr>
              <a:t>I will </a:t>
            </a:r>
            <a:r>
              <a:rPr lang="en-US" sz="1800" dirty="0" smtClean="0">
                <a:solidFill>
                  <a:schemeClr val="tx1"/>
                </a:solidFill>
              </a:rPr>
              <a:t>… </a:t>
            </a:r>
            <a:r>
              <a:rPr lang="en-US" sz="1800" b="1" dirty="0" smtClean="0">
                <a:solidFill>
                  <a:schemeClr val="tx1"/>
                </a:solidFill>
                <a:effectLst>
                  <a:outerShdw blurRad="38100" dist="38100" dir="2700000" algn="tl">
                    <a:srgbClr val="000000">
                      <a:alpha val="43137"/>
                    </a:srgbClr>
                  </a:outerShdw>
                </a:effectLst>
              </a:rPr>
              <a:t>put </a:t>
            </a:r>
            <a:r>
              <a:rPr lang="en-US" sz="1800" b="1" dirty="0">
                <a:solidFill>
                  <a:schemeClr val="tx1"/>
                </a:solidFill>
                <a:effectLst>
                  <a:outerShdw blurRad="38100" dist="38100" dir="2700000" algn="tl">
                    <a:srgbClr val="000000">
                      <a:alpha val="43137"/>
                    </a:srgbClr>
                  </a:outerShdw>
                </a:effectLst>
              </a:rPr>
              <a:t>My words in His mouth, and He shall speak to them all that I command Him</a:t>
            </a:r>
            <a:r>
              <a:rPr lang="en-US" sz="1800" dirty="0">
                <a:solidFill>
                  <a:schemeClr val="tx1"/>
                </a:solidFill>
              </a:rPr>
              <a:t>. </a:t>
            </a:r>
            <a:r>
              <a:rPr lang="en-US" sz="1800" baseline="30000" dirty="0"/>
              <a:t>19</a:t>
            </a:r>
            <a:r>
              <a:rPr lang="en-US" sz="1800" dirty="0"/>
              <a:t> And it shall be that whoever will not hear My words, which He speaks in My name, I will require it of him. </a:t>
            </a:r>
            <a:endParaRPr lang="en-US" sz="1800" dirty="0" smtClean="0"/>
          </a:p>
          <a:p>
            <a:pPr lvl="2"/>
            <a:r>
              <a:rPr lang="en-US" sz="4000" b="1" dirty="0" smtClean="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r>
              <a:rPr lang="en-US" b="1" u="sng" dirty="0"/>
              <a:t>John 12:49</a:t>
            </a:r>
          </a:p>
          <a:p>
            <a:pPr lvl="2"/>
            <a:r>
              <a:rPr lang="en-US" baseline="30000" dirty="0"/>
              <a:t>49</a:t>
            </a:r>
            <a:r>
              <a:rPr lang="en-US" dirty="0"/>
              <a:t> For I have not spoken on My own authority; but </a:t>
            </a:r>
            <a:r>
              <a:rPr lang="en-US" b="1" dirty="0">
                <a:solidFill>
                  <a:schemeClr val="tx1"/>
                </a:solidFill>
                <a:effectLst>
                  <a:outerShdw blurRad="38100" dist="38100" dir="2700000" algn="tl">
                    <a:srgbClr val="000000">
                      <a:alpha val="43137"/>
                    </a:srgbClr>
                  </a:outerShdw>
                </a:effectLst>
              </a:rPr>
              <a:t>the Father</a:t>
            </a:r>
            <a:r>
              <a:rPr lang="en-US" dirty="0">
                <a:solidFill>
                  <a:schemeClr val="tx1"/>
                </a:solidFill>
                <a:effectLst>
                  <a:outerShdw blurRad="38100" dist="38100" dir="2700000" algn="tl">
                    <a:srgbClr val="000000">
                      <a:alpha val="43137"/>
                    </a:srgbClr>
                  </a:outerShdw>
                </a:effectLst>
              </a:rPr>
              <a:t> </a:t>
            </a:r>
            <a:r>
              <a:rPr lang="en-US" dirty="0"/>
              <a:t>who sent Me </a:t>
            </a:r>
            <a:r>
              <a:rPr lang="en-US" b="1" dirty="0">
                <a:solidFill>
                  <a:schemeClr val="tx1"/>
                </a:solidFill>
                <a:effectLst>
                  <a:outerShdw blurRad="38100" dist="38100" dir="2700000" algn="tl">
                    <a:srgbClr val="000000">
                      <a:alpha val="43137"/>
                    </a:srgbClr>
                  </a:outerShdw>
                </a:effectLst>
              </a:rPr>
              <a:t>gave</a:t>
            </a:r>
            <a:r>
              <a:rPr lang="en-US" b="1" dirty="0">
                <a:effectLst>
                  <a:outerShdw blurRad="38100" dist="38100" dir="2700000" algn="tl">
                    <a:srgbClr val="000000">
                      <a:alpha val="43137"/>
                    </a:srgbClr>
                  </a:outerShdw>
                </a:effectLst>
              </a:rPr>
              <a:t> </a:t>
            </a:r>
            <a:r>
              <a:rPr lang="en-US" b="1" dirty="0">
                <a:solidFill>
                  <a:schemeClr val="tx1"/>
                </a:solidFill>
                <a:effectLst>
                  <a:outerShdw blurRad="38100" dist="38100" dir="2700000" algn="tl">
                    <a:srgbClr val="000000">
                      <a:alpha val="43137"/>
                    </a:srgbClr>
                  </a:outerShdw>
                </a:effectLst>
              </a:rPr>
              <a:t>Me a command,</a:t>
            </a:r>
            <a:r>
              <a:rPr lang="en-US" dirty="0"/>
              <a:t> </a:t>
            </a:r>
            <a:r>
              <a:rPr lang="en-US" b="1" dirty="0">
                <a:solidFill>
                  <a:schemeClr val="tx1"/>
                </a:solidFill>
                <a:effectLst>
                  <a:outerShdw blurRad="38100" dist="38100" dir="2700000" algn="tl">
                    <a:srgbClr val="000000">
                      <a:alpha val="43137"/>
                    </a:srgbClr>
                  </a:outerShdw>
                </a:effectLst>
              </a:rPr>
              <a:t>what I should say and what I should speak.</a:t>
            </a:r>
            <a:r>
              <a:rPr lang="en-US" dirty="0">
                <a:solidFill>
                  <a:schemeClr val="tx1"/>
                </a:solidFill>
                <a:effectLst>
                  <a:outerShdw blurRad="38100" dist="38100" dir="2700000" algn="tl">
                    <a:srgbClr val="000000">
                      <a:alpha val="43137"/>
                    </a:srgbClr>
                  </a:outerShdw>
                </a:effectLst>
              </a:rPr>
              <a:t> </a:t>
            </a:r>
          </a:p>
          <a:p>
            <a:endParaRPr lang="en-US" dirty="0"/>
          </a:p>
        </p:txBody>
      </p:sp>
    </p:spTree>
    <p:extLst>
      <p:ext uri="{BB962C8B-B14F-4D97-AF65-F5344CB8AC3E}">
        <p14:creationId xmlns:p14="http://schemas.microsoft.com/office/powerpoint/2010/main" val="40346160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a:t>
            </a:r>
            <a:r>
              <a:rPr lang="en-US" sz="1800" b="1" dirty="0">
                <a:solidFill>
                  <a:schemeClr val="tx1"/>
                </a:solidFill>
                <a:effectLst>
                  <a:outerShdw blurRad="38100" dist="38100" dir="2700000" algn="tl">
                    <a:srgbClr val="000000">
                      <a:alpha val="43137"/>
                    </a:srgbClr>
                  </a:outerShdw>
                </a:effectLst>
              </a:rPr>
              <a:t>I will </a:t>
            </a:r>
            <a:r>
              <a:rPr lang="en-US" sz="1800" dirty="0" smtClean="0">
                <a:solidFill>
                  <a:schemeClr val="tx1"/>
                </a:solidFill>
              </a:rPr>
              <a:t>… </a:t>
            </a:r>
            <a:r>
              <a:rPr lang="en-US" sz="1800" b="1" dirty="0" smtClean="0">
                <a:solidFill>
                  <a:schemeClr val="tx1"/>
                </a:solidFill>
                <a:effectLst>
                  <a:outerShdw blurRad="38100" dist="38100" dir="2700000" algn="tl">
                    <a:srgbClr val="000000">
                      <a:alpha val="43137"/>
                    </a:srgbClr>
                  </a:outerShdw>
                </a:effectLst>
              </a:rPr>
              <a:t>put </a:t>
            </a:r>
            <a:r>
              <a:rPr lang="en-US" sz="1800" b="1" dirty="0">
                <a:solidFill>
                  <a:schemeClr val="tx1"/>
                </a:solidFill>
                <a:effectLst>
                  <a:outerShdw blurRad="38100" dist="38100" dir="2700000" algn="tl">
                    <a:srgbClr val="000000">
                      <a:alpha val="43137"/>
                    </a:srgbClr>
                  </a:outerShdw>
                </a:effectLst>
              </a:rPr>
              <a:t>My words in His mouth, and He shall speak to them all that I command Him</a:t>
            </a:r>
            <a:r>
              <a:rPr lang="en-US" sz="1800" dirty="0">
                <a:solidFill>
                  <a:schemeClr val="tx1"/>
                </a:solidFill>
              </a:rPr>
              <a:t>. </a:t>
            </a:r>
            <a:r>
              <a:rPr lang="en-US" sz="1800" baseline="30000" dirty="0"/>
              <a:t>19</a:t>
            </a:r>
            <a:r>
              <a:rPr lang="en-US" sz="1800" dirty="0"/>
              <a:t> And it shall be that whoever will not hear My words, which He speaks in My name, I will require it of him. </a:t>
            </a:r>
            <a:endParaRPr lang="en-US" sz="1800" dirty="0" smtClean="0"/>
          </a:p>
          <a:p>
            <a:pPr lvl="2"/>
            <a:r>
              <a:rPr lang="en-US" sz="4000" b="1" dirty="0" smtClean="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r>
              <a:rPr lang="en-US" b="1" u="sng" dirty="0"/>
              <a:t>John 4:25</a:t>
            </a:r>
          </a:p>
          <a:p>
            <a:pPr lvl="2"/>
            <a:r>
              <a:rPr lang="en-US" baseline="30000" dirty="0"/>
              <a:t>25</a:t>
            </a:r>
            <a:r>
              <a:rPr lang="en-US" dirty="0"/>
              <a:t> The woman [at the well] said to Him, "I know that </a:t>
            </a:r>
            <a:r>
              <a:rPr lang="en-US" b="1" dirty="0">
                <a:solidFill>
                  <a:schemeClr val="tx1"/>
                </a:solidFill>
                <a:effectLst>
                  <a:outerShdw blurRad="38100" dist="38100" dir="2700000" algn="tl">
                    <a:srgbClr val="000000">
                      <a:alpha val="43137"/>
                    </a:srgbClr>
                  </a:outerShdw>
                </a:effectLst>
              </a:rPr>
              <a:t>Messiah</a:t>
            </a:r>
            <a:r>
              <a:rPr lang="en-US" dirty="0"/>
              <a:t> is coming" (who is called Christ). "</a:t>
            </a:r>
            <a:r>
              <a:rPr lang="en-US" b="1" dirty="0">
                <a:solidFill>
                  <a:schemeClr val="tx1"/>
                </a:solidFill>
                <a:effectLst>
                  <a:outerShdw blurRad="38100" dist="38100" dir="2700000" algn="tl">
                    <a:srgbClr val="000000">
                      <a:alpha val="43137"/>
                    </a:srgbClr>
                  </a:outerShdw>
                </a:effectLst>
              </a:rPr>
              <a:t>When He comes, He will tell us all things</a:t>
            </a:r>
            <a:r>
              <a:rPr lang="en-US" dirty="0"/>
              <a:t>." </a:t>
            </a:r>
          </a:p>
          <a:p>
            <a:endParaRPr lang="en-US" dirty="0"/>
          </a:p>
        </p:txBody>
      </p:sp>
    </p:spTree>
    <p:extLst>
      <p:ext uri="{BB962C8B-B14F-4D97-AF65-F5344CB8AC3E}">
        <p14:creationId xmlns:p14="http://schemas.microsoft.com/office/powerpoint/2010/main" val="29411080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a:t>
            </a:r>
            <a:r>
              <a:rPr lang="en-US" sz="1800" b="1" dirty="0">
                <a:solidFill>
                  <a:schemeClr val="tx1"/>
                </a:solidFill>
                <a:effectLst>
                  <a:outerShdw blurRad="38100" dist="38100" dir="2700000" algn="tl">
                    <a:srgbClr val="000000">
                      <a:alpha val="43137"/>
                    </a:srgbClr>
                  </a:outerShdw>
                </a:effectLst>
              </a:rPr>
              <a:t>I will </a:t>
            </a:r>
            <a:r>
              <a:rPr lang="en-US" sz="1800" dirty="0" smtClean="0">
                <a:solidFill>
                  <a:schemeClr val="tx1"/>
                </a:solidFill>
              </a:rPr>
              <a:t>… </a:t>
            </a:r>
            <a:r>
              <a:rPr lang="en-US" sz="1800" b="1" dirty="0" smtClean="0">
                <a:solidFill>
                  <a:schemeClr val="tx1"/>
                </a:solidFill>
                <a:effectLst>
                  <a:outerShdw blurRad="38100" dist="38100" dir="2700000" algn="tl">
                    <a:srgbClr val="000000">
                      <a:alpha val="43137"/>
                    </a:srgbClr>
                  </a:outerShdw>
                </a:effectLst>
              </a:rPr>
              <a:t>put </a:t>
            </a:r>
            <a:r>
              <a:rPr lang="en-US" sz="1800" b="1" dirty="0">
                <a:solidFill>
                  <a:schemeClr val="tx1"/>
                </a:solidFill>
                <a:effectLst>
                  <a:outerShdw blurRad="38100" dist="38100" dir="2700000" algn="tl">
                    <a:srgbClr val="000000">
                      <a:alpha val="43137"/>
                    </a:srgbClr>
                  </a:outerShdw>
                </a:effectLst>
              </a:rPr>
              <a:t>My words in His mouth, and He shall speak to them all that I command Him</a:t>
            </a:r>
            <a:r>
              <a:rPr lang="en-US" sz="1800" dirty="0">
                <a:solidFill>
                  <a:schemeClr val="tx1"/>
                </a:solidFill>
              </a:rPr>
              <a:t>. </a:t>
            </a:r>
            <a:r>
              <a:rPr lang="en-US" sz="1800" baseline="30000" dirty="0"/>
              <a:t>19</a:t>
            </a:r>
            <a:r>
              <a:rPr lang="en-US" sz="1800" dirty="0"/>
              <a:t> And it shall be that whoever will not hear My words, which He speaks in My name, I will require it of him. </a:t>
            </a:r>
            <a:endParaRPr lang="en-US" sz="1800" dirty="0" smtClean="0"/>
          </a:p>
          <a:p>
            <a:pPr lvl="2"/>
            <a:r>
              <a:rPr lang="en-US" sz="4000" b="1" dirty="0" smtClean="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r>
              <a:rPr lang="en-US" b="1" u="sng" dirty="0"/>
              <a:t>Hebrews 2:3</a:t>
            </a:r>
          </a:p>
          <a:p>
            <a:pPr lvl="2"/>
            <a:r>
              <a:rPr lang="en-US" baseline="30000" dirty="0"/>
              <a:t>3</a:t>
            </a:r>
            <a:r>
              <a:rPr lang="en-US" dirty="0"/>
              <a:t> how shall we escape if we neglect so great a salvation, </a:t>
            </a:r>
            <a:r>
              <a:rPr lang="en-US" b="1" dirty="0">
                <a:solidFill>
                  <a:schemeClr val="tx1"/>
                </a:solidFill>
                <a:effectLst>
                  <a:outerShdw blurRad="38100" dist="38100" dir="2700000" algn="tl">
                    <a:srgbClr val="000000">
                      <a:alpha val="43137"/>
                    </a:srgbClr>
                  </a:outerShdw>
                </a:effectLst>
              </a:rPr>
              <a:t>which at the first began to be spoken by the </a:t>
            </a:r>
            <a:r>
              <a:rPr lang="en-US" b="1" dirty="0" smtClean="0">
                <a:solidFill>
                  <a:schemeClr val="tx1"/>
                </a:solidFill>
                <a:effectLst>
                  <a:outerShdw blurRad="38100" dist="38100" dir="2700000" algn="tl">
                    <a:srgbClr val="000000">
                      <a:alpha val="43137"/>
                    </a:srgbClr>
                  </a:outerShdw>
                </a:effectLst>
              </a:rPr>
              <a:t>Lord </a:t>
            </a:r>
            <a:r>
              <a:rPr lang="en-US" dirty="0" smtClean="0"/>
              <a:t>…</a:t>
            </a:r>
            <a:endParaRPr lang="en-US" dirty="0"/>
          </a:p>
          <a:p>
            <a:endParaRPr lang="en-US" dirty="0"/>
          </a:p>
        </p:txBody>
      </p:sp>
    </p:spTree>
    <p:extLst>
      <p:ext uri="{BB962C8B-B14F-4D97-AF65-F5344CB8AC3E}">
        <p14:creationId xmlns:p14="http://schemas.microsoft.com/office/powerpoint/2010/main" val="7926206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a:t>
            </a:r>
            <a:r>
              <a:rPr lang="en-US" sz="1800" b="1" dirty="0">
                <a:solidFill>
                  <a:schemeClr val="tx1"/>
                </a:solidFill>
                <a:effectLst>
                  <a:outerShdw blurRad="38100" dist="38100" dir="2700000" algn="tl">
                    <a:srgbClr val="000000">
                      <a:alpha val="43137"/>
                    </a:srgbClr>
                  </a:outerShdw>
                </a:effectLst>
              </a:rPr>
              <a:t>I will </a:t>
            </a:r>
            <a:r>
              <a:rPr lang="en-US" sz="1800" dirty="0" smtClean="0">
                <a:solidFill>
                  <a:schemeClr val="tx1"/>
                </a:solidFill>
              </a:rPr>
              <a:t>… </a:t>
            </a:r>
            <a:r>
              <a:rPr lang="en-US" sz="1800" b="1" dirty="0" smtClean="0">
                <a:solidFill>
                  <a:schemeClr val="tx1"/>
                </a:solidFill>
                <a:effectLst>
                  <a:outerShdw blurRad="38100" dist="38100" dir="2700000" algn="tl">
                    <a:srgbClr val="000000">
                      <a:alpha val="43137"/>
                    </a:srgbClr>
                  </a:outerShdw>
                </a:effectLst>
              </a:rPr>
              <a:t>put </a:t>
            </a:r>
            <a:r>
              <a:rPr lang="en-US" sz="1800" b="1" dirty="0">
                <a:solidFill>
                  <a:schemeClr val="tx1"/>
                </a:solidFill>
                <a:effectLst>
                  <a:outerShdw blurRad="38100" dist="38100" dir="2700000" algn="tl">
                    <a:srgbClr val="000000">
                      <a:alpha val="43137"/>
                    </a:srgbClr>
                  </a:outerShdw>
                </a:effectLst>
              </a:rPr>
              <a:t>My words in His mouth, and He shall speak to them all that I command Him</a:t>
            </a:r>
            <a:r>
              <a:rPr lang="en-US" sz="1800" dirty="0">
                <a:solidFill>
                  <a:schemeClr val="tx1"/>
                </a:solidFill>
              </a:rPr>
              <a:t>.</a:t>
            </a:r>
            <a:r>
              <a:rPr lang="en-US" sz="1800" dirty="0"/>
              <a:t> </a:t>
            </a:r>
            <a:r>
              <a:rPr lang="en-US" sz="1800" baseline="30000" dirty="0"/>
              <a:t>19</a:t>
            </a:r>
            <a:r>
              <a:rPr lang="en-US" sz="1800" dirty="0"/>
              <a:t> And it shall be that whoever will not hear My words, which He speaks in My name, I will require it of him. </a:t>
            </a:r>
            <a:endParaRPr lang="en-US" sz="1800" dirty="0" smtClean="0"/>
          </a:p>
          <a:p>
            <a:pPr lvl="2"/>
            <a:r>
              <a:rPr lang="en-US" sz="4000" b="1" dirty="0" smtClean="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r>
              <a:rPr lang="en-US" b="1" u="sng" dirty="0"/>
              <a:t>John 1:17</a:t>
            </a:r>
          </a:p>
          <a:p>
            <a:pPr lvl="2"/>
            <a:r>
              <a:rPr lang="en-US" baseline="30000" dirty="0"/>
              <a:t>17</a:t>
            </a:r>
            <a:r>
              <a:rPr lang="en-US" dirty="0"/>
              <a:t> For the law was given through Moses, but </a:t>
            </a:r>
            <a:r>
              <a:rPr lang="en-US" b="1" dirty="0">
                <a:solidFill>
                  <a:schemeClr val="tx1"/>
                </a:solidFill>
                <a:effectLst>
                  <a:outerShdw blurRad="38100" dist="38100" dir="2700000" algn="tl">
                    <a:srgbClr val="000000">
                      <a:alpha val="43137"/>
                    </a:srgbClr>
                  </a:outerShdw>
                </a:effectLst>
              </a:rPr>
              <a:t>grace and truth came through Jesus Christ. </a:t>
            </a:r>
          </a:p>
          <a:p>
            <a:endParaRPr lang="en-US" dirty="0"/>
          </a:p>
        </p:txBody>
      </p:sp>
    </p:spTree>
    <p:extLst>
      <p:ext uri="{BB962C8B-B14F-4D97-AF65-F5344CB8AC3E}">
        <p14:creationId xmlns:p14="http://schemas.microsoft.com/office/powerpoint/2010/main" val="18595762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88878" y="457200"/>
            <a:ext cx="8001000" cy="6705600"/>
          </a:xfrm>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a:t>
            </a:r>
            <a:r>
              <a:rPr lang="en-US" sz="1800" b="1" dirty="0">
                <a:solidFill>
                  <a:schemeClr val="tx1"/>
                </a:solidFill>
                <a:effectLst>
                  <a:outerShdw blurRad="38100" dist="38100" dir="2700000" algn="tl">
                    <a:srgbClr val="000000">
                      <a:alpha val="43137"/>
                    </a:srgbClr>
                  </a:outerShdw>
                </a:effectLst>
              </a:rPr>
              <a:t>I will </a:t>
            </a:r>
            <a:r>
              <a:rPr lang="en-US" sz="1800" dirty="0" smtClean="0">
                <a:solidFill>
                  <a:schemeClr val="tx1"/>
                </a:solidFill>
              </a:rPr>
              <a:t>… </a:t>
            </a:r>
            <a:r>
              <a:rPr lang="en-US" sz="1800" b="1" dirty="0" smtClean="0">
                <a:solidFill>
                  <a:schemeClr val="tx1"/>
                </a:solidFill>
                <a:effectLst>
                  <a:outerShdw blurRad="38100" dist="38100" dir="2700000" algn="tl">
                    <a:srgbClr val="000000">
                      <a:alpha val="43137"/>
                    </a:srgbClr>
                  </a:outerShdw>
                </a:effectLst>
              </a:rPr>
              <a:t>put </a:t>
            </a:r>
            <a:r>
              <a:rPr lang="en-US" sz="1800" b="1" dirty="0">
                <a:solidFill>
                  <a:schemeClr val="tx1"/>
                </a:solidFill>
                <a:effectLst>
                  <a:outerShdw blurRad="38100" dist="38100" dir="2700000" algn="tl">
                    <a:srgbClr val="000000">
                      <a:alpha val="43137"/>
                    </a:srgbClr>
                  </a:outerShdw>
                </a:effectLst>
              </a:rPr>
              <a:t>My words in His mouth, and He shall speak to them all that I command Him</a:t>
            </a:r>
            <a:r>
              <a:rPr lang="en-US" sz="1800" dirty="0">
                <a:solidFill>
                  <a:schemeClr val="tx1"/>
                </a:solidFill>
              </a:rPr>
              <a:t>.</a:t>
            </a:r>
            <a:r>
              <a:rPr lang="en-US" sz="1800" dirty="0"/>
              <a:t> </a:t>
            </a:r>
            <a:r>
              <a:rPr lang="en-US" sz="1800" baseline="30000" dirty="0"/>
              <a:t>19</a:t>
            </a:r>
            <a:r>
              <a:rPr lang="en-US" sz="1800" dirty="0"/>
              <a:t> And it shall be that whoever will not hear My words, which He speaks in My name, I will require it of him. </a:t>
            </a:r>
            <a:endParaRPr lang="en-US" sz="1800" dirty="0" smtClean="0"/>
          </a:p>
          <a:p>
            <a:pPr lvl="2"/>
            <a:r>
              <a:rPr lang="en-US" sz="4000" b="1" dirty="0" smtClean="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r>
              <a:rPr lang="en-US" b="1" u="sng" dirty="0"/>
              <a:t>John 1:17</a:t>
            </a:r>
          </a:p>
          <a:p>
            <a:pPr lvl="2"/>
            <a:r>
              <a:rPr lang="en-US" baseline="30000" dirty="0"/>
              <a:t>17</a:t>
            </a:r>
            <a:r>
              <a:rPr lang="en-US" dirty="0"/>
              <a:t> For the law was given through Moses, but </a:t>
            </a:r>
            <a:r>
              <a:rPr lang="en-US" b="1" dirty="0">
                <a:solidFill>
                  <a:schemeClr val="tx1"/>
                </a:solidFill>
                <a:effectLst>
                  <a:outerShdw blurRad="38100" dist="38100" dir="2700000" algn="tl">
                    <a:srgbClr val="000000">
                      <a:alpha val="43137"/>
                    </a:srgbClr>
                  </a:outerShdw>
                </a:effectLst>
              </a:rPr>
              <a:t>grace and truth came through Jesus Christ. </a:t>
            </a:r>
            <a:endParaRPr lang="en-US" b="1" dirty="0" smtClean="0">
              <a:solidFill>
                <a:schemeClr val="tx1"/>
              </a:solidFill>
              <a:effectLst>
                <a:outerShdw blurRad="38100" dist="38100" dir="2700000" algn="tl">
                  <a:srgbClr val="000000">
                    <a:alpha val="43137"/>
                  </a:srgbClr>
                </a:outerShdw>
              </a:effectLst>
            </a:endParaRPr>
          </a:p>
          <a:p>
            <a:pPr lvl="2"/>
            <a:endParaRPr lang="en-US" sz="1800" dirty="0"/>
          </a:p>
          <a:p>
            <a:pPr lvl="2"/>
            <a:r>
              <a:rPr lang="en-US" b="1" u="sng" dirty="0"/>
              <a:t>Luke 4:22</a:t>
            </a:r>
          </a:p>
          <a:p>
            <a:pPr lvl="2"/>
            <a:r>
              <a:rPr lang="en-US" baseline="30000" dirty="0"/>
              <a:t>22</a:t>
            </a:r>
            <a:r>
              <a:rPr lang="en-US" dirty="0"/>
              <a:t> So all bore witness to Him, and marveled at </a:t>
            </a:r>
            <a:r>
              <a:rPr lang="en-US" b="1" dirty="0">
                <a:solidFill>
                  <a:schemeClr val="tx1"/>
                </a:solidFill>
                <a:effectLst>
                  <a:outerShdw blurRad="38100" dist="38100" dir="2700000" algn="tl">
                    <a:srgbClr val="000000">
                      <a:alpha val="43137"/>
                    </a:srgbClr>
                  </a:outerShdw>
                </a:effectLst>
              </a:rPr>
              <a:t>the gracious words which proceeded out of His mouth</a:t>
            </a:r>
            <a:r>
              <a:rPr lang="en-US" dirty="0">
                <a:solidFill>
                  <a:schemeClr val="tx1"/>
                </a:solidFill>
              </a:rPr>
              <a:t>. </a:t>
            </a:r>
            <a:r>
              <a:rPr lang="en-US" dirty="0"/>
              <a:t>…</a:t>
            </a:r>
          </a:p>
          <a:p>
            <a:pPr lvl="2"/>
            <a:endParaRPr lang="en-US" dirty="0"/>
          </a:p>
          <a:p>
            <a:endParaRPr lang="en-US" dirty="0"/>
          </a:p>
        </p:txBody>
      </p:sp>
      <p:sp>
        <p:nvSpPr>
          <p:cNvPr id="3" name="Curved Right Arrow 2"/>
          <p:cNvSpPr/>
          <p:nvPr/>
        </p:nvSpPr>
        <p:spPr>
          <a:xfrm>
            <a:off x="381000" y="4267200"/>
            <a:ext cx="457200" cy="1676400"/>
          </a:xfrm>
          <a:prstGeom prst="curv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Tree>
    <p:extLst>
      <p:ext uri="{BB962C8B-B14F-4D97-AF65-F5344CB8AC3E}">
        <p14:creationId xmlns:p14="http://schemas.microsoft.com/office/powerpoint/2010/main" val="106784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Divorce &amp; Remarriage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628650" lvl="0" indent="-514350">
              <a:spcBef>
                <a:spcPts val="1200"/>
              </a:spcBef>
              <a:spcAft>
                <a:spcPts val="1200"/>
              </a:spcAft>
              <a:buFont typeface="+mj-lt"/>
              <a:buAutoNum type="arabicParenR"/>
            </a:pPr>
            <a:r>
              <a:rPr lang="en-US" dirty="0"/>
              <a:t>What does </a:t>
            </a:r>
            <a:r>
              <a:rPr lang="en-US" i="1" dirty="0"/>
              <a:t>The Affordable Health-Care Act</a:t>
            </a:r>
            <a:r>
              <a:rPr lang="en-US" dirty="0"/>
              <a:t> illustrate?</a:t>
            </a:r>
          </a:p>
          <a:p>
            <a:pPr marL="628650" lvl="0" indent="-514350">
              <a:spcBef>
                <a:spcPts val="1200"/>
              </a:spcBef>
              <a:spcAft>
                <a:spcPts val="1200"/>
              </a:spcAft>
              <a:buFont typeface="+mj-lt"/>
              <a:buAutoNum type="arabicParenR"/>
            </a:pPr>
            <a:r>
              <a:rPr lang="en-US" dirty="0"/>
              <a:t>When the Messiah comes, what will people hear and consider?</a:t>
            </a:r>
          </a:p>
          <a:p>
            <a:pPr marL="628650" lvl="0" indent="-514350">
              <a:spcBef>
                <a:spcPts val="1200"/>
              </a:spcBef>
              <a:spcAft>
                <a:spcPts val="1200"/>
              </a:spcAft>
              <a:buFont typeface="+mj-lt"/>
              <a:buAutoNum type="arabicParenR"/>
            </a:pPr>
            <a:r>
              <a:rPr lang="en-US" dirty="0"/>
              <a:t>Who put words in the Lord's mouth</a:t>
            </a:r>
            <a:r>
              <a:rPr lang="en-US" dirty="0" smtClean="0"/>
              <a:t>?</a:t>
            </a:r>
            <a:endParaRPr lang="en-US" dirty="0"/>
          </a:p>
        </p:txBody>
      </p:sp>
    </p:spTree>
    <p:extLst>
      <p:ext uri="{BB962C8B-B14F-4D97-AF65-F5344CB8AC3E}">
        <p14:creationId xmlns:p14="http://schemas.microsoft.com/office/powerpoint/2010/main" val="22025870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88878" y="457200"/>
            <a:ext cx="8001000" cy="6705600"/>
          </a:xfrm>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a:t>
            </a:r>
            <a:r>
              <a:rPr lang="en-US" sz="1800" b="1" dirty="0">
                <a:solidFill>
                  <a:schemeClr val="tx1"/>
                </a:solidFill>
                <a:effectLst>
                  <a:outerShdw blurRad="38100" dist="38100" dir="2700000" algn="tl">
                    <a:srgbClr val="000000">
                      <a:alpha val="43137"/>
                    </a:srgbClr>
                  </a:outerShdw>
                </a:effectLst>
              </a:rPr>
              <a:t>I will </a:t>
            </a:r>
            <a:r>
              <a:rPr lang="en-US" sz="1800" dirty="0" smtClean="0">
                <a:solidFill>
                  <a:schemeClr val="tx1"/>
                </a:solidFill>
              </a:rPr>
              <a:t>… </a:t>
            </a:r>
            <a:r>
              <a:rPr lang="en-US" sz="1800" b="1" dirty="0" smtClean="0">
                <a:solidFill>
                  <a:schemeClr val="tx1"/>
                </a:solidFill>
                <a:effectLst>
                  <a:outerShdw blurRad="38100" dist="38100" dir="2700000" algn="tl">
                    <a:srgbClr val="000000">
                      <a:alpha val="43137"/>
                    </a:srgbClr>
                  </a:outerShdw>
                </a:effectLst>
              </a:rPr>
              <a:t>put </a:t>
            </a:r>
            <a:r>
              <a:rPr lang="en-US" sz="1800" b="1" dirty="0">
                <a:solidFill>
                  <a:schemeClr val="tx1"/>
                </a:solidFill>
                <a:effectLst>
                  <a:outerShdw blurRad="38100" dist="38100" dir="2700000" algn="tl">
                    <a:srgbClr val="000000">
                      <a:alpha val="43137"/>
                    </a:srgbClr>
                  </a:outerShdw>
                </a:effectLst>
              </a:rPr>
              <a:t>My words in His mouth, and He shall speak to them all that I command Him</a:t>
            </a:r>
            <a:r>
              <a:rPr lang="en-US" sz="1800" dirty="0">
                <a:solidFill>
                  <a:schemeClr val="tx1"/>
                </a:solidFill>
              </a:rPr>
              <a:t>.</a:t>
            </a:r>
            <a:r>
              <a:rPr lang="en-US" sz="1800" dirty="0"/>
              <a:t> </a:t>
            </a:r>
            <a:r>
              <a:rPr lang="en-US" sz="1800" baseline="30000" dirty="0"/>
              <a:t>19</a:t>
            </a:r>
            <a:r>
              <a:rPr lang="en-US" sz="1800" dirty="0"/>
              <a:t> And it shall be that whoever will not hear My words, which He speaks in My name, I will require it of him. </a:t>
            </a:r>
            <a:endParaRPr lang="en-US" sz="1800" dirty="0" smtClean="0"/>
          </a:p>
          <a:p>
            <a:pPr lvl="2"/>
            <a:r>
              <a:rPr lang="en-US" sz="4000" b="1" dirty="0" smtClean="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endParaRPr lang="en-US" dirty="0"/>
          </a:p>
          <a:p>
            <a:endParaRPr lang="en-US" dirty="0"/>
          </a:p>
        </p:txBody>
      </p:sp>
    </p:spTree>
    <p:extLst>
      <p:ext uri="{BB962C8B-B14F-4D97-AF65-F5344CB8AC3E}">
        <p14:creationId xmlns:p14="http://schemas.microsoft.com/office/powerpoint/2010/main" val="32875038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88878" y="457200"/>
            <a:ext cx="8001000" cy="6705600"/>
          </a:xfrm>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a:t>
            </a:r>
            <a:r>
              <a:rPr lang="en-US" sz="1800" dirty="0">
                <a:solidFill>
                  <a:schemeClr val="tx1"/>
                </a:solidFill>
              </a:rPr>
              <a:t>I will </a:t>
            </a:r>
            <a:r>
              <a:rPr lang="en-US" sz="1800" dirty="0" smtClean="0">
                <a:solidFill>
                  <a:schemeClr val="tx1"/>
                </a:solidFill>
              </a:rPr>
              <a:t>… put </a:t>
            </a:r>
            <a:r>
              <a:rPr lang="en-US" sz="1800" dirty="0">
                <a:solidFill>
                  <a:schemeClr val="tx1"/>
                </a:solidFill>
              </a:rPr>
              <a:t>My words in His mouth, and He shall speak to them all that I command Him.</a:t>
            </a:r>
            <a:r>
              <a:rPr lang="en-US" sz="1800" dirty="0"/>
              <a:t> </a:t>
            </a:r>
            <a:r>
              <a:rPr lang="en-US" sz="1800" baseline="30000" dirty="0"/>
              <a:t>19</a:t>
            </a:r>
            <a:r>
              <a:rPr lang="en-US" sz="1800" dirty="0"/>
              <a:t> And it shall be that </a:t>
            </a:r>
            <a:r>
              <a:rPr lang="en-US" sz="1800" b="1" dirty="0">
                <a:solidFill>
                  <a:schemeClr val="tx1"/>
                </a:solidFill>
                <a:effectLst>
                  <a:outerShdw blurRad="38100" dist="38100" dir="2700000" algn="tl">
                    <a:srgbClr val="000000">
                      <a:alpha val="43137"/>
                    </a:srgbClr>
                  </a:outerShdw>
                </a:effectLst>
              </a:rPr>
              <a:t>whoever will not hear My words, which He speaks in My name, I will require it of him.</a:t>
            </a:r>
            <a:r>
              <a:rPr lang="en-US" sz="1800" dirty="0"/>
              <a:t> </a:t>
            </a:r>
            <a:endParaRPr lang="en-US" sz="1800" dirty="0" smtClean="0"/>
          </a:p>
          <a:p>
            <a:pPr lvl="2"/>
            <a:r>
              <a:rPr lang="en-US" sz="4000" b="1" dirty="0" smtClean="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endParaRPr lang="en-US" dirty="0"/>
          </a:p>
          <a:p>
            <a:endParaRPr lang="en-US" dirty="0"/>
          </a:p>
        </p:txBody>
      </p:sp>
    </p:spTree>
    <p:extLst>
      <p:ext uri="{BB962C8B-B14F-4D97-AF65-F5344CB8AC3E}">
        <p14:creationId xmlns:p14="http://schemas.microsoft.com/office/powerpoint/2010/main" val="3509460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88878" y="457200"/>
            <a:ext cx="8001000" cy="6705600"/>
          </a:xfrm>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I will … put My words in His mouth, and He shall speak to them all that I command Him</a:t>
            </a:r>
            <a:r>
              <a:rPr lang="en-US" sz="1800" dirty="0">
                <a:solidFill>
                  <a:schemeClr val="tx1"/>
                </a:solidFill>
              </a:rPr>
              <a:t>.</a:t>
            </a:r>
            <a:r>
              <a:rPr lang="en-US" sz="1800" dirty="0"/>
              <a:t> </a:t>
            </a:r>
            <a:r>
              <a:rPr lang="en-US" sz="1800" baseline="30000" dirty="0"/>
              <a:t>19</a:t>
            </a:r>
            <a:r>
              <a:rPr lang="en-US" sz="1800" dirty="0"/>
              <a:t> And it shall be that </a:t>
            </a:r>
            <a:r>
              <a:rPr lang="en-US" sz="1800" b="1" dirty="0">
                <a:solidFill>
                  <a:schemeClr val="tx1"/>
                </a:solidFill>
                <a:effectLst>
                  <a:outerShdw blurRad="38100" dist="38100" dir="2700000" algn="tl">
                    <a:srgbClr val="000000">
                      <a:alpha val="43137"/>
                    </a:srgbClr>
                  </a:outerShdw>
                </a:effectLst>
              </a:rPr>
              <a:t>whoever will not hear My words, which He speaks in My name, I will require it of him</a:t>
            </a:r>
            <a:r>
              <a:rPr lang="en-US" sz="1800" dirty="0"/>
              <a:t>. </a:t>
            </a:r>
          </a:p>
          <a:p>
            <a:pPr lvl="2"/>
            <a:r>
              <a:rPr lang="en-US" sz="4000" b="1" dirty="0" smtClean="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r>
              <a:rPr lang="en-US" b="1" u="sng" dirty="0"/>
              <a:t>1 Timothy 6:3-4</a:t>
            </a:r>
          </a:p>
          <a:p>
            <a:pPr lvl="2"/>
            <a:r>
              <a:rPr lang="en-US" baseline="30000" dirty="0"/>
              <a:t>3</a:t>
            </a:r>
            <a:r>
              <a:rPr lang="en-US" dirty="0"/>
              <a:t> If anyone teaches otherwise and </a:t>
            </a:r>
            <a:r>
              <a:rPr lang="en-US" b="1" dirty="0">
                <a:solidFill>
                  <a:schemeClr val="tx1"/>
                </a:solidFill>
                <a:effectLst>
                  <a:outerShdw blurRad="38100" dist="38100" dir="2700000" algn="tl">
                    <a:srgbClr val="000000">
                      <a:alpha val="43137"/>
                    </a:srgbClr>
                  </a:outerShdw>
                </a:effectLst>
              </a:rPr>
              <a:t>does not consent to wholesome words,</a:t>
            </a:r>
            <a:r>
              <a:rPr lang="en-US" dirty="0"/>
              <a:t> </a:t>
            </a:r>
            <a:r>
              <a:rPr lang="en-US" b="1" dirty="0">
                <a:solidFill>
                  <a:schemeClr val="tx1"/>
                </a:solidFill>
                <a:effectLst>
                  <a:outerShdw blurRad="38100" dist="38100" dir="2700000" algn="tl">
                    <a:srgbClr val="000000">
                      <a:alpha val="43137"/>
                    </a:srgbClr>
                  </a:outerShdw>
                </a:effectLst>
              </a:rPr>
              <a:t>even the words of our Lord Jesus Christ</a:t>
            </a:r>
            <a:r>
              <a:rPr lang="en-US" dirty="0"/>
              <a:t>, </a:t>
            </a:r>
            <a:r>
              <a:rPr lang="en-US" dirty="0">
                <a:solidFill>
                  <a:schemeClr val="tx2">
                    <a:lumMod val="40000"/>
                    <a:lumOff val="60000"/>
                  </a:schemeClr>
                </a:solidFill>
              </a:rPr>
              <a:t>and to the doctrine which accords with godliness, </a:t>
            </a:r>
            <a:r>
              <a:rPr lang="en-US" baseline="30000" dirty="0">
                <a:solidFill>
                  <a:schemeClr val="tx2">
                    <a:lumMod val="20000"/>
                    <a:lumOff val="80000"/>
                  </a:schemeClr>
                </a:solidFill>
              </a:rPr>
              <a:t>4</a:t>
            </a:r>
            <a:r>
              <a:rPr lang="en-US" dirty="0">
                <a:solidFill>
                  <a:schemeClr val="tx2">
                    <a:lumMod val="20000"/>
                    <a:lumOff val="80000"/>
                  </a:schemeClr>
                </a:solidFill>
              </a:rPr>
              <a:t> he is proud, knowing </a:t>
            </a:r>
            <a:r>
              <a:rPr lang="en-US" dirty="0" smtClean="0">
                <a:solidFill>
                  <a:schemeClr val="tx2">
                    <a:lumMod val="20000"/>
                    <a:lumOff val="80000"/>
                  </a:schemeClr>
                </a:solidFill>
              </a:rPr>
              <a:t>nothing </a:t>
            </a:r>
            <a:r>
              <a:rPr lang="en-US" dirty="0">
                <a:solidFill>
                  <a:schemeClr val="tx2">
                    <a:lumMod val="20000"/>
                    <a:lumOff val="80000"/>
                  </a:schemeClr>
                </a:solidFill>
              </a:rPr>
              <a:t>…</a:t>
            </a:r>
          </a:p>
          <a:p>
            <a:pPr lvl="2"/>
            <a:endParaRPr lang="en-US" dirty="0"/>
          </a:p>
          <a:p>
            <a:endParaRPr lang="en-US" dirty="0"/>
          </a:p>
        </p:txBody>
      </p:sp>
    </p:spTree>
    <p:extLst>
      <p:ext uri="{BB962C8B-B14F-4D97-AF65-F5344CB8AC3E}">
        <p14:creationId xmlns:p14="http://schemas.microsoft.com/office/powerpoint/2010/main" val="32084325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88878" y="457200"/>
            <a:ext cx="8001000" cy="6705600"/>
          </a:xfrm>
        </p:spPr>
        <p:txBody>
          <a:bodyPr/>
          <a:lstStyle/>
          <a:p>
            <a:pPr algn="ctr"/>
            <a:r>
              <a:rPr lang="en-US" sz="4800" b="1" spc="-100" dirty="0" smtClean="0">
                <a:solidFill>
                  <a:srgbClr val="C00000"/>
                </a:solidFill>
                <a:effectLst>
                  <a:outerShdw blurRad="38100" dist="38100" dir="2700000" algn="tl">
                    <a:srgbClr val="000000">
                      <a:alpha val="43137"/>
                    </a:srgbClr>
                  </a:outerShdw>
                </a:effectLst>
                <a:latin typeface="Cambria"/>
                <a:ea typeface="+mj-ea"/>
                <a:cs typeface="+mj-cs"/>
              </a:rPr>
              <a:t>OT </a:t>
            </a:r>
            <a:r>
              <a:rPr lang="en-US" sz="4800" b="1" spc="-100" dirty="0">
                <a:solidFill>
                  <a:srgbClr val="C00000"/>
                </a:solidFill>
                <a:effectLst>
                  <a:outerShdw blurRad="38100" dist="38100" dir="2700000" algn="tl">
                    <a:srgbClr val="000000">
                      <a:alpha val="43137"/>
                    </a:srgbClr>
                  </a:outerShdw>
                </a:effectLst>
                <a:latin typeface="Cambria"/>
              </a:rPr>
              <a:t>Prophecy </a:t>
            </a:r>
            <a:r>
              <a:rPr lang="en-US" sz="4800" b="1" u="sng" spc="-100" dirty="0" smtClean="0">
                <a:solidFill>
                  <a:srgbClr val="C00000"/>
                </a:solidFill>
                <a:effectLst>
                  <a:outerShdw blurRad="38100" dist="38100" dir="2700000" algn="tl">
                    <a:srgbClr val="000000">
                      <a:alpha val="43137"/>
                    </a:srgbClr>
                  </a:outerShdw>
                </a:effectLst>
                <a:latin typeface="Cambria"/>
                <a:ea typeface="+mj-ea"/>
                <a:cs typeface="+mj-cs"/>
              </a:rPr>
              <a:t>Fulfilled</a:t>
            </a:r>
          </a:p>
          <a:p>
            <a:endParaRPr lang="en-US" dirty="0"/>
          </a:p>
          <a:p>
            <a:r>
              <a:rPr lang="en-US" sz="1800" b="1" u="sng" dirty="0"/>
              <a:t>Deuteronomy 18:18-19</a:t>
            </a:r>
          </a:p>
          <a:p>
            <a:r>
              <a:rPr lang="en-US" sz="1800" baseline="30000" dirty="0"/>
              <a:t>18</a:t>
            </a:r>
            <a:r>
              <a:rPr lang="en-US" sz="1800" dirty="0"/>
              <a:t> I will … put My words in His mouth, and He shall speak to them all that I command Him</a:t>
            </a:r>
            <a:r>
              <a:rPr lang="en-US" sz="1800" dirty="0">
                <a:solidFill>
                  <a:schemeClr val="tx1"/>
                </a:solidFill>
              </a:rPr>
              <a:t>.</a:t>
            </a:r>
            <a:r>
              <a:rPr lang="en-US" sz="1800" dirty="0"/>
              <a:t> </a:t>
            </a:r>
            <a:r>
              <a:rPr lang="en-US" sz="1800" baseline="30000" dirty="0"/>
              <a:t>19</a:t>
            </a:r>
            <a:r>
              <a:rPr lang="en-US" sz="1800" dirty="0"/>
              <a:t> And it shall be that </a:t>
            </a:r>
            <a:r>
              <a:rPr lang="en-US" sz="1800" b="1" dirty="0">
                <a:solidFill>
                  <a:schemeClr val="tx1"/>
                </a:solidFill>
                <a:effectLst>
                  <a:outerShdw blurRad="38100" dist="38100" dir="2700000" algn="tl">
                    <a:srgbClr val="000000">
                      <a:alpha val="43137"/>
                    </a:srgbClr>
                  </a:outerShdw>
                </a:effectLst>
              </a:rPr>
              <a:t>whoever will not hear My words, which He speaks in My name, I will require it of him</a:t>
            </a:r>
            <a:r>
              <a:rPr lang="en-US" sz="1800" dirty="0"/>
              <a:t>. </a:t>
            </a:r>
          </a:p>
          <a:p>
            <a:pPr lvl="2"/>
            <a:r>
              <a:rPr lang="en-US" sz="4000" b="1" dirty="0" smtClean="0">
                <a:solidFill>
                  <a:srgbClr val="C00000"/>
                </a:solidFill>
                <a:effectLst>
                  <a:outerShdw blurRad="38100" dist="38100" dir="2700000" algn="tl">
                    <a:srgbClr val="000000">
                      <a:alpha val="43137"/>
                    </a:srgbClr>
                  </a:outerShdw>
                </a:effectLst>
                <a:sym typeface="Wingdings 3"/>
              </a:rPr>
              <a:t></a:t>
            </a:r>
            <a:endParaRPr lang="en-US" sz="4000" b="1" dirty="0">
              <a:solidFill>
                <a:srgbClr val="C00000"/>
              </a:solidFill>
              <a:effectLst>
                <a:outerShdw blurRad="38100" dist="38100" dir="2700000" algn="tl">
                  <a:srgbClr val="000000">
                    <a:alpha val="43137"/>
                  </a:srgbClr>
                </a:outerShdw>
              </a:effectLst>
            </a:endParaRPr>
          </a:p>
          <a:p>
            <a:pPr lvl="2"/>
            <a:r>
              <a:rPr lang="en-US" b="1" u="sng" dirty="0"/>
              <a:t>1 Timothy 6:3-4</a:t>
            </a:r>
          </a:p>
          <a:p>
            <a:pPr lvl="2"/>
            <a:r>
              <a:rPr lang="en-US" baseline="30000" dirty="0"/>
              <a:t>3</a:t>
            </a:r>
            <a:r>
              <a:rPr lang="en-US" dirty="0"/>
              <a:t> If anyone teaches otherwise and </a:t>
            </a:r>
            <a:r>
              <a:rPr lang="en-US" b="1" dirty="0">
                <a:solidFill>
                  <a:schemeClr val="tx1"/>
                </a:solidFill>
                <a:effectLst>
                  <a:outerShdw blurRad="38100" dist="38100" dir="2700000" algn="tl">
                    <a:srgbClr val="000000">
                      <a:alpha val="43137"/>
                    </a:srgbClr>
                  </a:outerShdw>
                </a:effectLst>
              </a:rPr>
              <a:t>does not consent to wholesome words, even the words of our Lord Jesus Christ</a:t>
            </a:r>
            <a:r>
              <a:rPr lang="en-US" dirty="0"/>
              <a:t>, </a:t>
            </a:r>
            <a:r>
              <a:rPr lang="en-US" dirty="0">
                <a:solidFill>
                  <a:schemeClr val="tx2">
                    <a:lumMod val="40000"/>
                    <a:lumOff val="60000"/>
                  </a:schemeClr>
                </a:solidFill>
              </a:rPr>
              <a:t>and to the doctrine which accords with godliness, </a:t>
            </a:r>
            <a:r>
              <a:rPr lang="en-US" baseline="30000" dirty="0"/>
              <a:t>4</a:t>
            </a:r>
            <a:r>
              <a:rPr lang="en-US" dirty="0"/>
              <a:t> he is proud, knowing </a:t>
            </a:r>
            <a:r>
              <a:rPr lang="en-US" dirty="0" smtClean="0"/>
              <a:t>nothing </a:t>
            </a:r>
            <a:r>
              <a:rPr lang="en-US" dirty="0"/>
              <a:t>…</a:t>
            </a:r>
          </a:p>
          <a:p>
            <a:pPr lvl="2"/>
            <a:endParaRPr lang="en-US" dirty="0"/>
          </a:p>
          <a:p>
            <a:endParaRPr lang="en-US" dirty="0"/>
          </a:p>
        </p:txBody>
      </p:sp>
    </p:spTree>
    <p:extLst>
      <p:ext uri="{BB962C8B-B14F-4D97-AF65-F5344CB8AC3E}">
        <p14:creationId xmlns:p14="http://schemas.microsoft.com/office/powerpoint/2010/main" val="25439996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9248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t>Jesus taught "</a:t>
            </a:r>
            <a:r>
              <a:rPr lang="en-US" i="1" dirty="0" smtClean="0"/>
              <a:t>the </a:t>
            </a:r>
            <a:r>
              <a:rPr lang="en-US" i="1" dirty="0"/>
              <a:t>gospel of the kingdom</a:t>
            </a:r>
            <a:r>
              <a:rPr lang="en-US" dirty="0"/>
              <a:t>" </a:t>
            </a:r>
            <a:r>
              <a:rPr lang="en-US" dirty="0" smtClean="0"/>
              <a:t>(</a:t>
            </a:r>
            <a:r>
              <a:rPr lang="en-US" dirty="0"/>
              <a:t>Mt 4:23).</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All meats will be "clean</a:t>
            </a:r>
            <a:r>
              <a:rPr lang="en-US" dirty="0">
                <a:solidFill>
                  <a:schemeClr val="tx1">
                    <a:lumMod val="25000"/>
                    <a:lumOff val="75000"/>
                  </a:schemeClr>
                </a:solidFill>
              </a:rPr>
              <a:t>" </a:t>
            </a:r>
            <a:r>
              <a:rPr lang="en-US" dirty="0" smtClean="0">
                <a:solidFill>
                  <a:schemeClr val="tx1">
                    <a:lumMod val="25000"/>
                    <a:lumOff val="75000"/>
                  </a:schemeClr>
                </a:solidFill>
              </a:rPr>
              <a:t>and can be eaten</a:t>
            </a:r>
            <a:br>
              <a:rPr lang="en-US" dirty="0" smtClean="0">
                <a:solidFill>
                  <a:schemeClr val="tx1">
                    <a:lumMod val="25000"/>
                    <a:lumOff val="75000"/>
                  </a:schemeClr>
                </a:solidFill>
              </a:rPr>
            </a:br>
            <a:r>
              <a:rPr lang="en-US" dirty="0" smtClean="0">
                <a:solidFill>
                  <a:schemeClr val="tx1">
                    <a:lumMod val="25000"/>
                    <a:lumOff val="75000"/>
                  </a:schemeClr>
                </a:solidFill>
              </a:rPr>
              <a:t>(</a:t>
            </a:r>
            <a:r>
              <a:rPr lang="en-US" dirty="0">
                <a:solidFill>
                  <a:schemeClr val="tx1">
                    <a:lumMod val="25000"/>
                    <a:lumOff val="75000"/>
                  </a:schemeClr>
                </a:solidFill>
              </a:rPr>
              <a:t>Mk 7:19).</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Jerusalem </a:t>
            </a:r>
            <a:r>
              <a:rPr lang="en-US" dirty="0">
                <a:solidFill>
                  <a:schemeClr val="tx1">
                    <a:lumMod val="25000"/>
                    <a:lumOff val="75000"/>
                  </a:schemeClr>
                </a:solidFill>
              </a:rPr>
              <a:t>will no longer be the place of worship (Jn 4:21).</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Typical worship </a:t>
            </a:r>
            <a:r>
              <a:rPr lang="en-US" dirty="0">
                <a:solidFill>
                  <a:schemeClr val="tx1">
                    <a:lumMod val="25000"/>
                    <a:lumOff val="75000"/>
                  </a:schemeClr>
                </a:solidFill>
              </a:rPr>
              <a:t>of the temple will no longer be valid (Jn 4:24).</a:t>
            </a: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0205343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9248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Jesus taught "</a:t>
            </a:r>
            <a:r>
              <a:rPr lang="en-US" i="1" dirty="0" smtClean="0">
                <a:solidFill>
                  <a:schemeClr val="tx1">
                    <a:lumMod val="25000"/>
                    <a:lumOff val="75000"/>
                  </a:schemeClr>
                </a:solidFill>
              </a:rPr>
              <a:t>the </a:t>
            </a:r>
            <a:r>
              <a:rPr lang="en-US" i="1" dirty="0">
                <a:solidFill>
                  <a:schemeClr val="tx1">
                    <a:lumMod val="25000"/>
                    <a:lumOff val="75000"/>
                  </a:schemeClr>
                </a:solidFill>
              </a:rPr>
              <a:t>gospel of the kingdom</a:t>
            </a:r>
            <a:r>
              <a:rPr lang="en-US" dirty="0">
                <a:solidFill>
                  <a:schemeClr val="tx1">
                    <a:lumMod val="25000"/>
                    <a:lumOff val="75000"/>
                  </a:schemeClr>
                </a:solidFill>
              </a:rPr>
              <a:t>" </a:t>
            </a:r>
            <a:r>
              <a:rPr lang="en-US" dirty="0" smtClean="0">
                <a:solidFill>
                  <a:schemeClr val="tx1">
                    <a:lumMod val="25000"/>
                    <a:lumOff val="75000"/>
                  </a:schemeClr>
                </a:solidFill>
              </a:rPr>
              <a:t>(</a:t>
            </a:r>
            <a:r>
              <a:rPr lang="en-US" dirty="0">
                <a:solidFill>
                  <a:schemeClr val="tx1">
                    <a:lumMod val="25000"/>
                    <a:lumOff val="75000"/>
                  </a:schemeClr>
                </a:solidFill>
              </a:rPr>
              <a:t>Mt 4:23).</a:t>
            </a:r>
          </a:p>
          <a:p>
            <a:pPr marL="571500" indent="-457200">
              <a:spcBef>
                <a:spcPts val="1200"/>
              </a:spcBef>
              <a:spcAft>
                <a:spcPts val="1200"/>
              </a:spcAft>
              <a:buFont typeface="Arial" panose="020B0604020202020204" pitchFamily="34" charset="0"/>
              <a:buChar char="•"/>
            </a:pPr>
            <a:r>
              <a:rPr lang="en-US" dirty="0" smtClean="0"/>
              <a:t>All meats will be "clean</a:t>
            </a:r>
            <a:r>
              <a:rPr lang="en-US" dirty="0"/>
              <a:t>" </a:t>
            </a:r>
            <a:r>
              <a:rPr lang="en-US" dirty="0" smtClean="0"/>
              <a:t>and can be eaten</a:t>
            </a:r>
            <a:br>
              <a:rPr lang="en-US" dirty="0" smtClean="0"/>
            </a:br>
            <a:r>
              <a:rPr lang="en-US" dirty="0" smtClean="0"/>
              <a:t>(</a:t>
            </a:r>
            <a:r>
              <a:rPr lang="en-US" dirty="0"/>
              <a:t>Mk 7:19).</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Jerusalem </a:t>
            </a:r>
            <a:r>
              <a:rPr lang="en-US" dirty="0">
                <a:solidFill>
                  <a:schemeClr val="tx1">
                    <a:lumMod val="25000"/>
                    <a:lumOff val="75000"/>
                  </a:schemeClr>
                </a:solidFill>
              </a:rPr>
              <a:t>will no longer be the place of worship (Jn 4:21).</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Typical worship </a:t>
            </a:r>
            <a:r>
              <a:rPr lang="en-US" dirty="0">
                <a:solidFill>
                  <a:schemeClr val="tx1">
                    <a:lumMod val="25000"/>
                    <a:lumOff val="75000"/>
                  </a:schemeClr>
                </a:solidFill>
              </a:rPr>
              <a:t>of the temple will no longer be valid (Jn 4:24).</a:t>
            </a: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4177915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9248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Jesus taught "</a:t>
            </a:r>
            <a:r>
              <a:rPr lang="en-US" i="1" dirty="0" smtClean="0">
                <a:solidFill>
                  <a:schemeClr val="tx1">
                    <a:lumMod val="25000"/>
                    <a:lumOff val="75000"/>
                  </a:schemeClr>
                </a:solidFill>
              </a:rPr>
              <a:t>the </a:t>
            </a:r>
            <a:r>
              <a:rPr lang="en-US" i="1" dirty="0">
                <a:solidFill>
                  <a:schemeClr val="tx1">
                    <a:lumMod val="25000"/>
                    <a:lumOff val="75000"/>
                  </a:schemeClr>
                </a:solidFill>
              </a:rPr>
              <a:t>gospel of the kingdom</a:t>
            </a:r>
            <a:r>
              <a:rPr lang="en-US" dirty="0">
                <a:solidFill>
                  <a:schemeClr val="tx1">
                    <a:lumMod val="25000"/>
                    <a:lumOff val="75000"/>
                  </a:schemeClr>
                </a:solidFill>
              </a:rPr>
              <a:t>" </a:t>
            </a:r>
            <a:r>
              <a:rPr lang="en-US" dirty="0" smtClean="0">
                <a:solidFill>
                  <a:schemeClr val="tx1">
                    <a:lumMod val="25000"/>
                    <a:lumOff val="75000"/>
                  </a:schemeClr>
                </a:solidFill>
              </a:rPr>
              <a:t>(</a:t>
            </a:r>
            <a:r>
              <a:rPr lang="en-US" dirty="0">
                <a:solidFill>
                  <a:schemeClr val="tx1">
                    <a:lumMod val="25000"/>
                    <a:lumOff val="75000"/>
                  </a:schemeClr>
                </a:solidFill>
              </a:rPr>
              <a:t>Mt 4:23).</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All meats will be "clean</a:t>
            </a:r>
            <a:r>
              <a:rPr lang="en-US" dirty="0">
                <a:solidFill>
                  <a:schemeClr val="tx1">
                    <a:lumMod val="25000"/>
                    <a:lumOff val="75000"/>
                  </a:schemeClr>
                </a:solidFill>
              </a:rPr>
              <a:t>" </a:t>
            </a:r>
            <a:r>
              <a:rPr lang="en-US" dirty="0" smtClean="0">
                <a:solidFill>
                  <a:schemeClr val="tx1">
                    <a:lumMod val="25000"/>
                    <a:lumOff val="75000"/>
                  </a:schemeClr>
                </a:solidFill>
              </a:rPr>
              <a:t>and can be eaten</a:t>
            </a:r>
            <a:br>
              <a:rPr lang="en-US" dirty="0" smtClean="0">
                <a:solidFill>
                  <a:schemeClr val="tx1">
                    <a:lumMod val="25000"/>
                    <a:lumOff val="75000"/>
                  </a:schemeClr>
                </a:solidFill>
              </a:rPr>
            </a:br>
            <a:r>
              <a:rPr lang="en-US" dirty="0" smtClean="0">
                <a:solidFill>
                  <a:schemeClr val="tx1">
                    <a:lumMod val="25000"/>
                    <a:lumOff val="75000"/>
                  </a:schemeClr>
                </a:solidFill>
              </a:rPr>
              <a:t>(</a:t>
            </a:r>
            <a:r>
              <a:rPr lang="en-US" dirty="0">
                <a:solidFill>
                  <a:schemeClr val="tx1">
                    <a:lumMod val="25000"/>
                    <a:lumOff val="75000"/>
                  </a:schemeClr>
                </a:solidFill>
              </a:rPr>
              <a:t>Mk 7:19).</a:t>
            </a:r>
          </a:p>
          <a:p>
            <a:pPr marL="571500" indent="-457200">
              <a:spcBef>
                <a:spcPts val="1200"/>
              </a:spcBef>
              <a:spcAft>
                <a:spcPts val="1200"/>
              </a:spcAft>
              <a:buFont typeface="Arial" panose="020B0604020202020204" pitchFamily="34" charset="0"/>
              <a:buChar char="•"/>
            </a:pPr>
            <a:r>
              <a:rPr lang="en-US" dirty="0" smtClean="0"/>
              <a:t>Jerusalem </a:t>
            </a:r>
            <a:r>
              <a:rPr lang="en-US" dirty="0"/>
              <a:t>will no longer be the place of worship (Jn 4:21).</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Typical worship </a:t>
            </a:r>
            <a:r>
              <a:rPr lang="en-US" dirty="0">
                <a:solidFill>
                  <a:schemeClr val="tx1">
                    <a:lumMod val="25000"/>
                    <a:lumOff val="75000"/>
                  </a:schemeClr>
                </a:solidFill>
              </a:rPr>
              <a:t>of the temple will no longer be valid (Jn 4:24).</a:t>
            </a:r>
          </a:p>
          <a:p>
            <a:pPr marL="571500" indent="-457200">
              <a:buFont typeface="Arial" panose="020B0604020202020204" pitchFamily="34" charset="0"/>
              <a:buChar char="•"/>
            </a:pPr>
            <a:endParaRPr lang="en-US" dirty="0"/>
          </a:p>
        </p:txBody>
      </p:sp>
      <p:sp>
        <p:nvSpPr>
          <p:cNvPr id="4" name="Title 3"/>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p>
        </p:txBody>
      </p:sp>
    </p:spTree>
    <p:extLst>
      <p:ext uri="{BB962C8B-B14F-4D97-AF65-F5344CB8AC3E}">
        <p14:creationId xmlns:p14="http://schemas.microsoft.com/office/powerpoint/2010/main" val="2338972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9248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Jesus taught "</a:t>
            </a:r>
            <a:r>
              <a:rPr lang="en-US" i="1" dirty="0" smtClean="0">
                <a:solidFill>
                  <a:schemeClr val="tx1">
                    <a:lumMod val="25000"/>
                    <a:lumOff val="75000"/>
                  </a:schemeClr>
                </a:solidFill>
              </a:rPr>
              <a:t>the </a:t>
            </a:r>
            <a:r>
              <a:rPr lang="en-US" i="1" dirty="0">
                <a:solidFill>
                  <a:schemeClr val="tx1">
                    <a:lumMod val="25000"/>
                    <a:lumOff val="75000"/>
                  </a:schemeClr>
                </a:solidFill>
              </a:rPr>
              <a:t>gospel of the kingdom</a:t>
            </a:r>
            <a:r>
              <a:rPr lang="en-US" dirty="0">
                <a:solidFill>
                  <a:schemeClr val="tx1">
                    <a:lumMod val="25000"/>
                    <a:lumOff val="75000"/>
                  </a:schemeClr>
                </a:solidFill>
              </a:rPr>
              <a:t>" </a:t>
            </a:r>
            <a:r>
              <a:rPr lang="en-US" dirty="0" smtClean="0">
                <a:solidFill>
                  <a:schemeClr val="tx1">
                    <a:lumMod val="25000"/>
                    <a:lumOff val="75000"/>
                  </a:schemeClr>
                </a:solidFill>
              </a:rPr>
              <a:t>(</a:t>
            </a:r>
            <a:r>
              <a:rPr lang="en-US" dirty="0">
                <a:solidFill>
                  <a:schemeClr val="tx1">
                    <a:lumMod val="25000"/>
                    <a:lumOff val="75000"/>
                  </a:schemeClr>
                </a:solidFill>
              </a:rPr>
              <a:t>Mt 4:23).</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All meats will be "clean</a:t>
            </a:r>
            <a:r>
              <a:rPr lang="en-US" dirty="0">
                <a:solidFill>
                  <a:schemeClr val="tx1">
                    <a:lumMod val="25000"/>
                    <a:lumOff val="75000"/>
                  </a:schemeClr>
                </a:solidFill>
              </a:rPr>
              <a:t>" </a:t>
            </a:r>
            <a:r>
              <a:rPr lang="en-US" dirty="0" smtClean="0">
                <a:solidFill>
                  <a:schemeClr val="tx1">
                    <a:lumMod val="25000"/>
                    <a:lumOff val="75000"/>
                  </a:schemeClr>
                </a:solidFill>
              </a:rPr>
              <a:t>and can be eaten</a:t>
            </a:r>
            <a:br>
              <a:rPr lang="en-US" dirty="0" smtClean="0">
                <a:solidFill>
                  <a:schemeClr val="tx1">
                    <a:lumMod val="25000"/>
                    <a:lumOff val="75000"/>
                  </a:schemeClr>
                </a:solidFill>
              </a:rPr>
            </a:br>
            <a:r>
              <a:rPr lang="en-US" dirty="0" smtClean="0">
                <a:solidFill>
                  <a:schemeClr val="tx1">
                    <a:lumMod val="25000"/>
                    <a:lumOff val="75000"/>
                  </a:schemeClr>
                </a:solidFill>
              </a:rPr>
              <a:t>(</a:t>
            </a:r>
            <a:r>
              <a:rPr lang="en-US" dirty="0">
                <a:solidFill>
                  <a:schemeClr val="tx1">
                    <a:lumMod val="25000"/>
                    <a:lumOff val="75000"/>
                  </a:schemeClr>
                </a:solidFill>
              </a:rPr>
              <a:t>Mk 7:19).</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Jerusalem </a:t>
            </a:r>
            <a:r>
              <a:rPr lang="en-US" dirty="0">
                <a:solidFill>
                  <a:schemeClr val="tx1">
                    <a:lumMod val="25000"/>
                    <a:lumOff val="75000"/>
                  </a:schemeClr>
                </a:solidFill>
              </a:rPr>
              <a:t>will no longer be the place of worship (Jn 4:21).</a:t>
            </a:r>
          </a:p>
          <a:p>
            <a:pPr marL="571500" indent="-457200">
              <a:spcBef>
                <a:spcPts val="1200"/>
              </a:spcBef>
              <a:spcAft>
                <a:spcPts val="1200"/>
              </a:spcAft>
              <a:buFont typeface="Arial" panose="020B0604020202020204" pitchFamily="34" charset="0"/>
              <a:buChar char="•"/>
            </a:pPr>
            <a:r>
              <a:rPr lang="en-US" dirty="0" smtClean="0"/>
              <a:t>Typical worship </a:t>
            </a:r>
            <a:r>
              <a:rPr lang="en-US" dirty="0"/>
              <a:t>of the temple will no longer be valid (Jn 4:24).</a:t>
            </a: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1454079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457200" indent="-457200" algn="just">
              <a:spcBef>
                <a:spcPts val="1200"/>
              </a:spcBef>
              <a:spcAft>
                <a:spcPts val="1200"/>
              </a:spcAft>
              <a:buFont typeface="Arial" panose="020B0604020202020204" pitchFamily="34" charset="0"/>
              <a:buChar char="•"/>
              <a:tabLst>
                <a:tab pos="685800" algn="l"/>
              </a:tabLst>
            </a:pPr>
            <a:r>
              <a:rPr lang="en-US" dirty="0" smtClean="0">
                <a:ea typeface="Times New Roman"/>
                <a:cs typeface="Calibri"/>
              </a:rPr>
              <a:t>Men must </a:t>
            </a:r>
            <a:r>
              <a:rPr lang="en-US" dirty="0">
                <a:ea typeface="Times New Roman"/>
                <a:cs typeface="Calibri"/>
              </a:rPr>
              <a:t>be baptized for salvation (Jn 3:5).</a:t>
            </a:r>
          </a:p>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How the </a:t>
            </a:r>
            <a:r>
              <a:rPr lang="en-US" dirty="0">
                <a:solidFill>
                  <a:schemeClr val="tx1">
                    <a:lumMod val="25000"/>
                    <a:lumOff val="75000"/>
                  </a:schemeClr>
                </a:solidFill>
                <a:ea typeface="Times New Roman"/>
                <a:cs typeface="Calibri"/>
              </a:rPr>
              <a:t>members of the church will settle </a:t>
            </a:r>
            <a:r>
              <a:rPr lang="en-US" dirty="0" smtClean="0">
                <a:solidFill>
                  <a:schemeClr val="tx1">
                    <a:lumMod val="25000"/>
                    <a:lumOff val="75000"/>
                  </a:schemeClr>
                </a:solidFill>
                <a:ea typeface="Times New Roman"/>
                <a:cs typeface="Calibri"/>
              </a:rPr>
              <a:t>disputes </a:t>
            </a:r>
            <a:r>
              <a:rPr lang="en-US" dirty="0">
                <a:solidFill>
                  <a:schemeClr val="tx1">
                    <a:lumMod val="25000"/>
                    <a:lumOff val="75000"/>
                  </a:schemeClr>
                </a:solidFill>
                <a:ea typeface="Times New Roman"/>
                <a:cs typeface="Calibri"/>
              </a:rPr>
              <a:t>(Mt 18:15‑17).</a:t>
            </a:r>
          </a:p>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Men must </a:t>
            </a:r>
            <a:r>
              <a:rPr lang="en-US" dirty="0">
                <a:solidFill>
                  <a:schemeClr val="tx1">
                    <a:lumMod val="25000"/>
                    <a:lumOff val="75000"/>
                  </a:schemeClr>
                </a:solidFill>
                <a:ea typeface="Times New Roman"/>
                <a:cs typeface="Calibri"/>
              </a:rPr>
              <a:t>believe in Him as the Son of God </a:t>
            </a:r>
            <a:r>
              <a:rPr lang="en-US" dirty="0" smtClean="0">
                <a:solidFill>
                  <a:schemeClr val="tx1">
                    <a:lumMod val="25000"/>
                    <a:lumOff val="75000"/>
                  </a:schemeClr>
                </a:solidFill>
                <a:ea typeface="Times New Roman"/>
                <a:cs typeface="Calibri"/>
              </a:rPr>
              <a:t>(</a:t>
            </a:r>
            <a:r>
              <a:rPr lang="en-US" dirty="0">
                <a:solidFill>
                  <a:schemeClr val="tx1">
                    <a:lumMod val="25000"/>
                    <a:lumOff val="75000"/>
                  </a:schemeClr>
                </a:solidFill>
                <a:ea typeface="Times New Roman"/>
                <a:cs typeface="Calibri"/>
              </a:rPr>
              <a:t>Jn 8:24).</a:t>
            </a:r>
          </a:p>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Apostles will </a:t>
            </a:r>
            <a:r>
              <a:rPr lang="en-US" dirty="0">
                <a:solidFill>
                  <a:schemeClr val="tx1">
                    <a:lumMod val="25000"/>
                    <a:lumOff val="75000"/>
                  </a:schemeClr>
                </a:solidFill>
                <a:ea typeface="Times New Roman"/>
                <a:cs typeface="Calibri"/>
              </a:rPr>
              <a:t>be the judges in the new kingdom (Mt 19:28).</a:t>
            </a: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407274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Men must </a:t>
            </a:r>
            <a:r>
              <a:rPr lang="en-US" dirty="0">
                <a:solidFill>
                  <a:schemeClr val="tx1">
                    <a:lumMod val="25000"/>
                    <a:lumOff val="75000"/>
                  </a:schemeClr>
                </a:solidFill>
                <a:ea typeface="Times New Roman"/>
                <a:cs typeface="Calibri"/>
              </a:rPr>
              <a:t>be baptized for salvation (Jn 3:5).</a:t>
            </a:r>
          </a:p>
          <a:p>
            <a:pPr marL="457200" indent="-457200" algn="just">
              <a:spcBef>
                <a:spcPts val="1200"/>
              </a:spcBef>
              <a:spcAft>
                <a:spcPts val="1200"/>
              </a:spcAft>
              <a:buFont typeface="Arial" panose="020B0604020202020204" pitchFamily="34" charset="0"/>
              <a:buChar char="•"/>
              <a:tabLst>
                <a:tab pos="685800" algn="l"/>
              </a:tabLst>
            </a:pPr>
            <a:r>
              <a:rPr lang="en-US" dirty="0" smtClean="0">
                <a:ea typeface="Times New Roman"/>
                <a:cs typeface="Calibri"/>
              </a:rPr>
              <a:t>How the </a:t>
            </a:r>
            <a:r>
              <a:rPr lang="en-US" dirty="0">
                <a:ea typeface="Times New Roman"/>
                <a:cs typeface="Calibri"/>
              </a:rPr>
              <a:t>members of the church will settle </a:t>
            </a:r>
            <a:r>
              <a:rPr lang="en-US" dirty="0" smtClean="0">
                <a:ea typeface="Times New Roman"/>
                <a:cs typeface="Calibri"/>
              </a:rPr>
              <a:t>disputes </a:t>
            </a:r>
            <a:r>
              <a:rPr lang="en-US" dirty="0">
                <a:ea typeface="Times New Roman"/>
                <a:cs typeface="Calibri"/>
              </a:rPr>
              <a:t>(Mt 18:15‑17).</a:t>
            </a:r>
          </a:p>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Men must </a:t>
            </a:r>
            <a:r>
              <a:rPr lang="en-US" dirty="0">
                <a:solidFill>
                  <a:schemeClr val="tx1">
                    <a:lumMod val="25000"/>
                    <a:lumOff val="75000"/>
                  </a:schemeClr>
                </a:solidFill>
                <a:ea typeface="Times New Roman"/>
                <a:cs typeface="Calibri"/>
              </a:rPr>
              <a:t>believe in Him as the Son of God </a:t>
            </a:r>
            <a:r>
              <a:rPr lang="en-US" dirty="0" smtClean="0">
                <a:solidFill>
                  <a:schemeClr val="tx1">
                    <a:lumMod val="25000"/>
                    <a:lumOff val="75000"/>
                  </a:schemeClr>
                </a:solidFill>
                <a:ea typeface="Times New Roman"/>
                <a:cs typeface="Calibri"/>
              </a:rPr>
              <a:t>(</a:t>
            </a:r>
            <a:r>
              <a:rPr lang="en-US" dirty="0">
                <a:solidFill>
                  <a:schemeClr val="tx1">
                    <a:lumMod val="25000"/>
                    <a:lumOff val="75000"/>
                  </a:schemeClr>
                </a:solidFill>
                <a:ea typeface="Times New Roman"/>
                <a:cs typeface="Calibri"/>
              </a:rPr>
              <a:t>Jn 8:24).</a:t>
            </a:r>
          </a:p>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Apostles will </a:t>
            </a:r>
            <a:r>
              <a:rPr lang="en-US" dirty="0">
                <a:solidFill>
                  <a:schemeClr val="tx1">
                    <a:lumMod val="25000"/>
                    <a:lumOff val="75000"/>
                  </a:schemeClr>
                </a:solidFill>
                <a:ea typeface="Times New Roman"/>
                <a:cs typeface="Calibri"/>
              </a:rPr>
              <a:t>be the judges in the new kingdom (Mt 19:28).</a:t>
            </a: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7578636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Divorce &amp; Remarriage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628650" lvl="0" indent="-514350">
              <a:spcBef>
                <a:spcPts val="1200"/>
              </a:spcBef>
              <a:spcAft>
                <a:spcPts val="1200"/>
              </a:spcAft>
              <a:buFont typeface="+mj-lt"/>
              <a:buAutoNum type="arabicParenR"/>
            </a:pPr>
            <a:r>
              <a:rPr lang="en-US" dirty="0"/>
              <a:t>What does </a:t>
            </a:r>
            <a:r>
              <a:rPr lang="en-US" i="1" dirty="0"/>
              <a:t>The Affordable Health-Care Act</a:t>
            </a:r>
            <a:r>
              <a:rPr lang="en-US" dirty="0"/>
              <a:t> illustrate?</a:t>
            </a:r>
          </a:p>
          <a:p>
            <a:pPr marL="628650" lvl="0" indent="-514350">
              <a:spcBef>
                <a:spcPts val="1200"/>
              </a:spcBef>
              <a:spcAft>
                <a:spcPts val="1200"/>
              </a:spcAft>
              <a:buFont typeface="+mj-lt"/>
              <a:buAutoNum type="arabicParenR"/>
            </a:pPr>
            <a:r>
              <a:rPr lang="en-US" dirty="0"/>
              <a:t>When the Messiah comes, what will people hear and consider?</a:t>
            </a:r>
          </a:p>
          <a:p>
            <a:pPr marL="628650" lvl="0" indent="-514350">
              <a:spcBef>
                <a:spcPts val="1200"/>
              </a:spcBef>
              <a:spcAft>
                <a:spcPts val="1200"/>
              </a:spcAft>
              <a:buFont typeface="+mj-lt"/>
              <a:buAutoNum type="arabicParenR"/>
            </a:pPr>
            <a:r>
              <a:rPr lang="en-US" dirty="0"/>
              <a:t>Who put words in the Lord's mouth?</a:t>
            </a:r>
          </a:p>
          <a:p>
            <a:pPr marL="628650" lvl="0" indent="-514350">
              <a:spcBef>
                <a:spcPts val="1200"/>
              </a:spcBef>
              <a:spcAft>
                <a:spcPts val="1200"/>
              </a:spcAft>
              <a:buFont typeface="+mj-lt"/>
              <a:buAutoNum type="arabicParenR"/>
            </a:pPr>
            <a:r>
              <a:rPr lang="en-US" dirty="0"/>
              <a:t>When Paul wrote 1 Cor 7:12, "</a:t>
            </a:r>
            <a:r>
              <a:rPr lang="en-US" i="1" dirty="0"/>
              <a:t>to the rest I, not the Lord say</a:t>
            </a:r>
            <a:r>
              <a:rPr lang="en-US" dirty="0"/>
              <a:t>," what did he mean? Was he merely giving his opinion?</a:t>
            </a:r>
          </a:p>
        </p:txBody>
      </p:sp>
    </p:spTree>
    <p:extLst>
      <p:ext uri="{BB962C8B-B14F-4D97-AF65-F5344CB8AC3E}">
        <p14:creationId xmlns:p14="http://schemas.microsoft.com/office/powerpoint/2010/main" val="22025870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Men must </a:t>
            </a:r>
            <a:r>
              <a:rPr lang="en-US" dirty="0">
                <a:solidFill>
                  <a:schemeClr val="tx1">
                    <a:lumMod val="25000"/>
                    <a:lumOff val="75000"/>
                  </a:schemeClr>
                </a:solidFill>
                <a:ea typeface="Times New Roman"/>
                <a:cs typeface="Calibri"/>
              </a:rPr>
              <a:t>be baptized for salvation (Jn 3:5).</a:t>
            </a:r>
          </a:p>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How the </a:t>
            </a:r>
            <a:r>
              <a:rPr lang="en-US" dirty="0">
                <a:solidFill>
                  <a:schemeClr val="tx1">
                    <a:lumMod val="25000"/>
                    <a:lumOff val="75000"/>
                  </a:schemeClr>
                </a:solidFill>
                <a:ea typeface="Times New Roman"/>
                <a:cs typeface="Calibri"/>
              </a:rPr>
              <a:t>members of the church will settle </a:t>
            </a:r>
            <a:r>
              <a:rPr lang="en-US" dirty="0" smtClean="0">
                <a:solidFill>
                  <a:schemeClr val="tx1">
                    <a:lumMod val="25000"/>
                    <a:lumOff val="75000"/>
                  </a:schemeClr>
                </a:solidFill>
                <a:ea typeface="Times New Roman"/>
                <a:cs typeface="Calibri"/>
              </a:rPr>
              <a:t>disputes </a:t>
            </a:r>
            <a:r>
              <a:rPr lang="en-US" dirty="0">
                <a:solidFill>
                  <a:schemeClr val="tx1">
                    <a:lumMod val="25000"/>
                    <a:lumOff val="75000"/>
                  </a:schemeClr>
                </a:solidFill>
                <a:ea typeface="Times New Roman"/>
                <a:cs typeface="Calibri"/>
              </a:rPr>
              <a:t>(Mt 18:15‑17).</a:t>
            </a:r>
          </a:p>
          <a:p>
            <a:pPr marL="457200" indent="-457200" algn="just">
              <a:spcBef>
                <a:spcPts val="1200"/>
              </a:spcBef>
              <a:spcAft>
                <a:spcPts val="1200"/>
              </a:spcAft>
              <a:buFont typeface="Arial" panose="020B0604020202020204" pitchFamily="34" charset="0"/>
              <a:buChar char="•"/>
              <a:tabLst>
                <a:tab pos="685800" algn="l"/>
              </a:tabLst>
            </a:pPr>
            <a:r>
              <a:rPr lang="en-US" dirty="0" smtClean="0">
                <a:ea typeface="Times New Roman"/>
                <a:cs typeface="Calibri"/>
              </a:rPr>
              <a:t>Men must </a:t>
            </a:r>
            <a:r>
              <a:rPr lang="en-US" dirty="0">
                <a:ea typeface="Times New Roman"/>
                <a:cs typeface="Calibri"/>
              </a:rPr>
              <a:t>believe in Him as the Son of God </a:t>
            </a:r>
            <a:r>
              <a:rPr lang="en-US" dirty="0" smtClean="0">
                <a:ea typeface="Times New Roman"/>
                <a:cs typeface="Calibri"/>
              </a:rPr>
              <a:t>(</a:t>
            </a:r>
            <a:r>
              <a:rPr lang="en-US" dirty="0">
                <a:ea typeface="Times New Roman"/>
                <a:cs typeface="Calibri"/>
              </a:rPr>
              <a:t>Jn 8:24).</a:t>
            </a:r>
          </a:p>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Apostles will </a:t>
            </a:r>
            <a:r>
              <a:rPr lang="en-US" dirty="0">
                <a:solidFill>
                  <a:schemeClr val="tx1">
                    <a:lumMod val="25000"/>
                    <a:lumOff val="75000"/>
                  </a:schemeClr>
                </a:solidFill>
                <a:ea typeface="Times New Roman"/>
                <a:cs typeface="Calibri"/>
              </a:rPr>
              <a:t>be the judges in the new kingdom (Mt 19:28).</a:t>
            </a: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4275295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Men must </a:t>
            </a:r>
            <a:r>
              <a:rPr lang="en-US" dirty="0">
                <a:solidFill>
                  <a:schemeClr val="tx1">
                    <a:lumMod val="25000"/>
                    <a:lumOff val="75000"/>
                  </a:schemeClr>
                </a:solidFill>
                <a:ea typeface="Times New Roman"/>
                <a:cs typeface="Calibri"/>
              </a:rPr>
              <a:t>be baptized for salvation (Jn 3:5).</a:t>
            </a:r>
          </a:p>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How the </a:t>
            </a:r>
            <a:r>
              <a:rPr lang="en-US" dirty="0">
                <a:solidFill>
                  <a:schemeClr val="tx1">
                    <a:lumMod val="25000"/>
                    <a:lumOff val="75000"/>
                  </a:schemeClr>
                </a:solidFill>
                <a:ea typeface="Times New Roman"/>
                <a:cs typeface="Calibri"/>
              </a:rPr>
              <a:t>members of the church will settle </a:t>
            </a:r>
            <a:r>
              <a:rPr lang="en-US" dirty="0" smtClean="0">
                <a:solidFill>
                  <a:schemeClr val="tx1">
                    <a:lumMod val="25000"/>
                    <a:lumOff val="75000"/>
                  </a:schemeClr>
                </a:solidFill>
                <a:ea typeface="Times New Roman"/>
                <a:cs typeface="Calibri"/>
              </a:rPr>
              <a:t>disputes </a:t>
            </a:r>
            <a:r>
              <a:rPr lang="en-US" dirty="0">
                <a:solidFill>
                  <a:schemeClr val="tx1">
                    <a:lumMod val="25000"/>
                    <a:lumOff val="75000"/>
                  </a:schemeClr>
                </a:solidFill>
                <a:ea typeface="Times New Roman"/>
                <a:cs typeface="Calibri"/>
              </a:rPr>
              <a:t>(Mt 18:15‑17).</a:t>
            </a:r>
          </a:p>
          <a:p>
            <a:pPr marL="457200" indent="-457200" algn="just">
              <a:spcBef>
                <a:spcPts val="1200"/>
              </a:spcBef>
              <a:spcAft>
                <a:spcPts val="1200"/>
              </a:spcAft>
              <a:buFont typeface="Arial" panose="020B0604020202020204" pitchFamily="34" charset="0"/>
              <a:buChar char="•"/>
              <a:tabLst>
                <a:tab pos="685800" algn="l"/>
              </a:tabLst>
            </a:pPr>
            <a:r>
              <a:rPr lang="en-US" dirty="0" smtClean="0">
                <a:solidFill>
                  <a:schemeClr val="tx1">
                    <a:lumMod val="25000"/>
                    <a:lumOff val="75000"/>
                  </a:schemeClr>
                </a:solidFill>
                <a:ea typeface="Times New Roman"/>
                <a:cs typeface="Calibri"/>
              </a:rPr>
              <a:t>Men must </a:t>
            </a:r>
            <a:r>
              <a:rPr lang="en-US" dirty="0">
                <a:solidFill>
                  <a:schemeClr val="tx1">
                    <a:lumMod val="25000"/>
                    <a:lumOff val="75000"/>
                  </a:schemeClr>
                </a:solidFill>
                <a:ea typeface="Times New Roman"/>
                <a:cs typeface="Calibri"/>
              </a:rPr>
              <a:t>believe in Him as the Son of God </a:t>
            </a:r>
            <a:r>
              <a:rPr lang="en-US" dirty="0" smtClean="0">
                <a:solidFill>
                  <a:schemeClr val="tx1">
                    <a:lumMod val="25000"/>
                    <a:lumOff val="75000"/>
                  </a:schemeClr>
                </a:solidFill>
                <a:ea typeface="Times New Roman"/>
                <a:cs typeface="Calibri"/>
              </a:rPr>
              <a:t>(</a:t>
            </a:r>
            <a:r>
              <a:rPr lang="en-US" dirty="0">
                <a:solidFill>
                  <a:schemeClr val="tx1">
                    <a:lumMod val="25000"/>
                    <a:lumOff val="75000"/>
                  </a:schemeClr>
                </a:solidFill>
                <a:ea typeface="Times New Roman"/>
                <a:cs typeface="Calibri"/>
              </a:rPr>
              <a:t>Jn 8:24).</a:t>
            </a:r>
          </a:p>
          <a:p>
            <a:pPr marL="457200" indent="-457200" algn="just">
              <a:spcBef>
                <a:spcPts val="1200"/>
              </a:spcBef>
              <a:spcAft>
                <a:spcPts val="1200"/>
              </a:spcAft>
              <a:buFont typeface="Arial" panose="020B0604020202020204" pitchFamily="34" charset="0"/>
              <a:buChar char="•"/>
              <a:tabLst>
                <a:tab pos="685800" algn="l"/>
              </a:tabLst>
            </a:pPr>
            <a:r>
              <a:rPr lang="en-US" dirty="0" smtClean="0">
                <a:ea typeface="Times New Roman"/>
                <a:cs typeface="Calibri"/>
              </a:rPr>
              <a:t>Apostles will </a:t>
            </a:r>
            <a:r>
              <a:rPr lang="en-US" dirty="0">
                <a:ea typeface="Times New Roman"/>
                <a:cs typeface="Calibri"/>
              </a:rPr>
              <a:t>be the judges in the new kingdom (Mt 19:28).</a:t>
            </a: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2721462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t>He </a:t>
            </a:r>
            <a:r>
              <a:rPr lang="en-US" dirty="0"/>
              <a:t>teaches "</a:t>
            </a:r>
            <a:r>
              <a:rPr lang="en-US" i="1" dirty="0"/>
              <a:t>new commandments</a:t>
            </a:r>
            <a:r>
              <a:rPr lang="en-US" dirty="0"/>
              <a:t>" about love (Jn 13:34).</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the communion (Mt 26:26‑29).</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a:t>
            </a:r>
            <a:r>
              <a:rPr lang="en-US" i="1" dirty="0">
                <a:solidFill>
                  <a:schemeClr val="tx1">
                    <a:lumMod val="25000"/>
                    <a:lumOff val="75000"/>
                  </a:schemeClr>
                </a:solidFill>
              </a:rPr>
              <a:t>mysteries of the kingdom</a:t>
            </a:r>
            <a:r>
              <a:rPr lang="en-US" dirty="0">
                <a:solidFill>
                  <a:schemeClr val="tx1">
                    <a:lumMod val="25000"/>
                    <a:lumOff val="75000"/>
                  </a:schemeClr>
                </a:solidFill>
              </a:rPr>
              <a:t>" in parables (Mt 13).</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forgives </a:t>
            </a:r>
            <a:r>
              <a:rPr lang="en-US" dirty="0" smtClean="0">
                <a:solidFill>
                  <a:schemeClr val="tx1">
                    <a:lumMod val="25000"/>
                    <a:lumOff val="75000"/>
                  </a:schemeClr>
                </a:solidFill>
              </a:rPr>
              <a:t>sins </a:t>
            </a:r>
            <a:r>
              <a:rPr lang="en-US" dirty="0">
                <a:solidFill>
                  <a:schemeClr val="tx1">
                    <a:lumMod val="25000"/>
                    <a:lumOff val="75000"/>
                  </a:schemeClr>
                </a:solidFill>
              </a:rPr>
              <a:t>without requiring </a:t>
            </a:r>
            <a:r>
              <a:rPr lang="en-US" dirty="0" smtClean="0">
                <a:solidFill>
                  <a:schemeClr val="tx1">
                    <a:lumMod val="25000"/>
                    <a:lumOff val="75000"/>
                  </a:schemeClr>
                </a:solidFill>
              </a:rPr>
              <a:t>animal sacrifice </a:t>
            </a:r>
            <a:r>
              <a:rPr lang="en-US" dirty="0">
                <a:solidFill>
                  <a:schemeClr val="tx1">
                    <a:lumMod val="25000"/>
                    <a:lumOff val="75000"/>
                  </a:schemeClr>
                </a:solidFill>
              </a:rPr>
              <a:t>(Mt 9:2).</a:t>
            </a:r>
          </a:p>
          <a:p>
            <a:pPr marL="114300" indent="0">
              <a:buNone/>
            </a:pPr>
            <a:endParaRPr lang="en-US" sz="2400" dirty="0"/>
          </a:p>
        </p:txBody>
      </p:sp>
    </p:spTree>
    <p:extLst>
      <p:ext uri="{BB962C8B-B14F-4D97-AF65-F5344CB8AC3E}">
        <p14:creationId xmlns:p14="http://schemas.microsoft.com/office/powerpoint/2010/main" val="3878113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He </a:t>
            </a:r>
            <a:r>
              <a:rPr lang="en-US" dirty="0">
                <a:solidFill>
                  <a:schemeClr val="tx1">
                    <a:lumMod val="25000"/>
                    <a:lumOff val="75000"/>
                  </a:schemeClr>
                </a:solidFill>
              </a:rPr>
              <a:t>teaches "</a:t>
            </a:r>
            <a:r>
              <a:rPr lang="en-US" i="1" dirty="0">
                <a:solidFill>
                  <a:schemeClr val="tx1">
                    <a:lumMod val="25000"/>
                    <a:lumOff val="75000"/>
                  </a:schemeClr>
                </a:solidFill>
              </a:rPr>
              <a:t>new commandments</a:t>
            </a:r>
            <a:r>
              <a:rPr lang="en-US" dirty="0">
                <a:solidFill>
                  <a:schemeClr val="tx1">
                    <a:lumMod val="25000"/>
                    <a:lumOff val="75000"/>
                  </a:schemeClr>
                </a:solidFill>
              </a:rPr>
              <a:t>" about love (Jn 13:34).</a:t>
            </a:r>
          </a:p>
          <a:p>
            <a:pPr marL="571500" indent="-457200">
              <a:spcBef>
                <a:spcPts val="1200"/>
              </a:spcBef>
              <a:spcAft>
                <a:spcPts val="1200"/>
              </a:spcAft>
              <a:buFont typeface="Arial" panose="020B0604020202020204" pitchFamily="34" charset="0"/>
              <a:buChar char="•"/>
            </a:pPr>
            <a:r>
              <a:rPr lang="en-US" dirty="0"/>
              <a:t>He teaches the communion (Mt 26:26‑29).</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a:t>
            </a:r>
            <a:r>
              <a:rPr lang="en-US" i="1" dirty="0">
                <a:solidFill>
                  <a:schemeClr val="tx1">
                    <a:lumMod val="25000"/>
                    <a:lumOff val="75000"/>
                  </a:schemeClr>
                </a:solidFill>
              </a:rPr>
              <a:t>mysteries of the kingdom</a:t>
            </a:r>
            <a:r>
              <a:rPr lang="en-US" dirty="0">
                <a:solidFill>
                  <a:schemeClr val="tx1">
                    <a:lumMod val="25000"/>
                    <a:lumOff val="75000"/>
                  </a:schemeClr>
                </a:solidFill>
              </a:rPr>
              <a:t>" in parables (Mt 13).</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forgives </a:t>
            </a:r>
            <a:r>
              <a:rPr lang="en-US" dirty="0" smtClean="0">
                <a:solidFill>
                  <a:schemeClr val="tx1">
                    <a:lumMod val="25000"/>
                    <a:lumOff val="75000"/>
                  </a:schemeClr>
                </a:solidFill>
              </a:rPr>
              <a:t>sins </a:t>
            </a:r>
            <a:r>
              <a:rPr lang="en-US" dirty="0">
                <a:solidFill>
                  <a:schemeClr val="tx1">
                    <a:lumMod val="25000"/>
                    <a:lumOff val="75000"/>
                  </a:schemeClr>
                </a:solidFill>
              </a:rPr>
              <a:t>without requiring </a:t>
            </a:r>
            <a:r>
              <a:rPr lang="en-US" dirty="0" smtClean="0">
                <a:solidFill>
                  <a:schemeClr val="tx1">
                    <a:lumMod val="25000"/>
                    <a:lumOff val="75000"/>
                  </a:schemeClr>
                </a:solidFill>
              </a:rPr>
              <a:t>animal sacrifice </a:t>
            </a:r>
            <a:r>
              <a:rPr lang="en-US" dirty="0">
                <a:solidFill>
                  <a:schemeClr val="tx1">
                    <a:lumMod val="25000"/>
                    <a:lumOff val="75000"/>
                  </a:schemeClr>
                </a:solidFill>
              </a:rPr>
              <a:t>(Mt 9:2).</a:t>
            </a: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626514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He </a:t>
            </a:r>
            <a:r>
              <a:rPr lang="en-US" dirty="0">
                <a:solidFill>
                  <a:schemeClr val="tx1">
                    <a:lumMod val="25000"/>
                    <a:lumOff val="75000"/>
                  </a:schemeClr>
                </a:solidFill>
              </a:rPr>
              <a:t>teaches "</a:t>
            </a:r>
            <a:r>
              <a:rPr lang="en-US" i="1" dirty="0">
                <a:solidFill>
                  <a:schemeClr val="tx1">
                    <a:lumMod val="25000"/>
                    <a:lumOff val="75000"/>
                  </a:schemeClr>
                </a:solidFill>
              </a:rPr>
              <a:t>new commandments</a:t>
            </a:r>
            <a:r>
              <a:rPr lang="en-US" dirty="0">
                <a:solidFill>
                  <a:schemeClr val="tx1">
                    <a:lumMod val="25000"/>
                    <a:lumOff val="75000"/>
                  </a:schemeClr>
                </a:solidFill>
              </a:rPr>
              <a:t>" about love (Jn 13:34).</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the communion (Mt 26:26‑29).</a:t>
            </a:r>
          </a:p>
          <a:p>
            <a:pPr marL="571500" indent="-457200">
              <a:spcBef>
                <a:spcPts val="1200"/>
              </a:spcBef>
              <a:spcAft>
                <a:spcPts val="1200"/>
              </a:spcAft>
              <a:buFont typeface="Arial" panose="020B0604020202020204" pitchFamily="34" charset="0"/>
              <a:buChar char="•"/>
            </a:pPr>
            <a:r>
              <a:rPr lang="en-US" dirty="0"/>
              <a:t>He teaches "</a:t>
            </a:r>
            <a:r>
              <a:rPr lang="en-US" i="1" dirty="0"/>
              <a:t>mysteries of the kingdom</a:t>
            </a:r>
            <a:r>
              <a:rPr lang="en-US" dirty="0"/>
              <a:t>" in parables (Mt 13).</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forgives </a:t>
            </a:r>
            <a:r>
              <a:rPr lang="en-US" dirty="0" smtClean="0">
                <a:solidFill>
                  <a:schemeClr val="tx1">
                    <a:lumMod val="25000"/>
                    <a:lumOff val="75000"/>
                  </a:schemeClr>
                </a:solidFill>
              </a:rPr>
              <a:t>sins </a:t>
            </a:r>
            <a:r>
              <a:rPr lang="en-US" dirty="0">
                <a:solidFill>
                  <a:schemeClr val="tx1">
                    <a:lumMod val="25000"/>
                    <a:lumOff val="75000"/>
                  </a:schemeClr>
                </a:solidFill>
              </a:rPr>
              <a:t>without requiring </a:t>
            </a:r>
            <a:r>
              <a:rPr lang="en-US" dirty="0" smtClean="0">
                <a:solidFill>
                  <a:schemeClr val="tx1">
                    <a:lumMod val="25000"/>
                    <a:lumOff val="75000"/>
                  </a:schemeClr>
                </a:solidFill>
              </a:rPr>
              <a:t>animal sacrifice </a:t>
            </a:r>
            <a:r>
              <a:rPr lang="en-US" dirty="0">
                <a:solidFill>
                  <a:schemeClr val="tx1">
                    <a:lumMod val="25000"/>
                    <a:lumOff val="75000"/>
                  </a:schemeClr>
                </a:solidFill>
              </a:rPr>
              <a:t>(Mt 9:2).</a:t>
            </a:r>
          </a:p>
          <a:p>
            <a:pPr marL="400050" indent="-285750">
              <a:buFont typeface="Arial" panose="020B0604020202020204" pitchFamily="34" charset="0"/>
              <a:buChar char="•"/>
            </a:pPr>
            <a:endParaRPr lang="en-US" sz="1800" dirty="0"/>
          </a:p>
        </p:txBody>
      </p:sp>
    </p:spTree>
    <p:extLst>
      <p:ext uri="{BB962C8B-B14F-4D97-AF65-F5344CB8AC3E}">
        <p14:creationId xmlns:p14="http://schemas.microsoft.com/office/powerpoint/2010/main" val="17515697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He </a:t>
            </a:r>
            <a:r>
              <a:rPr lang="en-US" dirty="0">
                <a:solidFill>
                  <a:schemeClr val="tx1">
                    <a:lumMod val="25000"/>
                    <a:lumOff val="75000"/>
                  </a:schemeClr>
                </a:solidFill>
              </a:rPr>
              <a:t>teaches "</a:t>
            </a:r>
            <a:r>
              <a:rPr lang="en-US" i="1" dirty="0">
                <a:solidFill>
                  <a:schemeClr val="tx1">
                    <a:lumMod val="25000"/>
                    <a:lumOff val="75000"/>
                  </a:schemeClr>
                </a:solidFill>
              </a:rPr>
              <a:t>new commandments</a:t>
            </a:r>
            <a:r>
              <a:rPr lang="en-US" dirty="0">
                <a:solidFill>
                  <a:schemeClr val="tx1">
                    <a:lumMod val="25000"/>
                    <a:lumOff val="75000"/>
                  </a:schemeClr>
                </a:solidFill>
              </a:rPr>
              <a:t>" about love (Jn 13:34).</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the communion (Mt 26:26‑29).</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a:t>
            </a:r>
            <a:r>
              <a:rPr lang="en-US" i="1" dirty="0">
                <a:solidFill>
                  <a:schemeClr val="tx1">
                    <a:lumMod val="25000"/>
                    <a:lumOff val="75000"/>
                  </a:schemeClr>
                </a:solidFill>
              </a:rPr>
              <a:t>mysteries of the kingdom</a:t>
            </a:r>
            <a:r>
              <a:rPr lang="en-US" dirty="0">
                <a:solidFill>
                  <a:schemeClr val="tx1">
                    <a:lumMod val="25000"/>
                    <a:lumOff val="75000"/>
                  </a:schemeClr>
                </a:solidFill>
              </a:rPr>
              <a:t>" in parables (Mt 13).</a:t>
            </a:r>
          </a:p>
          <a:p>
            <a:pPr marL="571500" indent="-457200">
              <a:spcBef>
                <a:spcPts val="1200"/>
              </a:spcBef>
              <a:spcAft>
                <a:spcPts val="1200"/>
              </a:spcAft>
              <a:buFont typeface="Arial" panose="020B0604020202020204" pitchFamily="34" charset="0"/>
              <a:buChar char="•"/>
            </a:pPr>
            <a:r>
              <a:rPr lang="en-US" dirty="0"/>
              <a:t>He forgives </a:t>
            </a:r>
            <a:r>
              <a:rPr lang="en-US" dirty="0" smtClean="0"/>
              <a:t>sins </a:t>
            </a:r>
            <a:r>
              <a:rPr lang="en-US" dirty="0"/>
              <a:t>without requiring </a:t>
            </a:r>
            <a:r>
              <a:rPr lang="en-US" dirty="0" smtClean="0"/>
              <a:t>animal sacrifice </a:t>
            </a:r>
            <a:r>
              <a:rPr lang="en-US" dirty="0"/>
              <a:t>(Mt 9:2).</a:t>
            </a: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0804216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t>He teaches "</a:t>
            </a:r>
            <a:r>
              <a:rPr lang="en-US" i="1" dirty="0" smtClean="0"/>
              <a:t>My </a:t>
            </a:r>
            <a:r>
              <a:rPr lang="en-US" i="1" dirty="0"/>
              <a:t>commandments</a:t>
            </a:r>
            <a:r>
              <a:rPr lang="en-US" dirty="0"/>
              <a:t>" (Mt 15:12) and "</a:t>
            </a:r>
            <a:r>
              <a:rPr lang="en-US" i="1" dirty="0"/>
              <a:t>My sayings</a:t>
            </a:r>
            <a:r>
              <a:rPr lang="en-US" dirty="0"/>
              <a:t>" (Mt 7:24). </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Jesus tells His apostles, "</a:t>
            </a:r>
            <a:r>
              <a:rPr lang="en-US" i="1" dirty="0">
                <a:solidFill>
                  <a:schemeClr val="tx1">
                    <a:lumMod val="25000"/>
                    <a:lumOff val="75000"/>
                  </a:schemeClr>
                </a:solidFill>
              </a:rPr>
              <a:t>I still have many things to say to you </a:t>
            </a:r>
            <a:r>
              <a:rPr lang="en-US" dirty="0">
                <a:solidFill>
                  <a:schemeClr val="tx1">
                    <a:lumMod val="25000"/>
                    <a:lumOff val="75000"/>
                  </a:schemeClr>
                </a:solidFill>
              </a:rPr>
              <a:t>…" (Jn 16:12-13</a:t>
            </a:r>
            <a:r>
              <a:rPr lang="en-US" dirty="0" smtClean="0">
                <a:solidFill>
                  <a:schemeClr val="tx1">
                    <a:lumMod val="25000"/>
                    <a:lumOff val="75000"/>
                  </a:schemeClr>
                </a:solidFill>
              </a:rPr>
              <a:t>).</a:t>
            </a:r>
            <a:endParaRPr lang="en-US" dirty="0">
              <a:solidFill>
                <a:schemeClr val="tx1">
                  <a:lumMod val="25000"/>
                  <a:lumOff val="75000"/>
                </a:schemeClr>
              </a:solidFill>
            </a:endParaRP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men to pray to God in His name (Jn 16:24</a:t>
            </a:r>
            <a:r>
              <a:rPr lang="en-US" dirty="0" smtClean="0">
                <a:solidFill>
                  <a:schemeClr val="tx1">
                    <a:lumMod val="25000"/>
                    <a:lumOff val="75000"/>
                  </a:schemeClr>
                </a:solidFill>
              </a:rPr>
              <a:t>).</a:t>
            </a:r>
            <a:endParaRPr lang="en-US" dirty="0">
              <a:solidFill>
                <a:schemeClr val="tx1">
                  <a:lumMod val="25000"/>
                  <a:lumOff val="75000"/>
                </a:schemeClr>
              </a:solidFill>
            </a:endParaRP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527325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He teaches "</a:t>
            </a:r>
            <a:r>
              <a:rPr lang="en-US" i="1" dirty="0" smtClean="0">
                <a:solidFill>
                  <a:schemeClr val="tx1">
                    <a:lumMod val="25000"/>
                    <a:lumOff val="75000"/>
                  </a:schemeClr>
                </a:solidFill>
              </a:rPr>
              <a:t>My </a:t>
            </a:r>
            <a:r>
              <a:rPr lang="en-US" i="1" dirty="0">
                <a:solidFill>
                  <a:schemeClr val="tx1">
                    <a:lumMod val="25000"/>
                    <a:lumOff val="75000"/>
                  </a:schemeClr>
                </a:solidFill>
              </a:rPr>
              <a:t>commandments</a:t>
            </a:r>
            <a:r>
              <a:rPr lang="en-US" dirty="0">
                <a:solidFill>
                  <a:schemeClr val="tx1">
                    <a:lumMod val="25000"/>
                    <a:lumOff val="75000"/>
                  </a:schemeClr>
                </a:solidFill>
              </a:rPr>
              <a:t>" (Mt 15:12) and "</a:t>
            </a:r>
            <a:r>
              <a:rPr lang="en-US" i="1" dirty="0">
                <a:solidFill>
                  <a:schemeClr val="tx1">
                    <a:lumMod val="25000"/>
                    <a:lumOff val="75000"/>
                  </a:schemeClr>
                </a:solidFill>
              </a:rPr>
              <a:t>My sayings</a:t>
            </a:r>
            <a:r>
              <a:rPr lang="en-US" dirty="0">
                <a:solidFill>
                  <a:schemeClr val="tx1">
                    <a:lumMod val="25000"/>
                    <a:lumOff val="75000"/>
                  </a:schemeClr>
                </a:solidFill>
              </a:rPr>
              <a:t>" (Mt 7:24). </a:t>
            </a:r>
          </a:p>
          <a:p>
            <a:pPr marL="571500" indent="-457200">
              <a:spcBef>
                <a:spcPts val="1200"/>
              </a:spcBef>
              <a:spcAft>
                <a:spcPts val="1200"/>
              </a:spcAft>
              <a:buFont typeface="Arial" panose="020B0604020202020204" pitchFamily="34" charset="0"/>
              <a:buChar char="•"/>
            </a:pPr>
            <a:r>
              <a:rPr lang="en-US" dirty="0"/>
              <a:t>Jesus tells His apostles, "</a:t>
            </a:r>
            <a:r>
              <a:rPr lang="en-US" i="1" dirty="0"/>
              <a:t>I still have many things to say to you </a:t>
            </a:r>
            <a:r>
              <a:rPr lang="en-US" dirty="0"/>
              <a:t>…" (Jn 16:12-13</a:t>
            </a:r>
            <a:r>
              <a:rPr lang="en-US" dirty="0" smtClean="0"/>
              <a:t>).</a:t>
            </a:r>
            <a:endParaRPr lang="en-US" dirty="0"/>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men to pray to God in His name (Jn 16:24</a:t>
            </a:r>
            <a:r>
              <a:rPr lang="en-US" dirty="0" smtClean="0">
                <a:solidFill>
                  <a:schemeClr val="tx1">
                    <a:lumMod val="25000"/>
                    <a:lumOff val="75000"/>
                  </a:schemeClr>
                </a:solidFill>
              </a:rPr>
              <a:t>).</a:t>
            </a:r>
            <a:endParaRPr lang="en-US" dirty="0">
              <a:solidFill>
                <a:schemeClr val="tx1">
                  <a:lumMod val="25000"/>
                  <a:lumOff val="75000"/>
                </a:schemeClr>
              </a:solidFill>
            </a:endParaRPr>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41814400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He teaches "</a:t>
            </a:r>
            <a:r>
              <a:rPr lang="en-US" i="1" dirty="0" smtClean="0">
                <a:solidFill>
                  <a:schemeClr val="tx1">
                    <a:lumMod val="25000"/>
                    <a:lumOff val="75000"/>
                  </a:schemeClr>
                </a:solidFill>
              </a:rPr>
              <a:t>My </a:t>
            </a:r>
            <a:r>
              <a:rPr lang="en-US" i="1" dirty="0">
                <a:solidFill>
                  <a:schemeClr val="tx1">
                    <a:lumMod val="25000"/>
                    <a:lumOff val="75000"/>
                  </a:schemeClr>
                </a:solidFill>
              </a:rPr>
              <a:t>commandments</a:t>
            </a:r>
            <a:r>
              <a:rPr lang="en-US" dirty="0">
                <a:solidFill>
                  <a:schemeClr val="tx1">
                    <a:lumMod val="25000"/>
                    <a:lumOff val="75000"/>
                  </a:schemeClr>
                </a:solidFill>
              </a:rPr>
              <a:t>" (Mt 15:12) and "</a:t>
            </a:r>
            <a:r>
              <a:rPr lang="en-US" i="1" dirty="0">
                <a:solidFill>
                  <a:schemeClr val="tx1">
                    <a:lumMod val="25000"/>
                    <a:lumOff val="75000"/>
                  </a:schemeClr>
                </a:solidFill>
              </a:rPr>
              <a:t>My sayings</a:t>
            </a:r>
            <a:r>
              <a:rPr lang="en-US" dirty="0">
                <a:solidFill>
                  <a:schemeClr val="tx1">
                    <a:lumMod val="25000"/>
                    <a:lumOff val="75000"/>
                  </a:schemeClr>
                </a:solidFill>
              </a:rPr>
              <a:t>" (Mt 7:24). </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Jesus tells His apostles, "</a:t>
            </a:r>
            <a:r>
              <a:rPr lang="en-US" i="1" dirty="0">
                <a:solidFill>
                  <a:schemeClr val="tx1">
                    <a:lumMod val="25000"/>
                    <a:lumOff val="75000"/>
                  </a:schemeClr>
                </a:solidFill>
              </a:rPr>
              <a:t>I still have many things to say to you </a:t>
            </a:r>
            <a:r>
              <a:rPr lang="en-US" dirty="0">
                <a:solidFill>
                  <a:schemeClr val="tx1">
                    <a:lumMod val="25000"/>
                    <a:lumOff val="75000"/>
                  </a:schemeClr>
                </a:solidFill>
              </a:rPr>
              <a:t>…" (Jn 16:12-13</a:t>
            </a:r>
            <a:r>
              <a:rPr lang="en-US" dirty="0" smtClean="0">
                <a:solidFill>
                  <a:schemeClr val="tx1">
                    <a:lumMod val="25000"/>
                    <a:lumOff val="75000"/>
                  </a:schemeClr>
                </a:solidFill>
              </a:rPr>
              <a:t>).</a:t>
            </a:r>
            <a:endParaRPr lang="en-US" dirty="0">
              <a:solidFill>
                <a:schemeClr val="tx1">
                  <a:lumMod val="25000"/>
                  <a:lumOff val="75000"/>
                </a:schemeClr>
              </a:solidFill>
            </a:endParaRPr>
          </a:p>
          <a:p>
            <a:pPr marL="571500" indent="-457200">
              <a:spcBef>
                <a:spcPts val="1200"/>
              </a:spcBef>
              <a:spcAft>
                <a:spcPts val="1200"/>
              </a:spcAft>
              <a:buFont typeface="Arial" panose="020B0604020202020204" pitchFamily="34" charset="0"/>
              <a:buChar char="•"/>
            </a:pPr>
            <a:r>
              <a:rPr lang="en-US" dirty="0"/>
              <a:t>He teaches men to pray to God in His name (Jn 16:24</a:t>
            </a:r>
            <a:r>
              <a:rPr lang="en-US" dirty="0" smtClean="0"/>
              <a:t>).</a:t>
            </a:r>
            <a:endParaRPr lang="en-US" dirty="0"/>
          </a:p>
          <a:p>
            <a:pPr marL="571500" indent="-457200">
              <a:buFont typeface="Arial" panose="020B0604020202020204" pitchFamily="34" charset="0"/>
              <a:buChar char="•"/>
            </a:pPr>
            <a:endParaRPr lang="en-US" dirty="0"/>
          </a:p>
        </p:txBody>
      </p:sp>
    </p:spTree>
    <p:extLst>
      <p:ext uri="{BB962C8B-B14F-4D97-AF65-F5344CB8AC3E}">
        <p14:creationId xmlns:p14="http://schemas.microsoft.com/office/powerpoint/2010/main" val="41814400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t>He </a:t>
            </a:r>
            <a:r>
              <a:rPr lang="en-US" dirty="0"/>
              <a:t>teaches </a:t>
            </a:r>
            <a:r>
              <a:rPr lang="en-US" dirty="0" smtClean="0"/>
              <a:t>the </a:t>
            </a:r>
            <a:r>
              <a:rPr lang="en-US" dirty="0"/>
              <a:t>spiritual nature of the kingdom to unbelieving Pilate (Jn 18:36). </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His teachings are like "</a:t>
            </a:r>
            <a:r>
              <a:rPr lang="en-US" i="1" dirty="0">
                <a:solidFill>
                  <a:schemeClr val="tx1">
                    <a:lumMod val="25000"/>
                    <a:lumOff val="75000"/>
                  </a:schemeClr>
                </a:solidFill>
              </a:rPr>
              <a:t>new wine</a:t>
            </a:r>
            <a:r>
              <a:rPr lang="en-US" dirty="0">
                <a:solidFill>
                  <a:schemeClr val="tx1">
                    <a:lumMod val="25000"/>
                    <a:lumOff val="75000"/>
                  </a:schemeClr>
                </a:solidFill>
              </a:rPr>
              <a:t>" which must be put into "</a:t>
            </a:r>
            <a:r>
              <a:rPr lang="en-US" i="1" dirty="0">
                <a:solidFill>
                  <a:schemeClr val="tx1">
                    <a:lumMod val="25000"/>
                    <a:lumOff val="75000"/>
                  </a:schemeClr>
                </a:solidFill>
              </a:rPr>
              <a:t>new wineskins</a:t>
            </a:r>
            <a:r>
              <a:rPr lang="en-US" dirty="0">
                <a:solidFill>
                  <a:schemeClr val="tx1">
                    <a:lumMod val="25000"/>
                    <a:lumOff val="75000"/>
                  </a:schemeClr>
                </a:solidFill>
              </a:rPr>
              <a:t>" (Lk 5:37‑39). </a:t>
            </a:r>
            <a:r>
              <a:rPr lang="en-US" dirty="0" smtClean="0">
                <a:solidFill>
                  <a:schemeClr val="tx1">
                    <a:lumMod val="25000"/>
                    <a:lumOff val="75000"/>
                  </a:schemeClr>
                </a:solidFill>
              </a:rPr>
              <a:t>His </a:t>
            </a:r>
            <a:r>
              <a:rPr lang="en-US" dirty="0">
                <a:solidFill>
                  <a:schemeClr val="tx1">
                    <a:lumMod val="25000"/>
                    <a:lumOff val="75000"/>
                  </a:schemeClr>
                </a:solidFill>
              </a:rPr>
              <a:t>teachings are not the "</a:t>
            </a:r>
            <a:r>
              <a:rPr lang="en-US" i="1" dirty="0">
                <a:solidFill>
                  <a:schemeClr val="tx1">
                    <a:lumMod val="25000"/>
                    <a:lumOff val="75000"/>
                  </a:schemeClr>
                </a:solidFill>
              </a:rPr>
              <a:t>old wine</a:t>
            </a:r>
            <a:r>
              <a:rPr lang="en-US" dirty="0">
                <a:solidFill>
                  <a:schemeClr val="tx1">
                    <a:lumMod val="25000"/>
                    <a:lumOff val="75000"/>
                  </a:schemeClr>
                </a:solidFill>
              </a:rPr>
              <a:t>" of Mosaic Law.</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To be </a:t>
            </a:r>
            <a:r>
              <a:rPr lang="en-US" dirty="0">
                <a:solidFill>
                  <a:schemeClr val="tx1">
                    <a:lumMod val="25000"/>
                    <a:lumOff val="75000"/>
                  </a:schemeClr>
                </a:solidFill>
              </a:rPr>
              <a:t>His disciple, a man must "abide in My word" (Jn 8:32</a:t>
            </a:r>
            <a:r>
              <a:rPr lang="en-US" dirty="0" smtClean="0">
                <a:solidFill>
                  <a:schemeClr val="tx1">
                    <a:lumMod val="25000"/>
                    <a:lumOff val="75000"/>
                  </a:schemeClr>
                </a:solidFill>
              </a:rPr>
              <a:t>).</a:t>
            </a:r>
            <a:endParaRPr lang="en-US" dirty="0">
              <a:solidFill>
                <a:schemeClr val="tx1">
                  <a:lumMod val="25000"/>
                  <a:lumOff val="75000"/>
                </a:schemeClr>
              </a:solidFill>
            </a:endParaRPr>
          </a:p>
        </p:txBody>
      </p:sp>
    </p:spTree>
    <p:extLst>
      <p:ext uri="{BB962C8B-B14F-4D97-AF65-F5344CB8AC3E}">
        <p14:creationId xmlns:p14="http://schemas.microsoft.com/office/powerpoint/2010/main" val="3543550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Divorce &amp; Remarriage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628650" lvl="0" indent="-514350">
              <a:spcBef>
                <a:spcPts val="1000"/>
              </a:spcBef>
              <a:spcAft>
                <a:spcPts val="1000"/>
              </a:spcAft>
              <a:buFont typeface="+mj-lt"/>
              <a:buAutoNum type="arabicParenR" startAt="5"/>
            </a:pPr>
            <a:r>
              <a:rPr lang="en-US" dirty="0"/>
              <a:t>When the Pharisees "tested" Jesus (Mt 19:3), what was the test</a:t>
            </a:r>
            <a:r>
              <a:rPr lang="en-US" dirty="0" smtClean="0"/>
              <a:t>?</a:t>
            </a:r>
            <a:endParaRPr lang="en-US" dirty="0"/>
          </a:p>
        </p:txBody>
      </p:sp>
    </p:spTree>
    <p:extLst>
      <p:ext uri="{BB962C8B-B14F-4D97-AF65-F5344CB8AC3E}">
        <p14:creationId xmlns:p14="http://schemas.microsoft.com/office/powerpoint/2010/main" val="31966959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He </a:t>
            </a:r>
            <a:r>
              <a:rPr lang="en-US" dirty="0">
                <a:solidFill>
                  <a:schemeClr val="tx1">
                    <a:lumMod val="25000"/>
                    <a:lumOff val="75000"/>
                  </a:schemeClr>
                </a:solidFill>
              </a:rPr>
              <a:t>teaches </a:t>
            </a:r>
            <a:r>
              <a:rPr lang="en-US" dirty="0" smtClean="0">
                <a:solidFill>
                  <a:schemeClr val="tx1">
                    <a:lumMod val="25000"/>
                    <a:lumOff val="75000"/>
                  </a:schemeClr>
                </a:solidFill>
              </a:rPr>
              <a:t>the </a:t>
            </a:r>
            <a:r>
              <a:rPr lang="en-US" dirty="0">
                <a:solidFill>
                  <a:schemeClr val="tx1">
                    <a:lumMod val="25000"/>
                    <a:lumOff val="75000"/>
                  </a:schemeClr>
                </a:solidFill>
              </a:rPr>
              <a:t>spiritual nature of the kingdom to unbelieving Pilate (Jn 18:36). </a:t>
            </a:r>
          </a:p>
          <a:p>
            <a:pPr marL="571500" indent="-457200">
              <a:spcBef>
                <a:spcPts val="1200"/>
              </a:spcBef>
              <a:spcAft>
                <a:spcPts val="1200"/>
              </a:spcAft>
              <a:buFont typeface="Arial" panose="020B0604020202020204" pitchFamily="34" charset="0"/>
              <a:buChar char="•"/>
            </a:pPr>
            <a:r>
              <a:rPr lang="en-US" dirty="0"/>
              <a:t>His teachings are like "</a:t>
            </a:r>
            <a:r>
              <a:rPr lang="en-US" i="1" dirty="0"/>
              <a:t>new wine</a:t>
            </a:r>
            <a:r>
              <a:rPr lang="en-US" dirty="0"/>
              <a:t>" which must be put into "</a:t>
            </a:r>
            <a:r>
              <a:rPr lang="en-US" i="1" dirty="0"/>
              <a:t>new wineskins</a:t>
            </a:r>
            <a:r>
              <a:rPr lang="en-US" dirty="0"/>
              <a:t>" (Lk 5:37‑39). </a:t>
            </a:r>
            <a:r>
              <a:rPr lang="en-US" dirty="0" smtClean="0"/>
              <a:t>His </a:t>
            </a:r>
            <a:r>
              <a:rPr lang="en-US" dirty="0"/>
              <a:t>teachings are not the "</a:t>
            </a:r>
            <a:r>
              <a:rPr lang="en-US" i="1" dirty="0"/>
              <a:t>old wine</a:t>
            </a:r>
            <a:r>
              <a:rPr lang="en-US" dirty="0"/>
              <a:t>" of Mosaic Law.</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To be </a:t>
            </a:r>
            <a:r>
              <a:rPr lang="en-US" dirty="0">
                <a:solidFill>
                  <a:schemeClr val="tx1">
                    <a:lumMod val="25000"/>
                    <a:lumOff val="75000"/>
                  </a:schemeClr>
                </a:solidFill>
              </a:rPr>
              <a:t>His disciple, a man must "abide in My word" (Jn 8:32</a:t>
            </a:r>
            <a:r>
              <a:rPr lang="en-US" dirty="0" smtClean="0">
                <a:solidFill>
                  <a:schemeClr val="tx1">
                    <a:lumMod val="25000"/>
                    <a:lumOff val="75000"/>
                  </a:schemeClr>
                </a:solidFill>
              </a:rPr>
              <a:t>).</a:t>
            </a:r>
            <a:endParaRPr lang="en-US" dirty="0">
              <a:solidFill>
                <a:schemeClr val="tx1">
                  <a:lumMod val="25000"/>
                  <a:lumOff val="75000"/>
                </a:schemeClr>
              </a:solidFill>
            </a:endParaRPr>
          </a:p>
        </p:txBody>
      </p:sp>
    </p:spTree>
    <p:extLst>
      <p:ext uri="{BB962C8B-B14F-4D97-AF65-F5344CB8AC3E}">
        <p14:creationId xmlns:p14="http://schemas.microsoft.com/office/powerpoint/2010/main" val="2638633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He </a:t>
            </a:r>
            <a:r>
              <a:rPr lang="en-US" dirty="0">
                <a:solidFill>
                  <a:schemeClr val="tx1">
                    <a:lumMod val="25000"/>
                    <a:lumOff val="75000"/>
                  </a:schemeClr>
                </a:solidFill>
              </a:rPr>
              <a:t>teaches </a:t>
            </a:r>
            <a:r>
              <a:rPr lang="en-US" dirty="0" smtClean="0">
                <a:solidFill>
                  <a:schemeClr val="tx1">
                    <a:lumMod val="25000"/>
                    <a:lumOff val="75000"/>
                  </a:schemeClr>
                </a:solidFill>
              </a:rPr>
              <a:t>the </a:t>
            </a:r>
            <a:r>
              <a:rPr lang="en-US" dirty="0">
                <a:solidFill>
                  <a:schemeClr val="tx1">
                    <a:lumMod val="25000"/>
                    <a:lumOff val="75000"/>
                  </a:schemeClr>
                </a:solidFill>
              </a:rPr>
              <a:t>spiritual nature of the kingdom to unbelieving Pilate (Jn 18:36). </a:t>
            </a:r>
          </a:p>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His teachings are like "</a:t>
            </a:r>
            <a:r>
              <a:rPr lang="en-US" i="1" dirty="0">
                <a:solidFill>
                  <a:schemeClr val="tx1">
                    <a:lumMod val="25000"/>
                    <a:lumOff val="75000"/>
                  </a:schemeClr>
                </a:solidFill>
              </a:rPr>
              <a:t>new wine</a:t>
            </a:r>
            <a:r>
              <a:rPr lang="en-US" dirty="0">
                <a:solidFill>
                  <a:schemeClr val="tx1">
                    <a:lumMod val="25000"/>
                    <a:lumOff val="75000"/>
                  </a:schemeClr>
                </a:solidFill>
              </a:rPr>
              <a:t>" which must be put into "</a:t>
            </a:r>
            <a:r>
              <a:rPr lang="en-US" i="1" dirty="0">
                <a:solidFill>
                  <a:schemeClr val="tx1">
                    <a:lumMod val="25000"/>
                    <a:lumOff val="75000"/>
                  </a:schemeClr>
                </a:solidFill>
              </a:rPr>
              <a:t>new wineskins</a:t>
            </a:r>
            <a:r>
              <a:rPr lang="en-US" dirty="0">
                <a:solidFill>
                  <a:schemeClr val="tx1">
                    <a:lumMod val="25000"/>
                    <a:lumOff val="75000"/>
                  </a:schemeClr>
                </a:solidFill>
              </a:rPr>
              <a:t>" (Lk 5:37‑39). </a:t>
            </a:r>
            <a:r>
              <a:rPr lang="en-US" dirty="0" smtClean="0">
                <a:solidFill>
                  <a:schemeClr val="tx1">
                    <a:lumMod val="25000"/>
                    <a:lumOff val="75000"/>
                  </a:schemeClr>
                </a:solidFill>
              </a:rPr>
              <a:t>His </a:t>
            </a:r>
            <a:r>
              <a:rPr lang="en-US" dirty="0">
                <a:solidFill>
                  <a:schemeClr val="tx1">
                    <a:lumMod val="25000"/>
                    <a:lumOff val="75000"/>
                  </a:schemeClr>
                </a:solidFill>
              </a:rPr>
              <a:t>teachings are not the "</a:t>
            </a:r>
            <a:r>
              <a:rPr lang="en-US" i="1" dirty="0">
                <a:solidFill>
                  <a:schemeClr val="tx1">
                    <a:lumMod val="25000"/>
                    <a:lumOff val="75000"/>
                  </a:schemeClr>
                </a:solidFill>
              </a:rPr>
              <a:t>old wine</a:t>
            </a:r>
            <a:r>
              <a:rPr lang="en-US" dirty="0">
                <a:solidFill>
                  <a:schemeClr val="tx1">
                    <a:lumMod val="25000"/>
                    <a:lumOff val="75000"/>
                  </a:schemeClr>
                </a:solidFill>
              </a:rPr>
              <a:t>" of Mosaic Law.</a:t>
            </a:r>
          </a:p>
          <a:p>
            <a:pPr marL="571500" indent="-457200">
              <a:spcBef>
                <a:spcPts val="1200"/>
              </a:spcBef>
              <a:spcAft>
                <a:spcPts val="1200"/>
              </a:spcAft>
              <a:buFont typeface="Arial" panose="020B0604020202020204" pitchFamily="34" charset="0"/>
              <a:buChar char="•"/>
            </a:pPr>
            <a:r>
              <a:rPr lang="en-US" dirty="0" smtClean="0"/>
              <a:t>To be </a:t>
            </a:r>
            <a:r>
              <a:rPr lang="en-US" dirty="0"/>
              <a:t>His disciple, a man must "abide in My word" (Jn 8:32</a:t>
            </a:r>
            <a:r>
              <a:rPr lang="en-US" dirty="0" smtClean="0"/>
              <a:t>).</a:t>
            </a:r>
            <a:endParaRPr lang="en-US" dirty="0"/>
          </a:p>
        </p:txBody>
      </p:sp>
    </p:spTree>
    <p:extLst>
      <p:ext uri="{BB962C8B-B14F-4D97-AF65-F5344CB8AC3E}">
        <p14:creationId xmlns:p14="http://schemas.microsoft.com/office/powerpoint/2010/main" val="3492220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a:t>He teaches blaspheming the Holy Spirit cannot be forgiven "</a:t>
            </a:r>
            <a:r>
              <a:rPr lang="en-US" i="1" dirty="0"/>
              <a:t>in the age to come</a:t>
            </a:r>
            <a:r>
              <a:rPr lang="en-US" dirty="0"/>
              <a:t>" (Mt 12:32).</a:t>
            </a:r>
            <a:endParaRPr lang="en-US" dirty="0" smtClean="0"/>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a:t>
            </a:r>
            <a:r>
              <a:rPr lang="en-US" dirty="0">
                <a:solidFill>
                  <a:schemeClr val="tx1">
                    <a:lumMod val="25000"/>
                    <a:lumOff val="75000"/>
                  </a:schemeClr>
                </a:solidFill>
              </a:rPr>
              <a:t>If you keep My word you will never see death" (Jn 8:51). </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His </a:t>
            </a:r>
            <a:r>
              <a:rPr lang="en-US" dirty="0">
                <a:solidFill>
                  <a:schemeClr val="tx1">
                    <a:lumMod val="25000"/>
                    <a:lumOff val="75000"/>
                  </a:schemeClr>
                </a:solidFill>
              </a:rPr>
              <a:t>own words will judge men "in the last day" (Jn 12:48). </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Men must </a:t>
            </a:r>
            <a:r>
              <a:rPr lang="en-US" dirty="0">
                <a:solidFill>
                  <a:schemeClr val="tx1">
                    <a:lumMod val="25000"/>
                    <a:lumOff val="75000"/>
                  </a:schemeClr>
                </a:solidFill>
              </a:rPr>
              <a:t>"abide in the true vine" for salvation (Jn 15:1‑10). </a:t>
            </a:r>
            <a:endParaRPr lang="en-US" dirty="0" smtClean="0">
              <a:solidFill>
                <a:schemeClr val="tx1">
                  <a:lumMod val="25000"/>
                  <a:lumOff val="75000"/>
                </a:schemeClr>
              </a:solidFill>
            </a:endParaRPr>
          </a:p>
        </p:txBody>
      </p:sp>
    </p:spTree>
    <p:extLst>
      <p:ext uri="{BB962C8B-B14F-4D97-AF65-F5344CB8AC3E}">
        <p14:creationId xmlns:p14="http://schemas.microsoft.com/office/powerpoint/2010/main" val="31041366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blaspheming the Holy Spirit cannot be forgiven "</a:t>
            </a:r>
            <a:r>
              <a:rPr lang="en-US" i="1" dirty="0">
                <a:solidFill>
                  <a:schemeClr val="tx1">
                    <a:lumMod val="25000"/>
                    <a:lumOff val="75000"/>
                  </a:schemeClr>
                </a:solidFill>
              </a:rPr>
              <a:t>in the age to come</a:t>
            </a:r>
            <a:r>
              <a:rPr lang="en-US" dirty="0">
                <a:solidFill>
                  <a:schemeClr val="tx1">
                    <a:lumMod val="25000"/>
                    <a:lumOff val="75000"/>
                  </a:schemeClr>
                </a:solidFill>
              </a:rPr>
              <a:t>" (Mt 12:32).</a:t>
            </a:r>
            <a:endParaRPr lang="en-US" dirty="0" smtClean="0">
              <a:solidFill>
                <a:schemeClr val="tx1">
                  <a:lumMod val="25000"/>
                  <a:lumOff val="75000"/>
                </a:schemeClr>
              </a:solidFill>
            </a:endParaRPr>
          </a:p>
          <a:p>
            <a:pPr marL="571500" indent="-457200">
              <a:spcBef>
                <a:spcPts val="1200"/>
              </a:spcBef>
              <a:spcAft>
                <a:spcPts val="1200"/>
              </a:spcAft>
              <a:buFont typeface="Arial" panose="020B0604020202020204" pitchFamily="34" charset="0"/>
              <a:buChar char="•"/>
            </a:pPr>
            <a:r>
              <a:rPr lang="en-US" dirty="0" smtClean="0"/>
              <a:t>"</a:t>
            </a:r>
            <a:r>
              <a:rPr lang="en-US" dirty="0"/>
              <a:t>If you keep My word you will never see death" (Jn 8:51). </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His </a:t>
            </a:r>
            <a:r>
              <a:rPr lang="en-US" dirty="0">
                <a:solidFill>
                  <a:schemeClr val="tx1">
                    <a:lumMod val="25000"/>
                    <a:lumOff val="75000"/>
                  </a:schemeClr>
                </a:solidFill>
              </a:rPr>
              <a:t>own words will judge men "in the last day" (Jn 12:48). </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Men must </a:t>
            </a:r>
            <a:r>
              <a:rPr lang="en-US" dirty="0">
                <a:solidFill>
                  <a:schemeClr val="tx1">
                    <a:lumMod val="25000"/>
                    <a:lumOff val="75000"/>
                  </a:schemeClr>
                </a:solidFill>
              </a:rPr>
              <a:t>"abide in the true vine" for salvation (Jn 15:1‑10). </a:t>
            </a:r>
            <a:endParaRPr lang="en-US" dirty="0" smtClean="0">
              <a:solidFill>
                <a:schemeClr val="tx1">
                  <a:lumMod val="25000"/>
                  <a:lumOff val="75000"/>
                </a:schemeClr>
              </a:solidFill>
            </a:endParaRPr>
          </a:p>
        </p:txBody>
      </p:sp>
    </p:spTree>
    <p:extLst>
      <p:ext uri="{BB962C8B-B14F-4D97-AF65-F5344CB8AC3E}">
        <p14:creationId xmlns:p14="http://schemas.microsoft.com/office/powerpoint/2010/main" val="3417713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blaspheming the Holy Spirit cannot be forgiven "</a:t>
            </a:r>
            <a:r>
              <a:rPr lang="en-US" i="1" dirty="0">
                <a:solidFill>
                  <a:schemeClr val="tx1">
                    <a:lumMod val="25000"/>
                    <a:lumOff val="75000"/>
                  </a:schemeClr>
                </a:solidFill>
              </a:rPr>
              <a:t>in the age to come</a:t>
            </a:r>
            <a:r>
              <a:rPr lang="en-US" dirty="0">
                <a:solidFill>
                  <a:schemeClr val="tx1">
                    <a:lumMod val="25000"/>
                    <a:lumOff val="75000"/>
                  </a:schemeClr>
                </a:solidFill>
              </a:rPr>
              <a:t>" (Mt 12:32).</a:t>
            </a:r>
            <a:endParaRPr lang="en-US" dirty="0" smtClean="0">
              <a:solidFill>
                <a:schemeClr val="tx1">
                  <a:lumMod val="25000"/>
                  <a:lumOff val="75000"/>
                </a:schemeClr>
              </a:solidFill>
            </a:endParaRP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a:t>
            </a:r>
            <a:r>
              <a:rPr lang="en-US" dirty="0">
                <a:solidFill>
                  <a:schemeClr val="tx1">
                    <a:lumMod val="25000"/>
                    <a:lumOff val="75000"/>
                  </a:schemeClr>
                </a:solidFill>
              </a:rPr>
              <a:t>If you keep My word you will never see death" (Jn 8:51). </a:t>
            </a:r>
          </a:p>
          <a:p>
            <a:pPr marL="571500" indent="-457200">
              <a:spcBef>
                <a:spcPts val="1200"/>
              </a:spcBef>
              <a:spcAft>
                <a:spcPts val="1200"/>
              </a:spcAft>
              <a:buFont typeface="Arial" panose="020B0604020202020204" pitchFamily="34" charset="0"/>
              <a:buChar char="•"/>
            </a:pPr>
            <a:r>
              <a:rPr lang="en-US" dirty="0" smtClean="0"/>
              <a:t>His </a:t>
            </a:r>
            <a:r>
              <a:rPr lang="en-US" dirty="0"/>
              <a:t>own words will judge men "in the last day" (Jn 12:48). </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Men must </a:t>
            </a:r>
            <a:r>
              <a:rPr lang="en-US" dirty="0">
                <a:solidFill>
                  <a:schemeClr val="tx1">
                    <a:lumMod val="25000"/>
                    <a:lumOff val="75000"/>
                  </a:schemeClr>
                </a:solidFill>
              </a:rPr>
              <a:t>"abide in the true vine" for salvation (Jn 15:1‑10). </a:t>
            </a:r>
            <a:endParaRPr lang="en-US" dirty="0" smtClean="0">
              <a:solidFill>
                <a:schemeClr val="tx1">
                  <a:lumMod val="25000"/>
                  <a:lumOff val="75000"/>
                </a:schemeClr>
              </a:solidFill>
            </a:endParaRPr>
          </a:p>
        </p:txBody>
      </p:sp>
    </p:spTree>
    <p:extLst>
      <p:ext uri="{BB962C8B-B14F-4D97-AF65-F5344CB8AC3E}">
        <p14:creationId xmlns:p14="http://schemas.microsoft.com/office/powerpoint/2010/main" val="39480216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teaches blaspheming the Holy Spirit cannot be forgiven "</a:t>
            </a:r>
            <a:r>
              <a:rPr lang="en-US" i="1" dirty="0">
                <a:solidFill>
                  <a:schemeClr val="tx1">
                    <a:lumMod val="25000"/>
                    <a:lumOff val="75000"/>
                  </a:schemeClr>
                </a:solidFill>
              </a:rPr>
              <a:t>in the age to come</a:t>
            </a:r>
            <a:r>
              <a:rPr lang="en-US" dirty="0">
                <a:solidFill>
                  <a:schemeClr val="tx1">
                    <a:lumMod val="25000"/>
                    <a:lumOff val="75000"/>
                  </a:schemeClr>
                </a:solidFill>
              </a:rPr>
              <a:t>" (Mt 12:32).</a:t>
            </a:r>
            <a:endParaRPr lang="en-US" dirty="0" smtClean="0">
              <a:solidFill>
                <a:schemeClr val="tx1">
                  <a:lumMod val="25000"/>
                  <a:lumOff val="75000"/>
                </a:schemeClr>
              </a:solidFill>
            </a:endParaRP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a:t>
            </a:r>
            <a:r>
              <a:rPr lang="en-US" dirty="0">
                <a:solidFill>
                  <a:schemeClr val="tx1">
                    <a:lumMod val="25000"/>
                    <a:lumOff val="75000"/>
                  </a:schemeClr>
                </a:solidFill>
              </a:rPr>
              <a:t>If you keep My word you will never see death" (Jn 8:51). </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His </a:t>
            </a:r>
            <a:r>
              <a:rPr lang="en-US" dirty="0">
                <a:solidFill>
                  <a:schemeClr val="tx1">
                    <a:lumMod val="25000"/>
                    <a:lumOff val="75000"/>
                  </a:schemeClr>
                </a:solidFill>
              </a:rPr>
              <a:t>own words will judge men "in the last day" (Jn 12:48). </a:t>
            </a:r>
          </a:p>
          <a:p>
            <a:pPr marL="571500" indent="-457200">
              <a:spcBef>
                <a:spcPts val="1200"/>
              </a:spcBef>
              <a:spcAft>
                <a:spcPts val="1200"/>
              </a:spcAft>
              <a:buFont typeface="Arial" panose="020B0604020202020204" pitchFamily="34" charset="0"/>
              <a:buChar char="•"/>
            </a:pPr>
            <a:r>
              <a:rPr lang="en-US" dirty="0" smtClean="0"/>
              <a:t>Men must </a:t>
            </a:r>
            <a:r>
              <a:rPr lang="en-US" dirty="0"/>
              <a:t>"abide in the true vine" for salvation (Jn 15:1‑10). </a:t>
            </a:r>
            <a:endParaRPr lang="en-US" dirty="0" smtClean="0"/>
          </a:p>
        </p:txBody>
      </p:sp>
    </p:spTree>
    <p:extLst>
      <p:ext uri="{BB962C8B-B14F-4D97-AF65-F5344CB8AC3E}">
        <p14:creationId xmlns:p14="http://schemas.microsoft.com/office/powerpoint/2010/main" val="21854672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a:t>He commands the story of the woman anointing His feet with oil must be preached </a:t>
            </a:r>
            <a:r>
              <a:rPr lang="en-US" dirty="0" smtClean="0"/>
              <a:t>throughout </a:t>
            </a:r>
            <a:r>
              <a:rPr lang="en-US" dirty="0"/>
              <a:t>the gospel era (Mark 14:3-9</a:t>
            </a:r>
            <a:r>
              <a:rPr lang="en-US" dirty="0" smtClean="0"/>
              <a:t>).</a:t>
            </a:r>
          </a:p>
          <a:p>
            <a:pPr marL="571500" indent="-457200">
              <a:spcBef>
                <a:spcPts val="1200"/>
              </a:spcBef>
              <a:spcAft>
                <a:spcPts val="1200"/>
              </a:spcAft>
              <a:buFont typeface="Arial" panose="020B0604020202020204" pitchFamily="34" charset="0"/>
              <a:buChar char="•"/>
            </a:pPr>
            <a:r>
              <a:rPr lang="en-US" dirty="0" smtClean="0">
                <a:solidFill>
                  <a:schemeClr val="tx1">
                    <a:lumMod val="25000"/>
                    <a:lumOff val="75000"/>
                  </a:schemeClr>
                </a:solidFill>
              </a:rPr>
              <a:t>"</a:t>
            </a:r>
            <a:r>
              <a:rPr lang="en-US" i="1" dirty="0" smtClean="0">
                <a:solidFill>
                  <a:schemeClr val="tx1">
                    <a:lumMod val="25000"/>
                    <a:lumOff val="75000"/>
                  </a:schemeClr>
                </a:solidFill>
              </a:rPr>
              <a:t>Teach [all nations] </a:t>
            </a:r>
            <a:r>
              <a:rPr lang="en-US" i="1" dirty="0">
                <a:solidFill>
                  <a:schemeClr val="tx1">
                    <a:lumMod val="25000"/>
                    <a:lumOff val="75000"/>
                  </a:schemeClr>
                </a:solidFill>
              </a:rPr>
              <a:t>to observe all things whatsoever I have commanded you</a:t>
            </a:r>
            <a:r>
              <a:rPr lang="en-US" dirty="0">
                <a:solidFill>
                  <a:schemeClr val="tx1">
                    <a:lumMod val="25000"/>
                    <a:lumOff val="75000"/>
                  </a:schemeClr>
                </a:solidFill>
              </a:rPr>
              <a:t>" </a:t>
            </a:r>
            <a:r>
              <a:rPr lang="en-US" dirty="0" smtClean="0">
                <a:solidFill>
                  <a:schemeClr val="tx1">
                    <a:lumMod val="25000"/>
                    <a:lumOff val="75000"/>
                  </a:schemeClr>
                </a:solidFill>
              </a:rPr>
              <a:t/>
            </a:r>
            <a:br>
              <a:rPr lang="en-US" dirty="0" smtClean="0">
                <a:solidFill>
                  <a:schemeClr val="tx1">
                    <a:lumMod val="25000"/>
                    <a:lumOff val="75000"/>
                  </a:schemeClr>
                </a:solidFill>
              </a:rPr>
            </a:br>
            <a:r>
              <a:rPr lang="en-US" dirty="0" smtClean="0">
                <a:solidFill>
                  <a:schemeClr val="tx1">
                    <a:lumMod val="25000"/>
                    <a:lumOff val="75000"/>
                  </a:schemeClr>
                </a:solidFill>
              </a:rPr>
              <a:t>(</a:t>
            </a:r>
            <a:r>
              <a:rPr lang="en-US" dirty="0">
                <a:solidFill>
                  <a:schemeClr val="tx1">
                    <a:lumMod val="25000"/>
                    <a:lumOff val="75000"/>
                  </a:schemeClr>
                </a:solidFill>
              </a:rPr>
              <a:t>Matthew 28:20). </a:t>
            </a:r>
            <a:endParaRPr lang="en-US" dirty="0" smtClean="0">
              <a:solidFill>
                <a:schemeClr val="tx1">
                  <a:lumMod val="25000"/>
                  <a:lumOff val="75000"/>
                </a:schemeClr>
              </a:solidFill>
            </a:endParaRPr>
          </a:p>
        </p:txBody>
      </p:sp>
    </p:spTree>
    <p:extLst>
      <p:ext uri="{BB962C8B-B14F-4D97-AF65-F5344CB8AC3E}">
        <p14:creationId xmlns:p14="http://schemas.microsoft.com/office/powerpoint/2010/main" val="2122302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a:solidFill>
                  <a:schemeClr val="tx1">
                    <a:lumMod val="25000"/>
                    <a:lumOff val="75000"/>
                  </a:schemeClr>
                </a:solidFill>
              </a:rPr>
              <a:t>He commands the story of the woman anointing His feet with oil must be preached </a:t>
            </a:r>
            <a:r>
              <a:rPr lang="en-US" dirty="0" smtClean="0">
                <a:solidFill>
                  <a:schemeClr val="tx1">
                    <a:lumMod val="25000"/>
                    <a:lumOff val="75000"/>
                  </a:schemeClr>
                </a:solidFill>
              </a:rPr>
              <a:t>throughout </a:t>
            </a:r>
            <a:r>
              <a:rPr lang="en-US" dirty="0">
                <a:solidFill>
                  <a:schemeClr val="tx1">
                    <a:lumMod val="25000"/>
                    <a:lumOff val="75000"/>
                  </a:schemeClr>
                </a:solidFill>
              </a:rPr>
              <a:t>the gospel era (Mark 14:3-9</a:t>
            </a:r>
            <a:r>
              <a:rPr lang="en-US" dirty="0" smtClean="0">
                <a:solidFill>
                  <a:schemeClr val="tx1">
                    <a:lumMod val="25000"/>
                    <a:lumOff val="75000"/>
                  </a:schemeClr>
                </a:solidFill>
              </a:rPr>
              <a:t>).</a:t>
            </a:r>
          </a:p>
          <a:p>
            <a:pPr marL="571500" indent="-457200">
              <a:spcBef>
                <a:spcPts val="1200"/>
              </a:spcBef>
              <a:spcAft>
                <a:spcPts val="1200"/>
              </a:spcAft>
              <a:buFont typeface="Arial" panose="020B0604020202020204" pitchFamily="34" charset="0"/>
              <a:buChar char="•"/>
            </a:pPr>
            <a:r>
              <a:rPr lang="en-US" dirty="0" smtClean="0"/>
              <a:t>"</a:t>
            </a:r>
            <a:r>
              <a:rPr lang="en-US" i="1" dirty="0" smtClean="0"/>
              <a:t>Teach [all nations] </a:t>
            </a:r>
            <a:r>
              <a:rPr lang="en-US" i="1" dirty="0"/>
              <a:t>to observe all things whatsoever I have commanded you</a:t>
            </a:r>
            <a:r>
              <a:rPr lang="en-US" dirty="0"/>
              <a:t>" </a:t>
            </a:r>
            <a:r>
              <a:rPr lang="en-US" dirty="0" smtClean="0"/>
              <a:t/>
            </a:r>
            <a:br>
              <a:rPr lang="en-US" dirty="0" smtClean="0"/>
            </a:br>
            <a:r>
              <a:rPr lang="en-US" dirty="0" smtClean="0"/>
              <a:t>(</a:t>
            </a:r>
            <a:r>
              <a:rPr lang="en-US" dirty="0"/>
              <a:t>Matthew 28:20). </a:t>
            </a:r>
            <a:endParaRPr lang="en-US" dirty="0" smtClean="0"/>
          </a:p>
        </p:txBody>
      </p:sp>
    </p:spTree>
    <p:extLst>
      <p:ext uri="{BB962C8B-B14F-4D97-AF65-F5344CB8AC3E}">
        <p14:creationId xmlns:p14="http://schemas.microsoft.com/office/powerpoint/2010/main" val="3841359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Taught "Gospel Law"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a:bodyPr>
          <a:lstStyle/>
          <a:p>
            <a:pPr marL="571500" indent="-457200">
              <a:spcBef>
                <a:spcPts val="1200"/>
              </a:spcBef>
              <a:spcAft>
                <a:spcPts val="1200"/>
              </a:spcAft>
              <a:buFont typeface="Arial" panose="020B0604020202020204" pitchFamily="34" charset="0"/>
              <a:buChar char="•"/>
            </a:pPr>
            <a:r>
              <a:rPr lang="en-US" dirty="0" smtClean="0"/>
              <a:t>“</a:t>
            </a:r>
            <a:r>
              <a:rPr lang="en-US" i="1" dirty="0" smtClean="0"/>
              <a:t>If </a:t>
            </a:r>
            <a:r>
              <a:rPr lang="en-US" b="1" i="1" dirty="0" smtClean="0">
                <a:solidFill>
                  <a:schemeClr val="tx1"/>
                </a:solidFill>
                <a:effectLst>
                  <a:outerShdw blurRad="38100" dist="38100" dir="2700000" algn="tl">
                    <a:srgbClr val="000000">
                      <a:alpha val="43137"/>
                    </a:srgbClr>
                  </a:outerShdw>
                </a:effectLst>
              </a:rPr>
              <a:t>a woman </a:t>
            </a:r>
            <a:r>
              <a:rPr lang="en-US" i="1" dirty="0" smtClean="0"/>
              <a:t>divorces her husband and marries another, she commits adultery</a:t>
            </a:r>
            <a:r>
              <a:rPr lang="en-US" dirty="0" smtClean="0"/>
              <a:t>” (Mark </a:t>
            </a:r>
            <a:r>
              <a:rPr lang="en-US" dirty="0"/>
              <a:t>10:12</a:t>
            </a:r>
            <a:r>
              <a:rPr lang="en-US" dirty="0" smtClean="0"/>
              <a:t>).</a:t>
            </a:r>
            <a:br>
              <a:rPr lang="en-US" dirty="0" smtClean="0"/>
            </a:br>
            <a:endParaRPr lang="en-US" dirty="0" smtClean="0"/>
          </a:p>
        </p:txBody>
      </p:sp>
    </p:spTree>
    <p:extLst>
      <p:ext uri="{BB962C8B-B14F-4D97-AF65-F5344CB8AC3E}">
        <p14:creationId xmlns:p14="http://schemas.microsoft.com/office/powerpoint/2010/main" val="27637296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a:t>
            </a:r>
            <a:r>
              <a:rPr lang="en-US" dirty="0" smtClean="0">
                <a:effectLst>
                  <a:outerShdw blurRad="38100" dist="38100" dir="2700000" algn="tl">
                    <a:srgbClr val="000000">
                      <a:alpha val="43137"/>
                    </a:srgbClr>
                  </a:outerShdw>
                </a:effectLst>
                <a:sym typeface="Wingdings 3"/>
              </a:rPr>
              <a:t> 1 Corinthians 7</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lnSpcReduction="10000"/>
          </a:bodyPr>
          <a:lstStyle/>
          <a:p>
            <a:pPr marL="571500" indent="-457200">
              <a:spcBef>
                <a:spcPts val="1200"/>
              </a:spcBef>
              <a:spcAft>
                <a:spcPts val="1200"/>
              </a:spcAft>
              <a:buFont typeface="Arial" panose="020B0604020202020204" pitchFamily="34" charset="0"/>
              <a:buChar char="•"/>
            </a:pPr>
            <a:r>
              <a:rPr lang="en-US" dirty="0" smtClean="0"/>
              <a:t>“</a:t>
            </a:r>
            <a:r>
              <a:rPr lang="en-US" i="1" dirty="0" smtClean="0"/>
              <a:t>If </a:t>
            </a:r>
            <a:r>
              <a:rPr lang="en-US" b="1" i="1" dirty="0" smtClean="0">
                <a:solidFill>
                  <a:schemeClr val="tx1"/>
                </a:solidFill>
                <a:effectLst>
                  <a:outerShdw blurRad="38100" dist="38100" dir="2700000" algn="tl">
                    <a:srgbClr val="000000">
                      <a:alpha val="43137"/>
                    </a:srgbClr>
                  </a:outerShdw>
                </a:effectLst>
              </a:rPr>
              <a:t>a woman </a:t>
            </a:r>
            <a:r>
              <a:rPr lang="en-US" i="1" dirty="0" smtClean="0"/>
              <a:t>divorces her husband and marries another, she commits adultery</a:t>
            </a:r>
            <a:r>
              <a:rPr lang="en-US" dirty="0" smtClean="0"/>
              <a:t>” (Mark </a:t>
            </a:r>
            <a:r>
              <a:rPr lang="en-US" dirty="0"/>
              <a:t>10:12</a:t>
            </a:r>
            <a:r>
              <a:rPr lang="en-US" dirty="0" smtClean="0"/>
              <a:t>).</a:t>
            </a:r>
          </a:p>
          <a:p>
            <a:pPr>
              <a:spcBef>
                <a:spcPts val="1200"/>
              </a:spcBef>
              <a:spcAft>
                <a:spcPts val="1200"/>
              </a:spcAft>
            </a:pPr>
            <a:r>
              <a:rPr lang="en-US" dirty="0" smtClean="0">
                <a:solidFill>
                  <a:schemeClr val="bg2">
                    <a:lumMod val="20000"/>
                    <a:lumOff val="80000"/>
                  </a:schemeClr>
                </a:solidFill>
              </a:rPr>
              <a:t>__________________________________________</a:t>
            </a:r>
          </a:p>
          <a:p>
            <a:pPr marL="0"/>
            <a:r>
              <a:rPr lang="en-US" b="1" u="sng" dirty="0">
                <a:solidFill>
                  <a:schemeClr val="bg2">
                    <a:lumMod val="20000"/>
                    <a:lumOff val="80000"/>
                  </a:schemeClr>
                </a:solidFill>
              </a:rPr>
              <a:t>1 Corinthians 7</a:t>
            </a:r>
          </a:p>
          <a:p>
            <a:pPr marL="0"/>
            <a:r>
              <a:rPr lang="en-US" baseline="30000" dirty="0">
                <a:solidFill>
                  <a:schemeClr val="bg2">
                    <a:lumMod val="20000"/>
                    <a:lumOff val="80000"/>
                  </a:schemeClr>
                </a:solidFill>
              </a:rPr>
              <a:t>10</a:t>
            </a:r>
            <a:r>
              <a:rPr lang="en-US" dirty="0">
                <a:solidFill>
                  <a:schemeClr val="bg2">
                    <a:lumMod val="20000"/>
                    <a:lumOff val="80000"/>
                  </a:schemeClr>
                </a:solidFill>
              </a:rPr>
              <a:t> Now to </a:t>
            </a:r>
            <a:r>
              <a:rPr lang="en-US" b="1" u="sng" dirty="0">
                <a:solidFill>
                  <a:schemeClr val="bg2">
                    <a:lumMod val="20000"/>
                    <a:lumOff val="80000"/>
                  </a:schemeClr>
                </a:solidFill>
              </a:rPr>
              <a:t>the married</a:t>
            </a:r>
            <a:r>
              <a:rPr lang="en-US" b="1" dirty="0">
                <a:solidFill>
                  <a:schemeClr val="bg2">
                    <a:lumMod val="20000"/>
                    <a:lumOff val="80000"/>
                  </a:schemeClr>
                </a:solidFill>
              </a:rPr>
              <a:t> I command, yet not I but the Lord</a:t>
            </a:r>
            <a:r>
              <a:rPr lang="en-US" dirty="0">
                <a:solidFill>
                  <a:schemeClr val="bg2">
                    <a:lumMod val="20000"/>
                    <a:lumOff val="80000"/>
                  </a:schemeClr>
                </a:solidFill>
              </a:rPr>
              <a:t>: A wife is not to depart from her husband. </a:t>
            </a:r>
          </a:p>
          <a:p>
            <a:pPr marL="0"/>
            <a:endParaRPr lang="en-US" sz="2000" dirty="0">
              <a:solidFill>
                <a:schemeClr val="bg2">
                  <a:lumMod val="20000"/>
                  <a:lumOff val="80000"/>
                </a:schemeClr>
              </a:solidFill>
            </a:endParaRPr>
          </a:p>
          <a:p>
            <a:pPr marL="0"/>
            <a:endParaRPr lang="en-US" sz="2000" dirty="0">
              <a:solidFill>
                <a:schemeClr val="bg2">
                  <a:lumMod val="20000"/>
                  <a:lumOff val="80000"/>
                </a:schemeClr>
              </a:solidFill>
            </a:endParaRPr>
          </a:p>
          <a:p>
            <a:pPr marL="0"/>
            <a:r>
              <a:rPr lang="en-US" baseline="30000" dirty="0">
                <a:solidFill>
                  <a:schemeClr val="bg2">
                    <a:lumMod val="20000"/>
                    <a:lumOff val="80000"/>
                  </a:schemeClr>
                </a:solidFill>
              </a:rPr>
              <a:t>12</a:t>
            </a:r>
            <a:r>
              <a:rPr lang="en-US" dirty="0">
                <a:solidFill>
                  <a:schemeClr val="bg2">
                    <a:lumMod val="20000"/>
                    <a:lumOff val="80000"/>
                  </a:schemeClr>
                </a:solidFill>
              </a:rPr>
              <a:t> But </a:t>
            </a:r>
            <a:r>
              <a:rPr lang="en-US" b="1" dirty="0">
                <a:solidFill>
                  <a:schemeClr val="bg2">
                    <a:lumMod val="20000"/>
                    <a:lumOff val="80000"/>
                  </a:schemeClr>
                </a:solidFill>
              </a:rPr>
              <a:t>to the rest I, not the Lord, say</a:t>
            </a:r>
            <a:r>
              <a:rPr lang="en-US" dirty="0">
                <a:solidFill>
                  <a:schemeClr val="bg2">
                    <a:lumMod val="20000"/>
                    <a:lumOff val="80000"/>
                  </a:schemeClr>
                </a:solidFill>
              </a:rPr>
              <a:t>: If any brother has a wife who does not believe, and she is willing to live with him, let him not divorce her. </a:t>
            </a:r>
          </a:p>
        </p:txBody>
      </p:sp>
    </p:spTree>
    <p:extLst>
      <p:ext uri="{BB962C8B-B14F-4D97-AF65-F5344CB8AC3E}">
        <p14:creationId xmlns:p14="http://schemas.microsoft.com/office/powerpoint/2010/main" val="4166580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Divorce &amp; Remarriage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628650" lvl="0" indent="-514350">
              <a:spcBef>
                <a:spcPts val="1000"/>
              </a:spcBef>
              <a:spcAft>
                <a:spcPts val="1000"/>
              </a:spcAft>
              <a:buFont typeface="+mj-lt"/>
              <a:buAutoNum type="arabicParenR" startAt="5"/>
            </a:pPr>
            <a:r>
              <a:rPr lang="en-US" dirty="0"/>
              <a:t>When the Pharisees "tested" Jesus (Mt 19:3), what was the test?</a:t>
            </a:r>
          </a:p>
          <a:p>
            <a:pPr marL="628650" lvl="0" indent="-514350">
              <a:spcBef>
                <a:spcPts val="1000"/>
              </a:spcBef>
              <a:spcAft>
                <a:spcPts val="1000"/>
              </a:spcAft>
              <a:buFont typeface="+mj-lt"/>
              <a:buAutoNum type="arabicParenR" startAt="5"/>
            </a:pPr>
            <a:r>
              <a:rPr lang="en-US" dirty="0"/>
              <a:t>Does the present tense, "</a:t>
            </a:r>
            <a:r>
              <a:rPr lang="en-US" i="1" dirty="0"/>
              <a:t>Is it lawful</a:t>
            </a:r>
            <a:r>
              <a:rPr lang="en-US" dirty="0"/>
              <a:t> …," limit the Lord to speaking only about Mosaic Law</a:t>
            </a:r>
            <a:r>
              <a:rPr lang="en-US" dirty="0" smtClean="0"/>
              <a:t>?</a:t>
            </a:r>
            <a:endParaRPr lang="en-US" dirty="0"/>
          </a:p>
        </p:txBody>
      </p:sp>
    </p:spTree>
    <p:extLst>
      <p:ext uri="{BB962C8B-B14F-4D97-AF65-F5344CB8AC3E}">
        <p14:creationId xmlns:p14="http://schemas.microsoft.com/office/powerpoint/2010/main" val="2858201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a:t>
            </a:r>
            <a:r>
              <a:rPr lang="en-US" dirty="0" smtClean="0">
                <a:effectLst>
                  <a:outerShdw blurRad="38100" dist="38100" dir="2700000" algn="tl">
                    <a:srgbClr val="000000">
                      <a:alpha val="43137"/>
                    </a:srgbClr>
                  </a:outerShdw>
                </a:effectLst>
                <a:sym typeface="Wingdings 3"/>
              </a:rPr>
              <a:t> 1 Corinthians 7</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lnSpcReduction="10000"/>
          </a:bodyPr>
          <a:lstStyle/>
          <a:p>
            <a:pPr marL="571500" indent="-457200">
              <a:spcBef>
                <a:spcPts val="1200"/>
              </a:spcBef>
              <a:spcAft>
                <a:spcPts val="1200"/>
              </a:spcAft>
              <a:buFont typeface="Arial" panose="020B0604020202020204" pitchFamily="34" charset="0"/>
              <a:buChar char="•"/>
            </a:pPr>
            <a:r>
              <a:rPr lang="en-US" dirty="0" smtClean="0"/>
              <a:t>“</a:t>
            </a:r>
            <a:r>
              <a:rPr lang="en-US" i="1" dirty="0" smtClean="0"/>
              <a:t>If </a:t>
            </a:r>
            <a:r>
              <a:rPr lang="en-US" b="1" i="1" dirty="0" smtClean="0">
                <a:solidFill>
                  <a:schemeClr val="tx1"/>
                </a:solidFill>
                <a:effectLst>
                  <a:outerShdw blurRad="38100" dist="38100" dir="2700000" algn="tl">
                    <a:srgbClr val="000000">
                      <a:alpha val="43137"/>
                    </a:srgbClr>
                  </a:outerShdw>
                </a:effectLst>
              </a:rPr>
              <a:t>a woman </a:t>
            </a:r>
            <a:r>
              <a:rPr lang="en-US" i="1" dirty="0" smtClean="0"/>
              <a:t>divorces her husband and marries another, she commits adultery</a:t>
            </a:r>
            <a:r>
              <a:rPr lang="en-US" dirty="0" smtClean="0"/>
              <a:t>” (Mark </a:t>
            </a:r>
            <a:r>
              <a:rPr lang="en-US" dirty="0"/>
              <a:t>10:12</a:t>
            </a:r>
            <a:r>
              <a:rPr lang="en-US" dirty="0" smtClean="0"/>
              <a:t>).</a:t>
            </a:r>
          </a:p>
          <a:p>
            <a:pPr>
              <a:spcBef>
                <a:spcPts val="1200"/>
              </a:spcBef>
              <a:spcAft>
                <a:spcPts val="1200"/>
              </a:spcAft>
            </a:pPr>
            <a:r>
              <a:rPr lang="en-US" dirty="0" smtClean="0"/>
              <a:t>__________________________________________</a:t>
            </a:r>
          </a:p>
          <a:p>
            <a:pPr marL="0"/>
            <a:r>
              <a:rPr lang="en-US" b="1" u="sng" dirty="0"/>
              <a:t>1 Corinthians 7</a:t>
            </a:r>
          </a:p>
          <a:p>
            <a:pPr marL="0"/>
            <a:r>
              <a:rPr lang="en-US" baseline="30000" dirty="0"/>
              <a:t>10</a:t>
            </a:r>
            <a:r>
              <a:rPr lang="en-US" dirty="0"/>
              <a:t> Now to </a:t>
            </a:r>
            <a:r>
              <a:rPr lang="en-US" b="1" u="sng" dirty="0">
                <a:solidFill>
                  <a:schemeClr val="tx1"/>
                </a:solidFill>
                <a:effectLst>
                  <a:outerShdw blurRad="38100" dist="38100" dir="2700000" algn="tl">
                    <a:srgbClr val="000000">
                      <a:alpha val="43137"/>
                    </a:srgbClr>
                  </a:outerShdw>
                </a:effectLst>
              </a:rPr>
              <a:t>the married</a:t>
            </a:r>
            <a:r>
              <a:rPr lang="en-US" b="1" dirty="0">
                <a:solidFill>
                  <a:schemeClr val="tx1"/>
                </a:solidFill>
                <a:effectLst>
                  <a:outerShdw blurRad="38100" dist="38100" dir="2700000" algn="tl">
                    <a:srgbClr val="000000">
                      <a:alpha val="43137"/>
                    </a:srgbClr>
                  </a:outerShdw>
                </a:effectLst>
              </a:rPr>
              <a:t> </a:t>
            </a:r>
            <a:r>
              <a:rPr lang="en-US" b="1" dirty="0">
                <a:solidFill>
                  <a:schemeClr val="bg2">
                    <a:lumMod val="20000"/>
                    <a:lumOff val="80000"/>
                  </a:schemeClr>
                </a:solidFill>
              </a:rPr>
              <a:t>I command, yet not I but the Lord</a:t>
            </a:r>
            <a:r>
              <a:rPr lang="en-US" dirty="0">
                <a:solidFill>
                  <a:schemeClr val="bg2">
                    <a:lumMod val="20000"/>
                    <a:lumOff val="80000"/>
                  </a:schemeClr>
                </a:solidFill>
              </a:rPr>
              <a:t>: A wife is not to depart from her husband. </a:t>
            </a:r>
          </a:p>
          <a:p>
            <a:pPr marL="0"/>
            <a:endParaRPr lang="en-US" sz="2000" dirty="0">
              <a:solidFill>
                <a:schemeClr val="tx1">
                  <a:lumMod val="10000"/>
                  <a:lumOff val="90000"/>
                </a:schemeClr>
              </a:solidFill>
            </a:endParaRPr>
          </a:p>
          <a:p>
            <a:pPr marL="0"/>
            <a:endParaRPr lang="en-US" sz="2000" dirty="0">
              <a:solidFill>
                <a:schemeClr val="tx1">
                  <a:lumMod val="10000"/>
                  <a:lumOff val="90000"/>
                </a:schemeClr>
              </a:solidFill>
            </a:endParaRPr>
          </a:p>
          <a:p>
            <a:pPr marL="0"/>
            <a:r>
              <a:rPr lang="en-US" baseline="30000" dirty="0">
                <a:solidFill>
                  <a:schemeClr val="bg2">
                    <a:lumMod val="20000"/>
                    <a:lumOff val="80000"/>
                  </a:schemeClr>
                </a:solidFill>
              </a:rPr>
              <a:t>12</a:t>
            </a:r>
            <a:r>
              <a:rPr lang="en-US" dirty="0">
                <a:solidFill>
                  <a:schemeClr val="bg2">
                    <a:lumMod val="20000"/>
                    <a:lumOff val="80000"/>
                  </a:schemeClr>
                </a:solidFill>
              </a:rPr>
              <a:t> But to</a:t>
            </a:r>
            <a:r>
              <a:rPr lang="en-US" b="1" dirty="0">
                <a:solidFill>
                  <a:schemeClr val="bg2">
                    <a:lumMod val="20000"/>
                    <a:lumOff val="80000"/>
                  </a:schemeClr>
                </a:solidFill>
              </a:rPr>
              <a:t> </a:t>
            </a:r>
            <a:r>
              <a:rPr lang="en-US" b="1" u="sng" dirty="0">
                <a:solidFill>
                  <a:schemeClr val="bg2">
                    <a:lumMod val="20000"/>
                    <a:lumOff val="80000"/>
                  </a:schemeClr>
                </a:solidFill>
              </a:rPr>
              <a:t>the rest</a:t>
            </a:r>
            <a:r>
              <a:rPr lang="en-US" b="1" dirty="0">
                <a:solidFill>
                  <a:schemeClr val="bg2">
                    <a:lumMod val="20000"/>
                    <a:lumOff val="80000"/>
                  </a:schemeClr>
                </a:solidFill>
              </a:rPr>
              <a:t> I, not the Lord, say</a:t>
            </a:r>
            <a:r>
              <a:rPr lang="en-US" dirty="0">
                <a:solidFill>
                  <a:schemeClr val="bg2">
                    <a:lumMod val="20000"/>
                    <a:lumOff val="80000"/>
                  </a:schemeClr>
                </a:solidFill>
              </a:rPr>
              <a:t>: If any brother has a wife who does not believe, and she is willing to live with him, let him not divorce her. </a:t>
            </a:r>
          </a:p>
        </p:txBody>
      </p:sp>
      <p:sp>
        <p:nvSpPr>
          <p:cNvPr id="4" name="Down Arrow 3"/>
          <p:cNvSpPr/>
          <p:nvPr/>
        </p:nvSpPr>
        <p:spPr>
          <a:xfrm rot="20432046">
            <a:off x="3048438" y="2552646"/>
            <a:ext cx="190189" cy="94795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810000" y="3581400"/>
            <a:ext cx="914400" cy="523220"/>
          </a:xfrm>
          <a:prstGeom prst="rect">
            <a:avLst/>
          </a:prstGeom>
          <a:noFill/>
        </p:spPr>
        <p:txBody>
          <a:bodyPr wrap="square" rtlCol="0">
            <a:spAutoFit/>
          </a:bodyPr>
          <a:lstStyle/>
          <a:p>
            <a:r>
              <a:rPr lang="en-US" sz="2800" dirty="0" smtClean="0"/>
              <a:t>…</a:t>
            </a:r>
            <a:endParaRPr lang="en-US" dirty="0"/>
          </a:p>
        </p:txBody>
      </p:sp>
    </p:spTree>
    <p:extLst>
      <p:ext uri="{BB962C8B-B14F-4D97-AF65-F5344CB8AC3E}">
        <p14:creationId xmlns:p14="http://schemas.microsoft.com/office/powerpoint/2010/main" val="23893393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a:t>
            </a:r>
            <a:r>
              <a:rPr lang="en-US" dirty="0" smtClean="0">
                <a:effectLst>
                  <a:outerShdw blurRad="38100" dist="38100" dir="2700000" algn="tl">
                    <a:srgbClr val="000000">
                      <a:alpha val="43137"/>
                    </a:srgbClr>
                  </a:outerShdw>
                </a:effectLst>
                <a:sym typeface="Wingdings 3"/>
              </a:rPr>
              <a:t> 1 Corinthians 7</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lnSpcReduction="10000"/>
          </a:bodyPr>
          <a:lstStyle/>
          <a:p>
            <a:pPr marL="571500" indent="-457200">
              <a:spcBef>
                <a:spcPts val="1200"/>
              </a:spcBef>
              <a:spcAft>
                <a:spcPts val="1200"/>
              </a:spcAft>
              <a:buFont typeface="Arial" panose="020B0604020202020204" pitchFamily="34" charset="0"/>
              <a:buChar char="•"/>
            </a:pPr>
            <a:r>
              <a:rPr lang="en-US" dirty="0" smtClean="0"/>
              <a:t>“</a:t>
            </a:r>
            <a:r>
              <a:rPr lang="en-US" i="1" dirty="0" smtClean="0"/>
              <a:t>If </a:t>
            </a:r>
            <a:r>
              <a:rPr lang="en-US" b="1" i="1" dirty="0" smtClean="0">
                <a:solidFill>
                  <a:schemeClr val="tx1"/>
                </a:solidFill>
                <a:effectLst>
                  <a:outerShdw blurRad="38100" dist="38100" dir="2700000" algn="tl">
                    <a:srgbClr val="000000">
                      <a:alpha val="43137"/>
                    </a:srgbClr>
                  </a:outerShdw>
                </a:effectLst>
              </a:rPr>
              <a:t>a woman </a:t>
            </a:r>
            <a:r>
              <a:rPr lang="en-US" i="1" dirty="0" smtClean="0"/>
              <a:t>divorces her husband and marries another, she commits adultery</a:t>
            </a:r>
            <a:r>
              <a:rPr lang="en-US" dirty="0" smtClean="0"/>
              <a:t>” (Mark </a:t>
            </a:r>
            <a:r>
              <a:rPr lang="en-US" dirty="0"/>
              <a:t>10:12</a:t>
            </a:r>
            <a:r>
              <a:rPr lang="en-US" dirty="0" smtClean="0"/>
              <a:t>).</a:t>
            </a:r>
          </a:p>
          <a:p>
            <a:pPr>
              <a:spcBef>
                <a:spcPts val="1200"/>
              </a:spcBef>
              <a:spcAft>
                <a:spcPts val="1200"/>
              </a:spcAft>
            </a:pPr>
            <a:r>
              <a:rPr lang="en-US" dirty="0" smtClean="0"/>
              <a:t>__________________________________________</a:t>
            </a:r>
          </a:p>
          <a:p>
            <a:pPr marL="0"/>
            <a:r>
              <a:rPr lang="en-US" b="1" u="sng" dirty="0"/>
              <a:t>1 Corinthians 7</a:t>
            </a:r>
          </a:p>
          <a:p>
            <a:pPr marL="0"/>
            <a:r>
              <a:rPr lang="en-US" baseline="30000" dirty="0"/>
              <a:t>10</a:t>
            </a:r>
            <a:r>
              <a:rPr lang="en-US" dirty="0"/>
              <a:t> Now to </a:t>
            </a:r>
            <a:r>
              <a:rPr lang="en-US" b="1" u="sng" dirty="0">
                <a:solidFill>
                  <a:schemeClr val="tx1"/>
                </a:solidFill>
                <a:effectLst>
                  <a:outerShdw blurRad="38100" dist="38100" dir="2700000" algn="tl">
                    <a:srgbClr val="000000">
                      <a:alpha val="43137"/>
                    </a:srgbClr>
                  </a:outerShdw>
                </a:effectLst>
              </a:rPr>
              <a:t>the married</a:t>
            </a:r>
            <a:r>
              <a:rPr lang="en-US" b="1" dirty="0">
                <a:solidFill>
                  <a:schemeClr val="tx1"/>
                </a:solidFill>
                <a:effectLst>
                  <a:outerShdw blurRad="38100" dist="38100" dir="2700000" algn="tl">
                    <a:srgbClr val="000000">
                      <a:alpha val="43137"/>
                    </a:srgbClr>
                  </a:outerShdw>
                </a:effectLst>
              </a:rPr>
              <a:t> </a:t>
            </a:r>
            <a:r>
              <a:rPr lang="en-US" b="1" dirty="0">
                <a:solidFill>
                  <a:schemeClr val="bg2">
                    <a:lumMod val="20000"/>
                    <a:lumOff val="80000"/>
                  </a:schemeClr>
                </a:solidFill>
              </a:rPr>
              <a:t>I command, yet not I but the Lord</a:t>
            </a:r>
            <a:r>
              <a:rPr lang="en-US" dirty="0">
                <a:solidFill>
                  <a:schemeClr val="bg2">
                    <a:lumMod val="20000"/>
                    <a:lumOff val="80000"/>
                  </a:schemeClr>
                </a:solidFill>
              </a:rPr>
              <a:t>: A wife is not to depart from her husband. </a:t>
            </a:r>
          </a:p>
          <a:p>
            <a:pPr marL="0"/>
            <a:endParaRPr lang="en-US" sz="2000" dirty="0">
              <a:solidFill>
                <a:schemeClr val="tx1">
                  <a:lumMod val="10000"/>
                  <a:lumOff val="90000"/>
                </a:schemeClr>
              </a:solidFill>
            </a:endParaRPr>
          </a:p>
          <a:p>
            <a:pPr marL="0"/>
            <a:endParaRPr lang="en-US" sz="2000" dirty="0">
              <a:solidFill>
                <a:schemeClr val="tx1">
                  <a:lumMod val="10000"/>
                  <a:lumOff val="90000"/>
                </a:schemeClr>
              </a:solidFill>
            </a:endParaRPr>
          </a:p>
          <a:p>
            <a:pPr marL="0"/>
            <a:r>
              <a:rPr lang="en-US" baseline="30000" dirty="0"/>
              <a:t>12</a:t>
            </a:r>
            <a:r>
              <a:rPr lang="en-US" dirty="0"/>
              <a:t> But to</a:t>
            </a:r>
            <a:r>
              <a:rPr lang="en-US" b="1" dirty="0"/>
              <a:t> </a:t>
            </a:r>
            <a:r>
              <a:rPr lang="en-US" b="1" u="sng" dirty="0">
                <a:solidFill>
                  <a:schemeClr val="tx1"/>
                </a:solidFill>
                <a:effectLst>
                  <a:outerShdw blurRad="38100" dist="38100" dir="2700000" algn="tl">
                    <a:srgbClr val="000000">
                      <a:alpha val="43137"/>
                    </a:srgbClr>
                  </a:outerShdw>
                </a:effectLst>
              </a:rPr>
              <a:t>the rest</a:t>
            </a:r>
            <a:r>
              <a:rPr lang="en-US" b="1" dirty="0">
                <a:solidFill>
                  <a:schemeClr val="tx1"/>
                </a:solidFill>
                <a:effectLst>
                  <a:outerShdw blurRad="38100" dist="38100" dir="2700000" algn="tl">
                    <a:srgbClr val="000000">
                      <a:alpha val="43137"/>
                    </a:srgbClr>
                  </a:outerShdw>
                </a:effectLst>
              </a:rPr>
              <a:t> </a:t>
            </a:r>
            <a:r>
              <a:rPr lang="en-US" b="1" dirty="0">
                <a:solidFill>
                  <a:schemeClr val="bg2">
                    <a:lumMod val="20000"/>
                    <a:lumOff val="80000"/>
                  </a:schemeClr>
                </a:solidFill>
              </a:rPr>
              <a:t>I, not the Lord, say</a:t>
            </a:r>
            <a:r>
              <a:rPr lang="en-US" dirty="0">
                <a:solidFill>
                  <a:schemeClr val="bg2">
                    <a:lumMod val="20000"/>
                    <a:lumOff val="80000"/>
                  </a:schemeClr>
                </a:solidFill>
              </a:rPr>
              <a:t>: If any brother has a wife who does not believe, and she is willing to live with him, let him not divorce her. </a:t>
            </a:r>
          </a:p>
        </p:txBody>
      </p:sp>
      <p:sp>
        <p:nvSpPr>
          <p:cNvPr id="4" name="Down Arrow 3"/>
          <p:cNvSpPr/>
          <p:nvPr/>
        </p:nvSpPr>
        <p:spPr>
          <a:xfrm rot="20432046">
            <a:off x="3048438" y="2552646"/>
            <a:ext cx="190189" cy="94795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810000" y="3581400"/>
            <a:ext cx="914400" cy="523220"/>
          </a:xfrm>
          <a:prstGeom prst="rect">
            <a:avLst/>
          </a:prstGeom>
          <a:noFill/>
        </p:spPr>
        <p:txBody>
          <a:bodyPr wrap="square" rtlCol="0">
            <a:spAutoFit/>
          </a:bodyPr>
          <a:lstStyle/>
          <a:p>
            <a:r>
              <a:rPr lang="en-US" sz="2800" dirty="0" smtClean="0"/>
              <a:t>…</a:t>
            </a:r>
            <a:endParaRPr lang="en-US" dirty="0"/>
          </a:p>
        </p:txBody>
      </p:sp>
      <p:sp>
        <p:nvSpPr>
          <p:cNvPr id="6" name="TextBox 5"/>
          <p:cNvSpPr txBox="1"/>
          <p:nvPr/>
        </p:nvSpPr>
        <p:spPr>
          <a:xfrm>
            <a:off x="3048000" y="4925080"/>
            <a:ext cx="914400" cy="523220"/>
          </a:xfrm>
          <a:prstGeom prst="rect">
            <a:avLst/>
          </a:prstGeom>
          <a:noFill/>
        </p:spPr>
        <p:txBody>
          <a:bodyPr wrap="square" rtlCol="0">
            <a:spAutoFit/>
          </a:bodyPr>
          <a:lstStyle/>
          <a:p>
            <a:r>
              <a:rPr lang="en-US" sz="2800" dirty="0" smtClean="0"/>
              <a:t>…</a:t>
            </a:r>
            <a:endParaRPr lang="en-US" dirty="0"/>
          </a:p>
        </p:txBody>
      </p:sp>
    </p:spTree>
    <p:extLst>
      <p:ext uri="{BB962C8B-B14F-4D97-AF65-F5344CB8AC3E}">
        <p14:creationId xmlns:p14="http://schemas.microsoft.com/office/powerpoint/2010/main" val="128870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a:t>
            </a:r>
            <a:r>
              <a:rPr lang="en-US" dirty="0" smtClean="0">
                <a:effectLst>
                  <a:outerShdw blurRad="38100" dist="38100" dir="2700000" algn="tl">
                    <a:srgbClr val="000000">
                      <a:alpha val="43137"/>
                    </a:srgbClr>
                  </a:outerShdw>
                </a:effectLst>
                <a:sym typeface="Wingdings 3"/>
              </a:rPr>
              <a:t> 1 Corinthians 7</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lnSpcReduction="10000"/>
          </a:bodyPr>
          <a:lstStyle/>
          <a:p>
            <a:pPr marL="571500" indent="-457200">
              <a:spcBef>
                <a:spcPts val="1200"/>
              </a:spcBef>
              <a:spcAft>
                <a:spcPts val="1200"/>
              </a:spcAft>
              <a:buFont typeface="Arial" panose="020B0604020202020204" pitchFamily="34" charset="0"/>
              <a:buChar char="•"/>
            </a:pPr>
            <a:r>
              <a:rPr lang="en-US" dirty="0" smtClean="0"/>
              <a:t>“</a:t>
            </a:r>
            <a:r>
              <a:rPr lang="en-US" i="1" dirty="0" smtClean="0"/>
              <a:t>If </a:t>
            </a:r>
            <a:r>
              <a:rPr lang="en-US" b="1" i="1" dirty="0" smtClean="0">
                <a:solidFill>
                  <a:schemeClr val="tx1"/>
                </a:solidFill>
                <a:effectLst>
                  <a:outerShdw blurRad="38100" dist="38100" dir="2700000" algn="tl">
                    <a:srgbClr val="000000">
                      <a:alpha val="43137"/>
                    </a:srgbClr>
                  </a:outerShdw>
                </a:effectLst>
              </a:rPr>
              <a:t>a woman </a:t>
            </a:r>
            <a:r>
              <a:rPr lang="en-US" i="1" dirty="0" smtClean="0"/>
              <a:t>divorces her husband and marries another, she commits adultery</a:t>
            </a:r>
            <a:r>
              <a:rPr lang="en-US" dirty="0" smtClean="0"/>
              <a:t>” (Mark </a:t>
            </a:r>
            <a:r>
              <a:rPr lang="en-US" dirty="0"/>
              <a:t>10:12</a:t>
            </a:r>
            <a:r>
              <a:rPr lang="en-US" dirty="0" smtClean="0"/>
              <a:t>).</a:t>
            </a:r>
          </a:p>
          <a:p>
            <a:pPr>
              <a:spcBef>
                <a:spcPts val="1200"/>
              </a:spcBef>
              <a:spcAft>
                <a:spcPts val="1200"/>
              </a:spcAft>
            </a:pPr>
            <a:r>
              <a:rPr lang="en-US" dirty="0" smtClean="0"/>
              <a:t>__________________________________________</a:t>
            </a:r>
          </a:p>
          <a:p>
            <a:pPr marL="0"/>
            <a:r>
              <a:rPr lang="en-US" b="1" u="sng" dirty="0"/>
              <a:t>1 Corinthians 7</a:t>
            </a:r>
          </a:p>
          <a:p>
            <a:pPr marL="0"/>
            <a:r>
              <a:rPr lang="en-US" baseline="30000" dirty="0"/>
              <a:t>10</a:t>
            </a:r>
            <a:r>
              <a:rPr lang="en-US" dirty="0"/>
              <a:t> Now to </a:t>
            </a:r>
            <a:r>
              <a:rPr lang="en-US" b="1" u="sng" dirty="0">
                <a:solidFill>
                  <a:schemeClr val="tx1"/>
                </a:solidFill>
                <a:effectLst>
                  <a:outerShdw blurRad="38100" dist="38100" dir="2700000" algn="tl">
                    <a:srgbClr val="000000">
                      <a:alpha val="43137"/>
                    </a:srgbClr>
                  </a:outerShdw>
                </a:effectLst>
              </a:rPr>
              <a:t>the married</a:t>
            </a:r>
            <a:r>
              <a:rPr lang="en-US" b="1" dirty="0">
                <a:solidFill>
                  <a:schemeClr val="tx1"/>
                </a:solidFill>
                <a:effectLst>
                  <a:outerShdw blurRad="38100" dist="38100" dir="2700000" algn="tl">
                    <a:srgbClr val="000000">
                      <a:alpha val="43137"/>
                    </a:srgbClr>
                  </a:outerShdw>
                </a:effectLst>
              </a:rPr>
              <a:t> </a:t>
            </a:r>
            <a:r>
              <a:rPr lang="en-US" b="1" dirty="0">
                <a:solidFill>
                  <a:schemeClr val="bg2">
                    <a:lumMod val="20000"/>
                    <a:lumOff val="80000"/>
                  </a:schemeClr>
                </a:solidFill>
              </a:rPr>
              <a:t>I command, yet not I but the Lord</a:t>
            </a:r>
            <a:r>
              <a:rPr lang="en-US" dirty="0">
                <a:solidFill>
                  <a:schemeClr val="bg2">
                    <a:lumMod val="20000"/>
                    <a:lumOff val="80000"/>
                  </a:schemeClr>
                </a:solidFill>
              </a:rPr>
              <a:t>: A wife is not to depart from her husband. </a:t>
            </a:r>
          </a:p>
          <a:p>
            <a:pPr marL="0"/>
            <a:endParaRPr lang="en-US" sz="2000" dirty="0">
              <a:solidFill>
                <a:schemeClr val="tx1">
                  <a:lumMod val="10000"/>
                  <a:lumOff val="90000"/>
                </a:schemeClr>
              </a:solidFill>
            </a:endParaRPr>
          </a:p>
          <a:p>
            <a:pPr marL="0"/>
            <a:endParaRPr lang="en-US" sz="2000" dirty="0">
              <a:solidFill>
                <a:schemeClr val="tx1">
                  <a:lumMod val="10000"/>
                  <a:lumOff val="90000"/>
                </a:schemeClr>
              </a:solidFill>
            </a:endParaRPr>
          </a:p>
          <a:p>
            <a:pPr marL="0"/>
            <a:r>
              <a:rPr lang="en-US" baseline="30000" dirty="0"/>
              <a:t>12</a:t>
            </a:r>
            <a:r>
              <a:rPr lang="en-US" dirty="0"/>
              <a:t> But to</a:t>
            </a:r>
            <a:r>
              <a:rPr lang="en-US" b="1" dirty="0"/>
              <a:t> </a:t>
            </a:r>
            <a:r>
              <a:rPr lang="en-US" b="1" u="sng" dirty="0">
                <a:solidFill>
                  <a:schemeClr val="tx1"/>
                </a:solidFill>
                <a:effectLst>
                  <a:outerShdw blurRad="38100" dist="38100" dir="2700000" algn="tl">
                    <a:srgbClr val="000000">
                      <a:alpha val="43137"/>
                    </a:srgbClr>
                  </a:outerShdw>
                </a:effectLst>
              </a:rPr>
              <a:t>the rest</a:t>
            </a:r>
            <a:r>
              <a:rPr lang="en-US" b="1" dirty="0">
                <a:solidFill>
                  <a:schemeClr val="tx1"/>
                </a:solidFill>
                <a:effectLst>
                  <a:outerShdw blurRad="38100" dist="38100" dir="2700000" algn="tl">
                    <a:srgbClr val="000000">
                      <a:alpha val="43137"/>
                    </a:srgbClr>
                  </a:outerShdw>
                </a:effectLst>
              </a:rPr>
              <a:t> </a:t>
            </a:r>
            <a:r>
              <a:rPr lang="en-US" b="1" dirty="0">
                <a:solidFill>
                  <a:schemeClr val="bg2">
                    <a:lumMod val="20000"/>
                    <a:lumOff val="80000"/>
                  </a:schemeClr>
                </a:solidFill>
              </a:rPr>
              <a:t>I, not the Lord, say</a:t>
            </a:r>
            <a:r>
              <a:rPr lang="en-US" dirty="0">
                <a:solidFill>
                  <a:schemeClr val="bg2">
                    <a:lumMod val="20000"/>
                    <a:lumOff val="80000"/>
                  </a:schemeClr>
                </a:solidFill>
              </a:rPr>
              <a:t>: If any brother has a wife who does not believe, and she is willing to live with him, let him not divorce her. </a:t>
            </a:r>
          </a:p>
        </p:txBody>
      </p:sp>
      <p:sp>
        <p:nvSpPr>
          <p:cNvPr id="4" name="Down Arrow 3"/>
          <p:cNvSpPr/>
          <p:nvPr/>
        </p:nvSpPr>
        <p:spPr>
          <a:xfrm rot="20432046">
            <a:off x="3048438" y="2552646"/>
            <a:ext cx="190189" cy="94795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810000" y="3581400"/>
            <a:ext cx="914400" cy="523220"/>
          </a:xfrm>
          <a:prstGeom prst="rect">
            <a:avLst/>
          </a:prstGeom>
          <a:noFill/>
        </p:spPr>
        <p:txBody>
          <a:bodyPr wrap="square" rtlCol="0">
            <a:spAutoFit/>
          </a:bodyPr>
          <a:lstStyle/>
          <a:p>
            <a:r>
              <a:rPr lang="en-US" sz="2800" dirty="0" smtClean="0"/>
              <a:t>…</a:t>
            </a:r>
            <a:endParaRPr lang="en-US" dirty="0"/>
          </a:p>
        </p:txBody>
      </p:sp>
      <p:sp>
        <p:nvSpPr>
          <p:cNvPr id="6" name="TextBox 5"/>
          <p:cNvSpPr txBox="1"/>
          <p:nvPr/>
        </p:nvSpPr>
        <p:spPr>
          <a:xfrm>
            <a:off x="3048000" y="4925080"/>
            <a:ext cx="914400" cy="523220"/>
          </a:xfrm>
          <a:prstGeom prst="rect">
            <a:avLst/>
          </a:prstGeom>
          <a:noFill/>
        </p:spPr>
        <p:txBody>
          <a:bodyPr wrap="square" rtlCol="0">
            <a:spAutoFit/>
          </a:bodyPr>
          <a:lstStyle/>
          <a:p>
            <a:r>
              <a:rPr lang="en-US" sz="2800" dirty="0" smtClean="0"/>
              <a:t>…</a:t>
            </a:r>
            <a:endParaRPr lang="en-US" dirty="0"/>
          </a:p>
        </p:txBody>
      </p:sp>
      <p:sp>
        <p:nvSpPr>
          <p:cNvPr id="7" name="TextBox 6"/>
          <p:cNvSpPr txBox="1"/>
          <p:nvPr/>
        </p:nvSpPr>
        <p:spPr>
          <a:xfrm>
            <a:off x="4191000" y="3505200"/>
            <a:ext cx="3581400" cy="523220"/>
          </a:xfrm>
          <a:prstGeom prst="rect">
            <a:avLst/>
          </a:prstGeom>
          <a:noFill/>
        </p:spPr>
        <p:txBody>
          <a:bodyPr wrap="square" rtlCol="0">
            <a:spAutoFit/>
          </a:bodyPr>
          <a:lstStyle/>
          <a:p>
            <a:r>
              <a:rPr lang="en-US" sz="2800" b="1" dirty="0" smtClean="0">
                <a:solidFill>
                  <a:srgbClr val="FF0000"/>
                </a:solidFill>
                <a:effectLst>
                  <a:outerShdw blurRad="38100" dist="38100" dir="2700000" algn="tl">
                    <a:srgbClr val="000000">
                      <a:alpha val="43137"/>
                    </a:srgbClr>
                  </a:outerShdw>
                </a:effectLst>
              </a:rPr>
              <a:t>[Christian + Christian]</a:t>
            </a:r>
            <a:endParaRPr lang="en-US" sz="2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47511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a:t>
            </a:r>
            <a:r>
              <a:rPr lang="en-US" dirty="0" smtClean="0">
                <a:effectLst>
                  <a:outerShdw blurRad="38100" dist="38100" dir="2700000" algn="tl">
                    <a:srgbClr val="000000">
                      <a:alpha val="43137"/>
                    </a:srgbClr>
                  </a:outerShdw>
                </a:effectLst>
                <a:sym typeface="Wingdings 3"/>
              </a:rPr>
              <a:t> 1 Corinthians 7</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lnSpcReduction="10000"/>
          </a:bodyPr>
          <a:lstStyle/>
          <a:p>
            <a:pPr marL="571500" indent="-457200">
              <a:spcBef>
                <a:spcPts val="1200"/>
              </a:spcBef>
              <a:spcAft>
                <a:spcPts val="1200"/>
              </a:spcAft>
              <a:buFont typeface="Arial" panose="020B0604020202020204" pitchFamily="34" charset="0"/>
              <a:buChar char="•"/>
            </a:pPr>
            <a:r>
              <a:rPr lang="en-US" dirty="0" smtClean="0"/>
              <a:t>“</a:t>
            </a:r>
            <a:r>
              <a:rPr lang="en-US" i="1" dirty="0" smtClean="0"/>
              <a:t>If </a:t>
            </a:r>
            <a:r>
              <a:rPr lang="en-US" b="1" i="1" dirty="0" smtClean="0">
                <a:solidFill>
                  <a:schemeClr val="tx1"/>
                </a:solidFill>
                <a:effectLst>
                  <a:outerShdw blurRad="38100" dist="38100" dir="2700000" algn="tl">
                    <a:srgbClr val="000000">
                      <a:alpha val="43137"/>
                    </a:srgbClr>
                  </a:outerShdw>
                </a:effectLst>
              </a:rPr>
              <a:t>a woman </a:t>
            </a:r>
            <a:r>
              <a:rPr lang="en-US" i="1" dirty="0" smtClean="0"/>
              <a:t>divorces her husband and marries another, she commits adultery</a:t>
            </a:r>
            <a:r>
              <a:rPr lang="en-US" dirty="0" smtClean="0"/>
              <a:t>” (Mark </a:t>
            </a:r>
            <a:r>
              <a:rPr lang="en-US" dirty="0"/>
              <a:t>10:12</a:t>
            </a:r>
            <a:r>
              <a:rPr lang="en-US" dirty="0" smtClean="0"/>
              <a:t>).</a:t>
            </a:r>
          </a:p>
          <a:p>
            <a:pPr>
              <a:spcBef>
                <a:spcPts val="1200"/>
              </a:spcBef>
              <a:spcAft>
                <a:spcPts val="1200"/>
              </a:spcAft>
            </a:pPr>
            <a:r>
              <a:rPr lang="en-US" dirty="0" smtClean="0"/>
              <a:t>__________________________________________</a:t>
            </a:r>
          </a:p>
          <a:p>
            <a:pPr marL="0"/>
            <a:r>
              <a:rPr lang="en-US" b="1" u="sng" dirty="0"/>
              <a:t>1 Corinthians 7</a:t>
            </a:r>
          </a:p>
          <a:p>
            <a:pPr marL="0"/>
            <a:r>
              <a:rPr lang="en-US" baseline="30000" dirty="0"/>
              <a:t>10</a:t>
            </a:r>
            <a:r>
              <a:rPr lang="en-US" dirty="0"/>
              <a:t> Now to </a:t>
            </a:r>
            <a:r>
              <a:rPr lang="en-US" b="1" u="sng" dirty="0">
                <a:solidFill>
                  <a:schemeClr val="tx1"/>
                </a:solidFill>
                <a:effectLst>
                  <a:outerShdw blurRad="38100" dist="38100" dir="2700000" algn="tl">
                    <a:srgbClr val="000000">
                      <a:alpha val="43137"/>
                    </a:srgbClr>
                  </a:outerShdw>
                </a:effectLst>
              </a:rPr>
              <a:t>the married</a:t>
            </a:r>
            <a:r>
              <a:rPr lang="en-US" b="1" dirty="0">
                <a:solidFill>
                  <a:schemeClr val="tx1"/>
                </a:solidFill>
                <a:effectLst>
                  <a:outerShdw blurRad="38100" dist="38100" dir="2700000" algn="tl">
                    <a:srgbClr val="000000">
                      <a:alpha val="43137"/>
                    </a:srgbClr>
                  </a:outerShdw>
                </a:effectLst>
              </a:rPr>
              <a:t> </a:t>
            </a:r>
            <a:r>
              <a:rPr lang="en-US" b="1" dirty="0">
                <a:solidFill>
                  <a:schemeClr val="bg2">
                    <a:lumMod val="20000"/>
                    <a:lumOff val="80000"/>
                  </a:schemeClr>
                </a:solidFill>
              </a:rPr>
              <a:t>I command, yet not I but the Lord</a:t>
            </a:r>
            <a:r>
              <a:rPr lang="en-US" dirty="0">
                <a:solidFill>
                  <a:schemeClr val="bg2">
                    <a:lumMod val="20000"/>
                    <a:lumOff val="80000"/>
                  </a:schemeClr>
                </a:solidFill>
              </a:rPr>
              <a:t>: A wife is not to depart from her husband. </a:t>
            </a:r>
          </a:p>
          <a:p>
            <a:pPr marL="0"/>
            <a:endParaRPr lang="en-US" sz="2000" dirty="0">
              <a:solidFill>
                <a:schemeClr val="tx1">
                  <a:lumMod val="10000"/>
                  <a:lumOff val="90000"/>
                </a:schemeClr>
              </a:solidFill>
            </a:endParaRPr>
          </a:p>
          <a:p>
            <a:pPr marL="0"/>
            <a:endParaRPr lang="en-US" sz="2000" dirty="0">
              <a:solidFill>
                <a:schemeClr val="tx1">
                  <a:lumMod val="10000"/>
                  <a:lumOff val="90000"/>
                </a:schemeClr>
              </a:solidFill>
            </a:endParaRPr>
          </a:p>
          <a:p>
            <a:pPr marL="0"/>
            <a:r>
              <a:rPr lang="en-US" baseline="30000" dirty="0"/>
              <a:t>12</a:t>
            </a:r>
            <a:r>
              <a:rPr lang="en-US" dirty="0"/>
              <a:t> But to</a:t>
            </a:r>
            <a:r>
              <a:rPr lang="en-US" b="1" dirty="0"/>
              <a:t> </a:t>
            </a:r>
            <a:r>
              <a:rPr lang="en-US" b="1" u="sng" dirty="0">
                <a:solidFill>
                  <a:schemeClr val="tx1"/>
                </a:solidFill>
                <a:effectLst>
                  <a:outerShdw blurRad="38100" dist="38100" dir="2700000" algn="tl">
                    <a:srgbClr val="000000">
                      <a:alpha val="43137"/>
                    </a:srgbClr>
                  </a:outerShdw>
                </a:effectLst>
              </a:rPr>
              <a:t>the rest</a:t>
            </a:r>
            <a:r>
              <a:rPr lang="en-US" b="1" dirty="0">
                <a:solidFill>
                  <a:schemeClr val="tx1"/>
                </a:solidFill>
                <a:effectLst>
                  <a:outerShdw blurRad="38100" dist="38100" dir="2700000" algn="tl">
                    <a:srgbClr val="000000">
                      <a:alpha val="43137"/>
                    </a:srgbClr>
                  </a:outerShdw>
                </a:effectLst>
              </a:rPr>
              <a:t> </a:t>
            </a:r>
            <a:r>
              <a:rPr lang="en-US" b="1" dirty="0">
                <a:solidFill>
                  <a:schemeClr val="bg2">
                    <a:lumMod val="20000"/>
                    <a:lumOff val="80000"/>
                  </a:schemeClr>
                </a:solidFill>
              </a:rPr>
              <a:t>I, not the Lord, say</a:t>
            </a:r>
            <a:r>
              <a:rPr lang="en-US" dirty="0">
                <a:solidFill>
                  <a:schemeClr val="bg2">
                    <a:lumMod val="20000"/>
                    <a:lumOff val="80000"/>
                  </a:schemeClr>
                </a:solidFill>
              </a:rPr>
              <a:t>: If any brother has a wife who does not believe, and she is willing to live with him, let him not divorce her. </a:t>
            </a:r>
          </a:p>
        </p:txBody>
      </p:sp>
      <p:sp>
        <p:nvSpPr>
          <p:cNvPr id="4" name="Down Arrow 3"/>
          <p:cNvSpPr/>
          <p:nvPr/>
        </p:nvSpPr>
        <p:spPr>
          <a:xfrm rot="20432046">
            <a:off x="3048438" y="2552646"/>
            <a:ext cx="190189" cy="94795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810000" y="3581400"/>
            <a:ext cx="914400" cy="523220"/>
          </a:xfrm>
          <a:prstGeom prst="rect">
            <a:avLst/>
          </a:prstGeom>
          <a:noFill/>
        </p:spPr>
        <p:txBody>
          <a:bodyPr wrap="square" rtlCol="0">
            <a:spAutoFit/>
          </a:bodyPr>
          <a:lstStyle/>
          <a:p>
            <a:r>
              <a:rPr lang="en-US" sz="2800" dirty="0" smtClean="0"/>
              <a:t>…</a:t>
            </a:r>
            <a:endParaRPr lang="en-US" dirty="0"/>
          </a:p>
        </p:txBody>
      </p:sp>
      <p:sp>
        <p:nvSpPr>
          <p:cNvPr id="6" name="TextBox 5"/>
          <p:cNvSpPr txBox="1"/>
          <p:nvPr/>
        </p:nvSpPr>
        <p:spPr>
          <a:xfrm>
            <a:off x="3048000" y="4925080"/>
            <a:ext cx="914400" cy="523220"/>
          </a:xfrm>
          <a:prstGeom prst="rect">
            <a:avLst/>
          </a:prstGeom>
          <a:noFill/>
        </p:spPr>
        <p:txBody>
          <a:bodyPr wrap="square" rtlCol="0">
            <a:spAutoFit/>
          </a:bodyPr>
          <a:lstStyle/>
          <a:p>
            <a:r>
              <a:rPr lang="en-US" sz="2800" dirty="0" smtClean="0"/>
              <a:t>…</a:t>
            </a:r>
            <a:endParaRPr lang="en-US" dirty="0"/>
          </a:p>
        </p:txBody>
      </p:sp>
      <p:sp>
        <p:nvSpPr>
          <p:cNvPr id="7" name="TextBox 6"/>
          <p:cNvSpPr txBox="1"/>
          <p:nvPr/>
        </p:nvSpPr>
        <p:spPr>
          <a:xfrm>
            <a:off x="4191000" y="3505200"/>
            <a:ext cx="3581400" cy="523220"/>
          </a:xfrm>
          <a:prstGeom prst="rect">
            <a:avLst/>
          </a:prstGeom>
          <a:noFill/>
        </p:spPr>
        <p:txBody>
          <a:bodyPr wrap="square" rtlCol="0">
            <a:spAutoFit/>
          </a:bodyPr>
          <a:lstStyle/>
          <a:p>
            <a:r>
              <a:rPr lang="en-US" sz="2800" b="1" dirty="0" smtClean="0">
                <a:solidFill>
                  <a:srgbClr val="FF0000"/>
                </a:solidFill>
                <a:effectLst>
                  <a:outerShdw blurRad="38100" dist="38100" dir="2700000" algn="tl">
                    <a:srgbClr val="000000">
                      <a:alpha val="43137"/>
                    </a:srgbClr>
                  </a:outerShdw>
                </a:effectLst>
              </a:rPr>
              <a:t>[Christian + Christian]</a:t>
            </a:r>
            <a:endParaRPr lang="en-US" sz="2800" b="1"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3450734" y="4886980"/>
            <a:ext cx="4016866" cy="523220"/>
          </a:xfrm>
          <a:prstGeom prst="rect">
            <a:avLst/>
          </a:prstGeom>
          <a:noFill/>
        </p:spPr>
        <p:txBody>
          <a:bodyPr wrap="square" rtlCol="0">
            <a:spAutoFit/>
          </a:bodyPr>
          <a:lstStyle/>
          <a:p>
            <a:r>
              <a:rPr lang="en-US" sz="2800" b="1" dirty="0" smtClean="0">
                <a:solidFill>
                  <a:srgbClr val="FF0000"/>
                </a:solidFill>
                <a:effectLst>
                  <a:outerShdw blurRad="38100" dist="38100" dir="2700000" algn="tl">
                    <a:srgbClr val="000000">
                      <a:alpha val="43137"/>
                    </a:srgbClr>
                  </a:outerShdw>
                </a:effectLst>
              </a:rPr>
              <a:t>[Christian + </a:t>
            </a:r>
            <a:r>
              <a:rPr lang="en-US" sz="2800" b="1" u="sng" dirty="0" smtClean="0">
                <a:solidFill>
                  <a:srgbClr val="FF0000"/>
                </a:solidFill>
                <a:effectLst>
                  <a:outerShdw blurRad="38100" dist="38100" dir="2700000" algn="tl">
                    <a:srgbClr val="000000">
                      <a:alpha val="43137"/>
                    </a:srgbClr>
                  </a:outerShdw>
                </a:effectLst>
              </a:rPr>
              <a:t>UNBELIEVER</a:t>
            </a:r>
            <a:r>
              <a:rPr lang="en-US" sz="2800" b="1" dirty="0" smtClean="0">
                <a:solidFill>
                  <a:srgbClr val="FF0000"/>
                </a:solidFill>
                <a:effectLst>
                  <a:outerShdw blurRad="38100" dist="38100" dir="2700000" algn="tl">
                    <a:srgbClr val="000000">
                      <a:alpha val="43137"/>
                    </a:srgbClr>
                  </a:outerShdw>
                </a:effectLst>
              </a:rPr>
              <a:t>]</a:t>
            </a:r>
            <a:endParaRPr lang="en-US" sz="2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36273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a:t>
            </a:r>
            <a:r>
              <a:rPr lang="en-US" dirty="0" smtClean="0">
                <a:effectLst>
                  <a:outerShdw blurRad="38100" dist="38100" dir="2700000" algn="tl">
                    <a:srgbClr val="000000">
                      <a:alpha val="43137"/>
                    </a:srgbClr>
                  </a:outerShdw>
                </a:effectLst>
                <a:sym typeface="Wingdings 3"/>
              </a:rPr>
              <a:t> 1 Corinthians 7</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lnSpcReduction="10000"/>
          </a:bodyPr>
          <a:lstStyle/>
          <a:p>
            <a:pPr marL="571500" indent="-457200">
              <a:spcBef>
                <a:spcPts val="1200"/>
              </a:spcBef>
              <a:spcAft>
                <a:spcPts val="1200"/>
              </a:spcAft>
              <a:buFont typeface="Arial" panose="020B0604020202020204" pitchFamily="34" charset="0"/>
              <a:buChar char="•"/>
            </a:pPr>
            <a:r>
              <a:rPr lang="en-US" dirty="0" smtClean="0"/>
              <a:t>“</a:t>
            </a:r>
            <a:r>
              <a:rPr lang="en-US" i="1" dirty="0" smtClean="0"/>
              <a:t>If </a:t>
            </a:r>
            <a:r>
              <a:rPr lang="en-US" b="1" i="1" dirty="0" smtClean="0">
                <a:solidFill>
                  <a:schemeClr val="tx1"/>
                </a:solidFill>
                <a:effectLst>
                  <a:outerShdw blurRad="38100" dist="38100" dir="2700000" algn="tl">
                    <a:srgbClr val="000000">
                      <a:alpha val="43137"/>
                    </a:srgbClr>
                  </a:outerShdw>
                </a:effectLst>
              </a:rPr>
              <a:t>a woman </a:t>
            </a:r>
            <a:r>
              <a:rPr lang="en-US" i="1" dirty="0" smtClean="0"/>
              <a:t>divorces her husband and marries another, she commits adultery</a:t>
            </a:r>
            <a:r>
              <a:rPr lang="en-US" dirty="0" smtClean="0"/>
              <a:t>” (Mark </a:t>
            </a:r>
            <a:r>
              <a:rPr lang="en-US" dirty="0"/>
              <a:t>10:12</a:t>
            </a:r>
            <a:r>
              <a:rPr lang="en-US" dirty="0" smtClean="0"/>
              <a:t>).</a:t>
            </a:r>
          </a:p>
          <a:p>
            <a:pPr>
              <a:spcBef>
                <a:spcPts val="1200"/>
              </a:spcBef>
              <a:spcAft>
                <a:spcPts val="1200"/>
              </a:spcAft>
            </a:pPr>
            <a:r>
              <a:rPr lang="en-US" dirty="0" smtClean="0"/>
              <a:t>__________________________________________</a:t>
            </a:r>
          </a:p>
          <a:p>
            <a:pPr marL="0"/>
            <a:r>
              <a:rPr lang="en-US" b="1" u="sng" dirty="0"/>
              <a:t>1 Corinthians 7</a:t>
            </a:r>
          </a:p>
          <a:p>
            <a:pPr marL="0"/>
            <a:r>
              <a:rPr lang="en-US" baseline="30000" dirty="0">
                <a:solidFill>
                  <a:schemeClr val="tx2">
                    <a:lumMod val="40000"/>
                    <a:lumOff val="60000"/>
                  </a:schemeClr>
                </a:solidFill>
              </a:rPr>
              <a:t>10</a:t>
            </a:r>
            <a:r>
              <a:rPr lang="en-US" dirty="0">
                <a:solidFill>
                  <a:schemeClr val="tx2">
                    <a:lumMod val="40000"/>
                    <a:lumOff val="60000"/>
                  </a:schemeClr>
                </a:solidFill>
              </a:rPr>
              <a:t> Now to </a:t>
            </a:r>
            <a:r>
              <a:rPr lang="en-US" b="1" u="sng" dirty="0">
                <a:solidFill>
                  <a:schemeClr val="tx2">
                    <a:lumMod val="40000"/>
                    <a:lumOff val="60000"/>
                  </a:schemeClr>
                </a:solidFill>
                <a:effectLst>
                  <a:outerShdw blurRad="38100" dist="38100" dir="2700000" algn="tl">
                    <a:srgbClr val="000000">
                      <a:alpha val="43137"/>
                    </a:srgbClr>
                  </a:outerShdw>
                </a:effectLst>
              </a:rPr>
              <a:t>the married</a:t>
            </a:r>
            <a:r>
              <a:rPr lang="en-US" b="1" dirty="0">
                <a:solidFill>
                  <a:schemeClr val="tx2">
                    <a:lumMod val="40000"/>
                    <a:lumOff val="60000"/>
                  </a:schemeClr>
                </a:solidFill>
                <a:effectLst>
                  <a:outerShdw blurRad="38100" dist="38100" dir="2700000" algn="tl">
                    <a:srgbClr val="000000">
                      <a:alpha val="43137"/>
                    </a:srgbClr>
                  </a:outerShdw>
                </a:effectLst>
              </a:rPr>
              <a:t> </a:t>
            </a:r>
            <a:r>
              <a:rPr lang="en-US" b="1" dirty="0">
                <a:solidFill>
                  <a:schemeClr val="bg2">
                    <a:lumMod val="20000"/>
                    <a:lumOff val="80000"/>
                  </a:schemeClr>
                </a:solidFill>
              </a:rPr>
              <a:t>I command, yet not I but the Lord</a:t>
            </a:r>
            <a:r>
              <a:rPr lang="en-US" dirty="0">
                <a:solidFill>
                  <a:schemeClr val="bg2">
                    <a:lumMod val="20000"/>
                    <a:lumOff val="80000"/>
                  </a:schemeClr>
                </a:solidFill>
              </a:rPr>
              <a:t>: A wife is not to depart from her husband. </a:t>
            </a:r>
          </a:p>
          <a:p>
            <a:pPr marL="0"/>
            <a:endParaRPr lang="en-US" sz="2000" dirty="0">
              <a:solidFill>
                <a:schemeClr val="tx1">
                  <a:lumMod val="10000"/>
                  <a:lumOff val="90000"/>
                </a:schemeClr>
              </a:solidFill>
            </a:endParaRPr>
          </a:p>
          <a:p>
            <a:pPr marL="0"/>
            <a:endParaRPr lang="en-US" sz="2000" dirty="0">
              <a:solidFill>
                <a:schemeClr val="tx1">
                  <a:lumMod val="10000"/>
                  <a:lumOff val="90000"/>
                </a:schemeClr>
              </a:solidFill>
            </a:endParaRPr>
          </a:p>
          <a:p>
            <a:pPr marL="0"/>
            <a:r>
              <a:rPr lang="en-US" baseline="30000" dirty="0"/>
              <a:t>12</a:t>
            </a:r>
            <a:r>
              <a:rPr lang="en-US" dirty="0"/>
              <a:t> But to</a:t>
            </a:r>
            <a:r>
              <a:rPr lang="en-US" b="1" dirty="0"/>
              <a:t> </a:t>
            </a:r>
            <a:r>
              <a:rPr lang="en-US" b="1" u="sng" dirty="0">
                <a:solidFill>
                  <a:schemeClr val="tx1"/>
                </a:solidFill>
                <a:effectLst>
                  <a:outerShdw blurRad="38100" dist="38100" dir="2700000" algn="tl">
                    <a:srgbClr val="000000">
                      <a:alpha val="43137"/>
                    </a:srgbClr>
                  </a:outerShdw>
                </a:effectLst>
              </a:rPr>
              <a:t>the rest</a:t>
            </a:r>
            <a:r>
              <a:rPr lang="en-US" b="1" dirty="0">
                <a:solidFill>
                  <a:schemeClr val="tx1"/>
                </a:solidFill>
                <a:effectLst>
                  <a:outerShdw blurRad="38100" dist="38100" dir="2700000" algn="tl">
                    <a:srgbClr val="000000">
                      <a:alpha val="43137"/>
                    </a:srgbClr>
                  </a:outerShdw>
                </a:effectLst>
              </a:rPr>
              <a:t> I, not the Lord, say</a:t>
            </a:r>
            <a:r>
              <a:rPr lang="en-US" dirty="0"/>
              <a:t>: If any brother has a wife who does not believe, and she is willing to live with him, let him not divorce her. </a:t>
            </a:r>
          </a:p>
        </p:txBody>
      </p:sp>
      <p:sp>
        <p:nvSpPr>
          <p:cNvPr id="4" name="Down Arrow 3"/>
          <p:cNvSpPr/>
          <p:nvPr/>
        </p:nvSpPr>
        <p:spPr>
          <a:xfrm rot="20432046">
            <a:off x="3048438" y="2552646"/>
            <a:ext cx="190189" cy="94795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810000" y="3581400"/>
            <a:ext cx="914400" cy="523220"/>
          </a:xfrm>
          <a:prstGeom prst="rect">
            <a:avLst/>
          </a:prstGeom>
          <a:noFill/>
        </p:spPr>
        <p:txBody>
          <a:bodyPr wrap="square" rtlCol="0">
            <a:spAutoFit/>
          </a:bodyPr>
          <a:lstStyle/>
          <a:p>
            <a:r>
              <a:rPr lang="en-US" sz="2800" dirty="0" smtClean="0">
                <a:solidFill>
                  <a:schemeClr val="tx2">
                    <a:lumMod val="40000"/>
                    <a:lumOff val="60000"/>
                  </a:schemeClr>
                </a:solidFill>
              </a:rPr>
              <a:t>…</a:t>
            </a:r>
            <a:endParaRPr lang="en-US" dirty="0">
              <a:solidFill>
                <a:schemeClr val="tx2">
                  <a:lumMod val="40000"/>
                  <a:lumOff val="60000"/>
                </a:schemeClr>
              </a:solidFill>
            </a:endParaRPr>
          </a:p>
        </p:txBody>
      </p:sp>
      <p:sp>
        <p:nvSpPr>
          <p:cNvPr id="7" name="TextBox 6"/>
          <p:cNvSpPr txBox="1"/>
          <p:nvPr/>
        </p:nvSpPr>
        <p:spPr>
          <a:xfrm>
            <a:off x="4191000" y="3505200"/>
            <a:ext cx="3581400" cy="523220"/>
          </a:xfrm>
          <a:prstGeom prst="rect">
            <a:avLst/>
          </a:prstGeom>
          <a:noFill/>
        </p:spPr>
        <p:txBody>
          <a:bodyPr wrap="square" rtlCol="0">
            <a:spAutoFit/>
          </a:bodyPr>
          <a:lstStyle/>
          <a:p>
            <a:r>
              <a:rPr lang="en-US" sz="2800" b="1" dirty="0" smtClean="0">
                <a:solidFill>
                  <a:schemeClr val="tx2">
                    <a:lumMod val="40000"/>
                    <a:lumOff val="60000"/>
                  </a:schemeClr>
                </a:solidFill>
                <a:effectLst>
                  <a:outerShdw blurRad="38100" dist="38100" dir="2700000" algn="tl">
                    <a:srgbClr val="000000">
                      <a:alpha val="43137"/>
                    </a:srgbClr>
                  </a:outerShdw>
                </a:effectLst>
              </a:rPr>
              <a:t>[Christian + Christian]</a:t>
            </a:r>
            <a:endParaRPr lang="en-US" sz="2800" b="1" dirty="0">
              <a:solidFill>
                <a:schemeClr val="tx2">
                  <a:lumMod val="40000"/>
                  <a:lumOff val="6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525640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a:t>
            </a:r>
            <a:r>
              <a:rPr lang="en-US" dirty="0" smtClean="0">
                <a:effectLst>
                  <a:outerShdw blurRad="38100" dist="38100" dir="2700000" algn="tl">
                    <a:srgbClr val="000000">
                      <a:alpha val="43137"/>
                    </a:srgbClr>
                  </a:outerShdw>
                </a:effectLst>
                <a:sym typeface="Wingdings 3"/>
              </a:rPr>
              <a:t> 1 Corinthians 7</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lnSpcReduction="10000"/>
          </a:bodyPr>
          <a:lstStyle/>
          <a:p>
            <a:pPr marL="571500" indent="-457200">
              <a:spcBef>
                <a:spcPts val="1200"/>
              </a:spcBef>
              <a:spcAft>
                <a:spcPts val="1200"/>
              </a:spcAft>
              <a:buFont typeface="Arial" panose="020B0604020202020204" pitchFamily="34" charset="0"/>
              <a:buChar char="•"/>
            </a:pPr>
            <a:r>
              <a:rPr lang="en-US" dirty="0" smtClean="0"/>
              <a:t>“</a:t>
            </a:r>
            <a:r>
              <a:rPr lang="en-US" i="1" dirty="0" smtClean="0"/>
              <a:t>If </a:t>
            </a:r>
            <a:r>
              <a:rPr lang="en-US" b="1" i="1" dirty="0" smtClean="0">
                <a:solidFill>
                  <a:schemeClr val="tx1"/>
                </a:solidFill>
                <a:effectLst>
                  <a:outerShdw blurRad="38100" dist="38100" dir="2700000" algn="tl">
                    <a:srgbClr val="000000">
                      <a:alpha val="43137"/>
                    </a:srgbClr>
                  </a:outerShdw>
                </a:effectLst>
              </a:rPr>
              <a:t>a woman </a:t>
            </a:r>
            <a:r>
              <a:rPr lang="en-US" i="1" dirty="0" smtClean="0"/>
              <a:t>divorces her husband and marries another, she commits adultery</a:t>
            </a:r>
            <a:r>
              <a:rPr lang="en-US" dirty="0" smtClean="0"/>
              <a:t>” (Mark </a:t>
            </a:r>
            <a:r>
              <a:rPr lang="en-US" dirty="0"/>
              <a:t>10:12</a:t>
            </a:r>
            <a:r>
              <a:rPr lang="en-US" dirty="0" smtClean="0"/>
              <a:t>).</a:t>
            </a:r>
          </a:p>
          <a:p>
            <a:pPr>
              <a:spcBef>
                <a:spcPts val="1200"/>
              </a:spcBef>
              <a:spcAft>
                <a:spcPts val="1200"/>
              </a:spcAft>
            </a:pPr>
            <a:r>
              <a:rPr lang="en-US" dirty="0" smtClean="0"/>
              <a:t>__________________________________________</a:t>
            </a:r>
          </a:p>
          <a:p>
            <a:pPr marL="0"/>
            <a:r>
              <a:rPr lang="en-US" b="1" u="sng" dirty="0"/>
              <a:t>1 Corinthians 7</a:t>
            </a:r>
          </a:p>
          <a:p>
            <a:pPr marL="0"/>
            <a:r>
              <a:rPr lang="en-US" baseline="30000" dirty="0"/>
              <a:t>10</a:t>
            </a:r>
            <a:r>
              <a:rPr lang="en-US" dirty="0"/>
              <a:t> Now to </a:t>
            </a:r>
            <a:r>
              <a:rPr lang="en-US" b="1" u="sng" dirty="0">
                <a:solidFill>
                  <a:schemeClr val="tx1"/>
                </a:solidFill>
                <a:effectLst>
                  <a:outerShdw blurRad="38100" dist="38100" dir="2700000" algn="tl">
                    <a:srgbClr val="000000">
                      <a:alpha val="43137"/>
                    </a:srgbClr>
                  </a:outerShdw>
                </a:effectLst>
              </a:rPr>
              <a:t>the married</a:t>
            </a:r>
            <a:r>
              <a:rPr lang="en-US" b="1" dirty="0">
                <a:solidFill>
                  <a:schemeClr val="tx1"/>
                </a:solidFill>
                <a:effectLst>
                  <a:outerShdw blurRad="38100" dist="38100" dir="2700000" algn="tl">
                    <a:srgbClr val="000000">
                      <a:alpha val="43137"/>
                    </a:srgbClr>
                  </a:outerShdw>
                </a:effectLst>
              </a:rPr>
              <a:t> I command, yet not I but the Lord</a:t>
            </a:r>
            <a:r>
              <a:rPr lang="en-US" dirty="0"/>
              <a:t>: A wife is not to depart from her husband. </a:t>
            </a:r>
          </a:p>
          <a:p>
            <a:pPr marL="0"/>
            <a:endParaRPr lang="en-US" sz="2000" dirty="0"/>
          </a:p>
          <a:p>
            <a:pPr marL="0"/>
            <a:endParaRPr lang="en-US" sz="2000" dirty="0">
              <a:solidFill>
                <a:schemeClr val="tx1">
                  <a:lumMod val="10000"/>
                  <a:lumOff val="90000"/>
                </a:schemeClr>
              </a:solidFill>
            </a:endParaRPr>
          </a:p>
          <a:p>
            <a:pPr marL="0"/>
            <a:r>
              <a:rPr lang="en-US" baseline="30000" dirty="0">
                <a:solidFill>
                  <a:schemeClr val="tx2">
                    <a:lumMod val="40000"/>
                    <a:lumOff val="60000"/>
                  </a:schemeClr>
                </a:solidFill>
              </a:rPr>
              <a:t>12</a:t>
            </a:r>
            <a:r>
              <a:rPr lang="en-US" dirty="0">
                <a:solidFill>
                  <a:schemeClr val="tx2">
                    <a:lumMod val="40000"/>
                    <a:lumOff val="60000"/>
                  </a:schemeClr>
                </a:solidFill>
              </a:rPr>
              <a:t> But to</a:t>
            </a:r>
            <a:r>
              <a:rPr lang="en-US" b="1" dirty="0">
                <a:solidFill>
                  <a:schemeClr val="tx2">
                    <a:lumMod val="40000"/>
                    <a:lumOff val="60000"/>
                  </a:schemeClr>
                </a:solidFill>
              </a:rPr>
              <a:t> </a:t>
            </a:r>
            <a:r>
              <a:rPr lang="en-US" b="1" u="sng" dirty="0">
                <a:solidFill>
                  <a:schemeClr val="tx2">
                    <a:lumMod val="40000"/>
                    <a:lumOff val="60000"/>
                  </a:schemeClr>
                </a:solidFill>
                <a:effectLst>
                  <a:outerShdw blurRad="38100" dist="38100" dir="2700000" algn="tl">
                    <a:srgbClr val="000000">
                      <a:alpha val="43137"/>
                    </a:srgbClr>
                  </a:outerShdw>
                </a:effectLst>
              </a:rPr>
              <a:t>the rest</a:t>
            </a:r>
            <a:r>
              <a:rPr lang="en-US" b="1" dirty="0">
                <a:solidFill>
                  <a:schemeClr val="tx2">
                    <a:lumMod val="40000"/>
                    <a:lumOff val="60000"/>
                  </a:schemeClr>
                </a:solidFill>
                <a:effectLst>
                  <a:outerShdw blurRad="38100" dist="38100" dir="2700000" algn="tl">
                    <a:srgbClr val="000000">
                      <a:alpha val="43137"/>
                    </a:srgbClr>
                  </a:outerShdw>
                </a:effectLst>
              </a:rPr>
              <a:t> I, not the Lord, say</a:t>
            </a:r>
            <a:r>
              <a:rPr lang="en-US" dirty="0">
                <a:solidFill>
                  <a:schemeClr val="tx2">
                    <a:lumMod val="40000"/>
                    <a:lumOff val="60000"/>
                  </a:schemeClr>
                </a:solidFill>
              </a:rPr>
              <a:t>: If any brother has a wife who does not believe, and she is willing to live with him, let him not divorce her. </a:t>
            </a:r>
          </a:p>
        </p:txBody>
      </p:sp>
      <p:sp>
        <p:nvSpPr>
          <p:cNvPr id="4" name="Down Arrow 3"/>
          <p:cNvSpPr/>
          <p:nvPr/>
        </p:nvSpPr>
        <p:spPr>
          <a:xfrm rot="20432046">
            <a:off x="3048438" y="2552646"/>
            <a:ext cx="190189" cy="94795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024673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Jesus </a:t>
            </a:r>
            <a:r>
              <a:rPr lang="en-US" dirty="0" smtClean="0">
                <a:effectLst>
                  <a:outerShdw blurRad="38100" dist="38100" dir="2700000" algn="tl">
                    <a:srgbClr val="000000">
                      <a:alpha val="43137"/>
                    </a:srgbClr>
                  </a:outerShdw>
                </a:effectLst>
                <a:sym typeface="Wingdings 3"/>
              </a:rPr>
              <a:t> 1 Corinthians 7</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772400" cy="4800600"/>
          </a:xfrm>
        </p:spPr>
        <p:txBody>
          <a:bodyPr>
            <a:normAutofit lnSpcReduction="10000"/>
          </a:bodyPr>
          <a:lstStyle/>
          <a:p>
            <a:pPr marL="571500" indent="-457200">
              <a:spcBef>
                <a:spcPts val="1200"/>
              </a:spcBef>
              <a:spcAft>
                <a:spcPts val="1200"/>
              </a:spcAft>
              <a:buFont typeface="Arial" panose="020B0604020202020204" pitchFamily="34" charset="0"/>
              <a:buChar char="•"/>
            </a:pPr>
            <a:r>
              <a:rPr lang="en-US" dirty="0" smtClean="0"/>
              <a:t>“</a:t>
            </a:r>
            <a:r>
              <a:rPr lang="en-US" i="1" dirty="0" smtClean="0"/>
              <a:t>If </a:t>
            </a:r>
            <a:r>
              <a:rPr lang="en-US" b="1" i="1" dirty="0" smtClean="0">
                <a:solidFill>
                  <a:schemeClr val="tx1"/>
                </a:solidFill>
                <a:effectLst>
                  <a:outerShdw blurRad="38100" dist="38100" dir="2700000" algn="tl">
                    <a:srgbClr val="000000">
                      <a:alpha val="43137"/>
                    </a:srgbClr>
                  </a:outerShdw>
                </a:effectLst>
              </a:rPr>
              <a:t>a woman </a:t>
            </a:r>
            <a:r>
              <a:rPr lang="en-US" i="1" dirty="0" smtClean="0"/>
              <a:t>divorces her husband and marries another, she commits adultery</a:t>
            </a:r>
            <a:r>
              <a:rPr lang="en-US" dirty="0" smtClean="0"/>
              <a:t>” (Mark </a:t>
            </a:r>
            <a:r>
              <a:rPr lang="en-US" dirty="0"/>
              <a:t>10:12</a:t>
            </a:r>
            <a:r>
              <a:rPr lang="en-US" dirty="0" smtClean="0"/>
              <a:t>).</a:t>
            </a:r>
          </a:p>
          <a:p>
            <a:pPr>
              <a:spcBef>
                <a:spcPts val="1200"/>
              </a:spcBef>
              <a:spcAft>
                <a:spcPts val="1200"/>
              </a:spcAft>
            </a:pPr>
            <a:r>
              <a:rPr lang="en-US" dirty="0" smtClean="0"/>
              <a:t>__________________________________________</a:t>
            </a:r>
          </a:p>
          <a:p>
            <a:pPr marL="0"/>
            <a:r>
              <a:rPr lang="en-US" b="1" u="sng" dirty="0"/>
              <a:t>1 Corinthians 7</a:t>
            </a:r>
          </a:p>
          <a:p>
            <a:pPr marL="0"/>
            <a:r>
              <a:rPr lang="en-US" baseline="30000" dirty="0"/>
              <a:t>10</a:t>
            </a:r>
            <a:r>
              <a:rPr lang="en-US" dirty="0"/>
              <a:t> Now to </a:t>
            </a:r>
            <a:r>
              <a:rPr lang="en-US" b="1" u="sng" dirty="0">
                <a:solidFill>
                  <a:schemeClr val="tx1"/>
                </a:solidFill>
                <a:effectLst>
                  <a:outerShdw blurRad="38100" dist="38100" dir="2700000" algn="tl">
                    <a:srgbClr val="000000">
                      <a:alpha val="43137"/>
                    </a:srgbClr>
                  </a:outerShdw>
                </a:effectLst>
              </a:rPr>
              <a:t>the married</a:t>
            </a:r>
            <a:r>
              <a:rPr lang="en-US" b="1" dirty="0">
                <a:solidFill>
                  <a:schemeClr val="tx1"/>
                </a:solidFill>
                <a:effectLst>
                  <a:outerShdw blurRad="38100" dist="38100" dir="2700000" algn="tl">
                    <a:srgbClr val="000000">
                      <a:alpha val="43137"/>
                    </a:srgbClr>
                  </a:outerShdw>
                </a:effectLst>
              </a:rPr>
              <a:t> I command, yet not I but the Lord</a:t>
            </a:r>
            <a:r>
              <a:rPr lang="en-US" dirty="0"/>
              <a:t>: </a:t>
            </a:r>
            <a:r>
              <a:rPr lang="en-US" b="1" dirty="0">
                <a:solidFill>
                  <a:schemeClr val="tx1"/>
                </a:solidFill>
                <a:effectLst>
                  <a:outerShdw blurRad="38100" dist="38100" dir="2700000" algn="tl">
                    <a:srgbClr val="000000">
                      <a:alpha val="43137"/>
                    </a:srgbClr>
                  </a:outerShdw>
                </a:effectLst>
              </a:rPr>
              <a:t>A wife is not to depart from her husband</a:t>
            </a:r>
            <a:r>
              <a:rPr lang="en-US" dirty="0"/>
              <a:t>. </a:t>
            </a:r>
          </a:p>
          <a:p>
            <a:pPr marL="0"/>
            <a:endParaRPr lang="en-US" sz="2000" dirty="0"/>
          </a:p>
          <a:p>
            <a:pPr marL="0"/>
            <a:endParaRPr lang="en-US" sz="2000" dirty="0">
              <a:solidFill>
                <a:schemeClr val="tx1">
                  <a:lumMod val="10000"/>
                  <a:lumOff val="90000"/>
                </a:schemeClr>
              </a:solidFill>
            </a:endParaRPr>
          </a:p>
          <a:p>
            <a:pPr marL="0"/>
            <a:r>
              <a:rPr lang="en-US" baseline="30000" dirty="0">
                <a:solidFill>
                  <a:schemeClr val="tx2">
                    <a:lumMod val="20000"/>
                    <a:lumOff val="80000"/>
                  </a:schemeClr>
                </a:solidFill>
              </a:rPr>
              <a:t>12</a:t>
            </a:r>
            <a:r>
              <a:rPr lang="en-US" dirty="0">
                <a:solidFill>
                  <a:schemeClr val="tx2">
                    <a:lumMod val="20000"/>
                    <a:lumOff val="80000"/>
                  </a:schemeClr>
                </a:solidFill>
              </a:rPr>
              <a:t> But to</a:t>
            </a:r>
            <a:r>
              <a:rPr lang="en-US" b="1" dirty="0">
                <a:solidFill>
                  <a:schemeClr val="tx2">
                    <a:lumMod val="20000"/>
                    <a:lumOff val="80000"/>
                  </a:schemeClr>
                </a:solidFill>
              </a:rPr>
              <a:t> </a:t>
            </a:r>
            <a:r>
              <a:rPr lang="en-US" b="1" u="sng" dirty="0">
                <a:solidFill>
                  <a:schemeClr val="tx2">
                    <a:lumMod val="20000"/>
                    <a:lumOff val="80000"/>
                  </a:schemeClr>
                </a:solidFill>
                <a:effectLst>
                  <a:outerShdw blurRad="38100" dist="38100" dir="2700000" algn="tl">
                    <a:srgbClr val="000000">
                      <a:alpha val="43137"/>
                    </a:srgbClr>
                  </a:outerShdw>
                </a:effectLst>
              </a:rPr>
              <a:t>the rest</a:t>
            </a:r>
            <a:r>
              <a:rPr lang="en-US" b="1" dirty="0">
                <a:solidFill>
                  <a:schemeClr val="tx2">
                    <a:lumMod val="20000"/>
                    <a:lumOff val="80000"/>
                  </a:schemeClr>
                </a:solidFill>
                <a:effectLst>
                  <a:outerShdw blurRad="38100" dist="38100" dir="2700000" algn="tl">
                    <a:srgbClr val="000000">
                      <a:alpha val="43137"/>
                    </a:srgbClr>
                  </a:outerShdw>
                </a:effectLst>
              </a:rPr>
              <a:t> I, not the Lord, say</a:t>
            </a:r>
            <a:r>
              <a:rPr lang="en-US" dirty="0">
                <a:solidFill>
                  <a:schemeClr val="tx2">
                    <a:lumMod val="20000"/>
                    <a:lumOff val="80000"/>
                  </a:schemeClr>
                </a:solidFill>
              </a:rPr>
              <a:t>: If any brother has a wife who does not believe, and she is willing to live with him, let him not divorce her. </a:t>
            </a:r>
          </a:p>
        </p:txBody>
      </p:sp>
      <p:sp>
        <p:nvSpPr>
          <p:cNvPr id="4" name="Down Arrow 3"/>
          <p:cNvSpPr/>
          <p:nvPr/>
        </p:nvSpPr>
        <p:spPr>
          <a:xfrm rot="20432046">
            <a:off x="3048438" y="2552646"/>
            <a:ext cx="190189" cy="94795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urved Right Arrow 5"/>
          <p:cNvSpPr/>
          <p:nvPr/>
        </p:nvSpPr>
        <p:spPr>
          <a:xfrm rot="11171709">
            <a:off x="7667279" y="2403394"/>
            <a:ext cx="609600" cy="1981200"/>
          </a:xfrm>
          <a:prstGeom prst="curv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243614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Matthew 19:9</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669149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19:3</a:t>
            </a:r>
          </a:p>
          <a:p>
            <a:r>
              <a:rPr lang="en-US" baseline="30000" dirty="0"/>
              <a:t>3</a:t>
            </a:r>
            <a:r>
              <a:rPr lang="en-US" dirty="0"/>
              <a:t> The Pharisees also came to Him, </a:t>
            </a:r>
            <a:r>
              <a:rPr lang="en-US" b="1" dirty="0">
                <a:solidFill>
                  <a:schemeClr val="tx1"/>
                </a:solidFill>
                <a:effectLst>
                  <a:outerShdw blurRad="38100" dist="38100" dir="2700000" algn="tl">
                    <a:srgbClr val="000000">
                      <a:alpha val="43137"/>
                    </a:srgbClr>
                  </a:outerShdw>
                </a:effectLst>
              </a:rPr>
              <a:t>testing Him</a:t>
            </a:r>
            <a:r>
              <a:rPr lang="en-US" dirty="0">
                <a:solidFill>
                  <a:schemeClr val="tx1"/>
                </a:solidFill>
              </a:rPr>
              <a:t>, </a:t>
            </a:r>
            <a:r>
              <a:rPr lang="en-US" dirty="0"/>
              <a:t>and saying to Him, "Is it lawful for a man to divorce his wife [for every cause]?" </a:t>
            </a:r>
          </a:p>
          <a:p>
            <a:endParaRPr lang="en-US" dirty="0"/>
          </a:p>
        </p:txBody>
      </p:sp>
    </p:spTree>
    <p:extLst>
      <p:ext uri="{BB962C8B-B14F-4D97-AF65-F5344CB8AC3E}">
        <p14:creationId xmlns:p14="http://schemas.microsoft.com/office/powerpoint/2010/main" val="2584409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4832092"/>
          </a:xfrm>
          <a:prstGeom prst="rect">
            <a:avLst/>
          </a:prstGeom>
          <a:noFill/>
        </p:spPr>
        <p:txBody>
          <a:bodyPr wrap="square" rtlCol="0">
            <a:spAutoFit/>
          </a:bodyPr>
          <a:lstStyle/>
          <a:p>
            <a:r>
              <a:rPr lang="en-US" sz="2800" u="sng" dirty="0"/>
              <a:t>NIV Study </a:t>
            </a:r>
            <a:r>
              <a:rPr lang="en-US" sz="2800" u="sng" dirty="0" smtClean="0"/>
              <a:t>Bible</a:t>
            </a:r>
            <a:r>
              <a:rPr lang="en-US" sz="2800" dirty="0" smtClean="0"/>
              <a:t>:</a:t>
            </a:r>
            <a:endParaRPr lang="en-US" sz="2800" dirty="0"/>
          </a:p>
          <a:p>
            <a:r>
              <a:rPr lang="en-US" sz="2800" dirty="0"/>
              <a:t> </a:t>
            </a:r>
          </a:p>
          <a:p>
            <a:pPr lvl="1"/>
            <a:r>
              <a:rPr lang="en-US" sz="2800" dirty="0">
                <a:solidFill>
                  <a:schemeClr val="tx2"/>
                </a:solidFill>
              </a:rPr>
              <a:t>The question of the Pharisees was hostile. </a:t>
            </a:r>
            <a:r>
              <a:rPr lang="en-US" sz="2800" dirty="0">
                <a:solidFill>
                  <a:schemeClr val="tx1">
                    <a:lumMod val="25000"/>
                    <a:lumOff val="75000"/>
                  </a:schemeClr>
                </a:solidFill>
              </a:rPr>
              <a:t>It was for unlawful divorce and remarriage that John the Baptist denounced Herod Antipas and Herodias (see 6:17-18), and this rebuke cost him first imprisonment and then his life.</a:t>
            </a:r>
            <a:r>
              <a:rPr lang="en-US" sz="2800" dirty="0">
                <a:solidFill>
                  <a:schemeClr val="tx1">
                    <a:lumMod val="90000"/>
                    <a:lumOff val="10000"/>
                  </a:schemeClr>
                </a:solidFill>
              </a:rPr>
              <a:t> </a:t>
            </a:r>
            <a:r>
              <a:rPr lang="en-US" sz="2800" dirty="0">
                <a:solidFill>
                  <a:schemeClr val="tx1">
                    <a:lumMod val="25000"/>
                    <a:lumOff val="75000"/>
                  </a:schemeClr>
                </a:solidFill>
              </a:rPr>
              <a:t>Jesus was now within Herod's jurisdiction, and the Pharisees may have hoped that Jesus' reply would cause the tetrarch to seize him as he had John.</a:t>
            </a:r>
          </a:p>
          <a:p>
            <a:pPr lvl="1" algn="just"/>
            <a:r>
              <a:rPr lang="en-US" sz="2800" baseline="-25000" dirty="0">
                <a:solidFill>
                  <a:schemeClr val="tx1">
                    <a:lumMod val="25000"/>
                    <a:lumOff val="75000"/>
                  </a:schemeClr>
                </a:solidFill>
              </a:rPr>
              <a:t>(</a:t>
            </a:r>
            <a:r>
              <a:rPr lang="en-US" sz="2800" u="sng" baseline="-25000" dirty="0">
                <a:solidFill>
                  <a:schemeClr val="tx1">
                    <a:lumMod val="25000"/>
                    <a:lumOff val="75000"/>
                  </a:schemeClr>
                </a:solidFill>
              </a:rPr>
              <a:t>NIV Study Bible</a:t>
            </a:r>
            <a:r>
              <a:rPr lang="en-US" sz="2800" baseline="-25000" dirty="0">
                <a:solidFill>
                  <a:schemeClr val="tx1">
                    <a:lumMod val="25000"/>
                    <a:lumOff val="75000"/>
                  </a:schemeClr>
                </a:solidFill>
              </a:rPr>
              <a:t>, p. 1511)</a:t>
            </a:r>
            <a:endParaRPr lang="en-US" sz="2800" dirty="0">
              <a:solidFill>
                <a:schemeClr val="tx1">
                  <a:lumMod val="25000"/>
                  <a:lumOff val="75000"/>
                </a:schemeClr>
              </a:solidFill>
            </a:endParaRPr>
          </a:p>
        </p:txBody>
      </p:sp>
    </p:spTree>
    <p:extLst>
      <p:ext uri="{BB962C8B-B14F-4D97-AF65-F5344CB8AC3E}">
        <p14:creationId xmlns:p14="http://schemas.microsoft.com/office/powerpoint/2010/main" val="11293876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Divorce &amp; Remarriage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628650" lvl="0" indent="-514350">
              <a:spcBef>
                <a:spcPts val="1000"/>
              </a:spcBef>
              <a:spcAft>
                <a:spcPts val="1000"/>
              </a:spcAft>
              <a:buFont typeface="+mj-lt"/>
              <a:buAutoNum type="arabicParenR" startAt="5"/>
            </a:pPr>
            <a:r>
              <a:rPr lang="en-US" dirty="0"/>
              <a:t>When the Pharisees "tested" Jesus (Mt 19:3), what was the test?</a:t>
            </a:r>
          </a:p>
          <a:p>
            <a:pPr marL="628650" lvl="0" indent="-514350">
              <a:spcBef>
                <a:spcPts val="1000"/>
              </a:spcBef>
              <a:spcAft>
                <a:spcPts val="1000"/>
              </a:spcAft>
              <a:buFont typeface="+mj-lt"/>
              <a:buAutoNum type="arabicParenR" startAt="5"/>
            </a:pPr>
            <a:r>
              <a:rPr lang="en-US" dirty="0"/>
              <a:t>Does the present tense, "</a:t>
            </a:r>
            <a:r>
              <a:rPr lang="en-US" i="1" dirty="0"/>
              <a:t>Is it lawful</a:t>
            </a:r>
            <a:r>
              <a:rPr lang="en-US" dirty="0"/>
              <a:t> …," limit the Lord to speaking only about Mosaic Law?</a:t>
            </a:r>
          </a:p>
          <a:p>
            <a:pPr marL="628650" lvl="0" indent="-514350">
              <a:spcBef>
                <a:spcPts val="1000"/>
              </a:spcBef>
              <a:spcAft>
                <a:spcPts val="1000"/>
              </a:spcAft>
              <a:buFont typeface="+mj-lt"/>
              <a:buAutoNum type="arabicParenR" startAt="5"/>
            </a:pPr>
            <a:r>
              <a:rPr lang="en-US" dirty="0"/>
              <a:t>Did the Pharisees answer their own question and, if so, did Jesus agree with their answer (Mt 19</a:t>
            </a:r>
            <a:r>
              <a:rPr lang="en-US" dirty="0" smtClean="0"/>
              <a:t>)?</a:t>
            </a:r>
            <a:endParaRPr lang="en-US" dirty="0"/>
          </a:p>
        </p:txBody>
      </p:sp>
    </p:spTree>
    <p:extLst>
      <p:ext uri="{BB962C8B-B14F-4D97-AF65-F5344CB8AC3E}">
        <p14:creationId xmlns:p14="http://schemas.microsoft.com/office/powerpoint/2010/main" val="2858201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4832092"/>
          </a:xfrm>
          <a:prstGeom prst="rect">
            <a:avLst/>
          </a:prstGeom>
          <a:noFill/>
        </p:spPr>
        <p:txBody>
          <a:bodyPr wrap="square" rtlCol="0">
            <a:spAutoFit/>
          </a:bodyPr>
          <a:lstStyle/>
          <a:p>
            <a:r>
              <a:rPr lang="en-US" sz="2800" u="sng" dirty="0"/>
              <a:t>NIV Study </a:t>
            </a:r>
            <a:r>
              <a:rPr lang="en-US" sz="2800" u="sng" dirty="0" smtClean="0"/>
              <a:t>Bible</a:t>
            </a:r>
            <a:r>
              <a:rPr lang="en-US" sz="2800" dirty="0" smtClean="0"/>
              <a:t>:</a:t>
            </a:r>
            <a:endParaRPr lang="en-US" sz="2800" dirty="0"/>
          </a:p>
          <a:p>
            <a:r>
              <a:rPr lang="en-US" sz="2800" dirty="0"/>
              <a:t> </a:t>
            </a:r>
          </a:p>
          <a:p>
            <a:pPr lvl="1"/>
            <a:r>
              <a:rPr lang="en-US" sz="2800" dirty="0">
                <a:solidFill>
                  <a:schemeClr val="tx2"/>
                </a:solidFill>
              </a:rPr>
              <a:t>The question of the Pharisees was hostile. It was for unlawful divorce and remarriage that John the Baptist denounced Herod Antipas and Herodias (see 6:17-18), </a:t>
            </a:r>
            <a:r>
              <a:rPr lang="en-US" sz="2800" dirty="0">
                <a:solidFill>
                  <a:schemeClr val="tx1">
                    <a:lumMod val="25000"/>
                    <a:lumOff val="75000"/>
                  </a:schemeClr>
                </a:solidFill>
              </a:rPr>
              <a:t>and this rebuke cost him first imprisonment and then his life.</a:t>
            </a:r>
            <a:r>
              <a:rPr lang="en-US" sz="2800" dirty="0">
                <a:solidFill>
                  <a:schemeClr val="tx1">
                    <a:lumMod val="90000"/>
                    <a:lumOff val="10000"/>
                  </a:schemeClr>
                </a:solidFill>
              </a:rPr>
              <a:t> </a:t>
            </a:r>
            <a:r>
              <a:rPr lang="en-US" sz="2800" dirty="0">
                <a:solidFill>
                  <a:schemeClr val="tx1">
                    <a:lumMod val="25000"/>
                    <a:lumOff val="75000"/>
                  </a:schemeClr>
                </a:solidFill>
              </a:rPr>
              <a:t>Jesus was now within Herod's jurisdiction, and the Pharisees may have hoped that Jesus' reply would cause the tetrarch to seize him as he had John.</a:t>
            </a:r>
          </a:p>
          <a:p>
            <a:pPr lvl="1" algn="just"/>
            <a:r>
              <a:rPr lang="en-US" sz="2800" baseline="-25000" dirty="0">
                <a:solidFill>
                  <a:schemeClr val="tx1">
                    <a:lumMod val="25000"/>
                    <a:lumOff val="75000"/>
                  </a:schemeClr>
                </a:solidFill>
              </a:rPr>
              <a:t>(</a:t>
            </a:r>
            <a:r>
              <a:rPr lang="en-US" sz="2800" u="sng" baseline="-25000" dirty="0">
                <a:solidFill>
                  <a:schemeClr val="tx1">
                    <a:lumMod val="25000"/>
                    <a:lumOff val="75000"/>
                  </a:schemeClr>
                </a:solidFill>
              </a:rPr>
              <a:t>NIV Study Bible</a:t>
            </a:r>
            <a:r>
              <a:rPr lang="en-US" sz="2800" baseline="-25000" dirty="0">
                <a:solidFill>
                  <a:schemeClr val="tx1">
                    <a:lumMod val="25000"/>
                    <a:lumOff val="75000"/>
                  </a:schemeClr>
                </a:solidFill>
              </a:rPr>
              <a:t>, p. 1511)</a:t>
            </a:r>
            <a:endParaRPr lang="en-US" sz="2800" dirty="0">
              <a:solidFill>
                <a:schemeClr val="tx1">
                  <a:lumMod val="25000"/>
                  <a:lumOff val="75000"/>
                </a:schemeClr>
              </a:solidFill>
            </a:endParaRPr>
          </a:p>
        </p:txBody>
      </p:sp>
    </p:spTree>
    <p:extLst>
      <p:ext uri="{BB962C8B-B14F-4D97-AF65-F5344CB8AC3E}">
        <p14:creationId xmlns:p14="http://schemas.microsoft.com/office/powerpoint/2010/main" val="39263828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4832092"/>
          </a:xfrm>
          <a:prstGeom prst="rect">
            <a:avLst/>
          </a:prstGeom>
          <a:noFill/>
        </p:spPr>
        <p:txBody>
          <a:bodyPr wrap="square" rtlCol="0">
            <a:spAutoFit/>
          </a:bodyPr>
          <a:lstStyle/>
          <a:p>
            <a:r>
              <a:rPr lang="en-US" sz="2800" u="sng" dirty="0"/>
              <a:t>NIV Study </a:t>
            </a:r>
            <a:r>
              <a:rPr lang="en-US" sz="2800" u="sng" dirty="0" smtClean="0"/>
              <a:t>Bible</a:t>
            </a:r>
            <a:r>
              <a:rPr lang="en-US" sz="2800" dirty="0" smtClean="0"/>
              <a:t>:</a:t>
            </a:r>
            <a:endParaRPr lang="en-US" sz="2800" dirty="0"/>
          </a:p>
          <a:p>
            <a:r>
              <a:rPr lang="en-US" sz="2800" dirty="0"/>
              <a:t> </a:t>
            </a:r>
          </a:p>
          <a:p>
            <a:pPr lvl="1"/>
            <a:r>
              <a:rPr lang="en-US" sz="2800" dirty="0">
                <a:solidFill>
                  <a:schemeClr val="tx2"/>
                </a:solidFill>
              </a:rPr>
              <a:t>The question of the Pharisees was hostile. It was for unlawful divorce and remarriage that John the Baptist denounced Herod Antipas and Herodias (see 6:17-18), and this rebuke cost him first imprisonment and then his life. </a:t>
            </a:r>
            <a:r>
              <a:rPr lang="en-US" sz="2800" dirty="0">
                <a:solidFill>
                  <a:schemeClr val="tx1">
                    <a:lumMod val="25000"/>
                    <a:lumOff val="75000"/>
                  </a:schemeClr>
                </a:solidFill>
              </a:rPr>
              <a:t>Jesus was now within Herod's jurisdiction, and the Pharisees may have hoped that Jesus' reply would cause the tetrarch to seize him as he had John.</a:t>
            </a:r>
          </a:p>
          <a:p>
            <a:pPr lvl="1" algn="just"/>
            <a:r>
              <a:rPr lang="en-US" sz="2800" baseline="-25000" dirty="0">
                <a:solidFill>
                  <a:schemeClr val="tx1">
                    <a:lumMod val="25000"/>
                    <a:lumOff val="75000"/>
                  </a:schemeClr>
                </a:solidFill>
              </a:rPr>
              <a:t>(</a:t>
            </a:r>
            <a:r>
              <a:rPr lang="en-US" sz="2800" u="sng" baseline="-25000" dirty="0">
                <a:solidFill>
                  <a:schemeClr val="tx1">
                    <a:lumMod val="25000"/>
                    <a:lumOff val="75000"/>
                  </a:schemeClr>
                </a:solidFill>
              </a:rPr>
              <a:t>NIV Study Bible</a:t>
            </a:r>
            <a:r>
              <a:rPr lang="en-US" sz="2800" baseline="-25000" dirty="0">
                <a:solidFill>
                  <a:schemeClr val="tx1">
                    <a:lumMod val="25000"/>
                    <a:lumOff val="75000"/>
                  </a:schemeClr>
                </a:solidFill>
              </a:rPr>
              <a:t>, p. 1511)</a:t>
            </a:r>
            <a:endParaRPr lang="en-US" sz="2800" dirty="0">
              <a:solidFill>
                <a:schemeClr val="tx1">
                  <a:lumMod val="25000"/>
                  <a:lumOff val="75000"/>
                </a:schemeClr>
              </a:solidFill>
            </a:endParaRPr>
          </a:p>
        </p:txBody>
      </p:sp>
    </p:spTree>
    <p:extLst>
      <p:ext uri="{BB962C8B-B14F-4D97-AF65-F5344CB8AC3E}">
        <p14:creationId xmlns:p14="http://schemas.microsoft.com/office/powerpoint/2010/main" val="1158964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4832092"/>
          </a:xfrm>
          <a:prstGeom prst="rect">
            <a:avLst/>
          </a:prstGeom>
          <a:noFill/>
        </p:spPr>
        <p:txBody>
          <a:bodyPr wrap="square" rtlCol="0">
            <a:spAutoFit/>
          </a:bodyPr>
          <a:lstStyle/>
          <a:p>
            <a:r>
              <a:rPr lang="en-US" sz="2800" u="sng" dirty="0"/>
              <a:t>NIV Study </a:t>
            </a:r>
            <a:r>
              <a:rPr lang="en-US" sz="2800" u="sng" dirty="0" smtClean="0"/>
              <a:t>Bible</a:t>
            </a:r>
            <a:r>
              <a:rPr lang="en-US" sz="2800" dirty="0" smtClean="0"/>
              <a:t>:</a:t>
            </a:r>
            <a:endParaRPr lang="en-US" sz="2800" dirty="0"/>
          </a:p>
          <a:p>
            <a:r>
              <a:rPr lang="en-US" sz="2800" dirty="0"/>
              <a:t> </a:t>
            </a:r>
          </a:p>
          <a:p>
            <a:pPr lvl="1"/>
            <a:r>
              <a:rPr lang="en-US" sz="2800" dirty="0">
                <a:solidFill>
                  <a:schemeClr val="tx2"/>
                </a:solidFill>
              </a:rPr>
              <a:t>The question of the Pharisees was hostile. It was for unlawful divorce and remarriage that John the Baptist denounced Herod Antipas and Herodias (see 6:17-18), and this rebuke cost him first imprisonment and then his life. Jesus was now within Herod's jurisdiction,</a:t>
            </a:r>
            <a:r>
              <a:rPr lang="en-US" sz="2800" dirty="0">
                <a:solidFill>
                  <a:schemeClr val="tx1">
                    <a:lumMod val="25000"/>
                    <a:lumOff val="75000"/>
                  </a:schemeClr>
                </a:solidFill>
              </a:rPr>
              <a:t> and the Pharisees may have hoped that Jesus' reply would cause the tetrarch to seize him as he had John.</a:t>
            </a:r>
          </a:p>
          <a:p>
            <a:pPr lvl="1" algn="just"/>
            <a:r>
              <a:rPr lang="en-US" sz="2800" baseline="-25000" dirty="0">
                <a:solidFill>
                  <a:schemeClr val="tx1">
                    <a:lumMod val="25000"/>
                    <a:lumOff val="75000"/>
                  </a:schemeClr>
                </a:solidFill>
              </a:rPr>
              <a:t>(</a:t>
            </a:r>
            <a:r>
              <a:rPr lang="en-US" sz="2800" u="sng" baseline="-25000" dirty="0">
                <a:solidFill>
                  <a:schemeClr val="tx1">
                    <a:lumMod val="25000"/>
                    <a:lumOff val="75000"/>
                  </a:schemeClr>
                </a:solidFill>
              </a:rPr>
              <a:t>NIV Study Bible</a:t>
            </a:r>
            <a:r>
              <a:rPr lang="en-US" sz="2800" baseline="-25000" dirty="0">
                <a:solidFill>
                  <a:schemeClr val="tx1">
                    <a:lumMod val="25000"/>
                    <a:lumOff val="75000"/>
                  </a:schemeClr>
                </a:solidFill>
              </a:rPr>
              <a:t>, p. 1511)</a:t>
            </a:r>
            <a:endParaRPr lang="en-US" sz="2800" dirty="0">
              <a:solidFill>
                <a:schemeClr val="tx1">
                  <a:lumMod val="25000"/>
                  <a:lumOff val="75000"/>
                </a:schemeClr>
              </a:solidFill>
            </a:endParaRPr>
          </a:p>
        </p:txBody>
      </p:sp>
    </p:spTree>
    <p:extLst>
      <p:ext uri="{BB962C8B-B14F-4D97-AF65-F5344CB8AC3E}">
        <p14:creationId xmlns:p14="http://schemas.microsoft.com/office/powerpoint/2010/main" val="16848577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19780"/>
            <a:ext cx="8001000" cy="4832092"/>
          </a:xfrm>
          <a:prstGeom prst="rect">
            <a:avLst/>
          </a:prstGeom>
          <a:noFill/>
        </p:spPr>
        <p:txBody>
          <a:bodyPr wrap="square" rtlCol="0">
            <a:spAutoFit/>
          </a:bodyPr>
          <a:lstStyle/>
          <a:p>
            <a:r>
              <a:rPr lang="en-US" sz="2800" u="sng" dirty="0"/>
              <a:t>NIV Study </a:t>
            </a:r>
            <a:r>
              <a:rPr lang="en-US" sz="2800" u="sng" dirty="0" smtClean="0"/>
              <a:t>Bible</a:t>
            </a:r>
            <a:r>
              <a:rPr lang="en-US" sz="2800" dirty="0" smtClean="0"/>
              <a:t>:</a:t>
            </a:r>
            <a:endParaRPr lang="en-US" sz="2800" dirty="0"/>
          </a:p>
          <a:p>
            <a:r>
              <a:rPr lang="en-US" sz="2800" dirty="0"/>
              <a:t> </a:t>
            </a:r>
          </a:p>
          <a:p>
            <a:pPr lvl="1"/>
            <a:r>
              <a:rPr lang="en-US" sz="2800" dirty="0">
                <a:solidFill>
                  <a:schemeClr val="tx2"/>
                </a:solidFill>
              </a:rPr>
              <a:t>The question of the Pharisees was hostile. It was for unlawful divorce and remarriage that John the Baptist denounced Herod Antipas and Herodias (see 6:17-18), and this rebuke cost him first imprisonment and then his life. Jesus was now within Herod's jurisdiction, and the Pharisees may have hoped that Jesus' reply would cause the tetrarch to seize him as he had John.</a:t>
            </a:r>
          </a:p>
          <a:p>
            <a:pPr lvl="1" algn="just"/>
            <a:r>
              <a:rPr lang="en-US" sz="2800" baseline="-25000" dirty="0">
                <a:solidFill>
                  <a:schemeClr val="tx2">
                    <a:lumMod val="60000"/>
                    <a:lumOff val="40000"/>
                  </a:schemeClr>
                </a:solidFill>
              </a:rPr>
              <a:t>(</a:t>
            </a:r>
            <a:r>
              <a:rPr lang="en-US" sz="2800" u="sng" baseline="-25000" dirty="0">
                <a:solidFill>
                  <a:schemeClr val="tx2">
                    <a:lumMod val="60000"/>
                    <a:lumOff val="40000"/>
                  </a:schemeClr>
                </a:solidFill>
              </a:rPr>
              <a:t>NIV Study Bible</a:t>
            </a:r>
            <a:r>
              <a:rPr lang="en-US" sz="2800" baseline="-25000" dirty="0">
                <a:solidFill>
                  <a:schemeClr val="tx2">
                    <a:lumMod val="60000"/>
                    <a:lumOff val="40000"/>
                  </a:schemeClr>
                </a:solidFill>
              </a:rPr>
              <a:t>, p. 1511)</a:t>
            </a:r>
            <a:endParaRPr lang="en-US" sz="2800" dirty="0">
              <a:solidFill>
                <a:schemeClr val="tx2">
                  <a:lumMod val="60000"/>
                  <a:lumOff val="40000"/>
                </a:schemeClr>
              </a:solidFill>
            </a:endParaRPr>
          </a:p>
        </p:txBody>
      </p:sp>
    </p:spTree>
    <p:extLst>
      <p:ext uri="{BB962C8B-B14F-4D97-AF65-F5344CB8AC3E}">
        <p14:creationId xmlns:p14="http://schemas.microsoft.com/office/powerpoint/2010/main" val="1006318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19:3</a:t>
            </a:r>
          </a:p>
          <a:p>
            <a:r>
              <a:rPr lang="en-US" baseline="30000" dirty="0"/>
              <a:t>3</a:t>
            </a:r>
            <a:r>
              <a:rPr lang="en-US" dirty="0"/>
              <a:t> The Pharisees also came to Him, testing Him, and saying to Him, "</a:t>
            </a:r>
            <a:r>
              <a:rPr lang="en-US" b="1" dirty="0">
                <a:solidFill>
                  <a:schemeClr val="tx1"/>
                </a:solidFill>
                <a:effectLst>
                  <a:outerShdw blurRad="38100" dist="38100" dir="2700000" algn="tl">
                    <a:srgbClr val="000000">
                      <a:alpha val="43137"/>
                    </a:srgbClr>
                  </a:outerShdw>
                </a:effectLst>
              </a:rPr>
              <a:t>Is it lawful for a man to divorce his wife [for every cause]?</a:t>
            </a:r>
            <a:r>
              <a:rPr lang="en-US" dirty="0"/>
              <a:t>" </a:t>
            </a:r>
          </a:p>
          <a:p>
            <a:endParaRPr lang="en-US" dirty="0"/>
          </a:p>
        </p:txBody>
      </p:sp>
    </p:spTree>
    <p:extLst>
      <p:ext uri="{BB962C8B-B14F-4D97-AF65-F5344CB8AC3E}">
        <p14:creationId xmlns:p14="http://schemas.microsoft.com/office/powerpoint/2010/main" val="2717782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b="1" u="sng" dirty="0"/>
              <a:t>Matthew 19:3</a:t>
            </a:r>
          </a:p>
          <a:p>
            <a:r>
              <a:rPr lang="en-US" baseline="30000" dirty="0"/>
              <a:t>3</a:t>
            </a:r>
            <a:r>
              <a:rPr lang="en-US" dirty="0"/>
              <a:t> The Pharisees also came to Him, testing Him, and saying to Him, "</a:t>
            </a:r>
            <a:r>
              <a:rPr lang="en-US" sz="3600" b="1" i="1" dirty="0">
                <a:solidFill>
                  <a:schemeClr val="tx1"/>
                </a:solidFill>
                <a:effectLst>
                  <a:outerShdw blurRad="38100" dist="38100" dir="2700000" algn="tl">
                    <a:srgbClr val="000000">
                      <a:alpha val="43137"/>
                    </a:srgbClr>
                  </a:outerShdw>
                </a:effectLst>
              </a:rPr>
              <a:t>Is it lawful </a:t>
            </a:r>
            <a:r>
              <a:rPr lang="en-US" dirty="0"/>
              <a:t>for a man to divorce his wife [for every cause]?" </a:t>
            </a:r>
          </a:p>
          <a:p>
            <a:endParaRPr lang="en-US" dirty="0"/>
          </a:p>
        </p:txBody>
      </p:sp>
    </p:spTree>
    <p:extLst>
      <p:ext uri="{BB962C8B-B14F-4D97-AF65-F5344CB8AC3E}">
        <p14:creationId xmlns:p14="http://schemas.microsoft.com/office/powerpoint/2010/main" val="28355671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876063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b="1" dirty="0">
                <a:solidFill>
                  <a:srgbClr val="C00000"/>
                </a:solidFill>
                <a:effectLst>
                  <a:outerShdw blurRad="38100" dist="38100" dir="2700000" algn="tl">
                    <a:srgbClr val="000000">
                      <a:alpha val="43137"/>
                    </a:srgbClr>
                  </a:outerShdw>
                </a:effectLst>
              </a:rPr>
              <a:t>1) Fred Kirbo:</a:t>
            </a:r>
          </a:p>
          <a:p>
            <a:r>
              <a:rPr lang="en-US" dirty="0"/>
              <a:t> </a:t>
            </a:r>
          </a:p>
          <a:p>
            <a:pPr lvl="2"/>
            <a:r>
              <a:rPr lang="en-US" dirty="0">
                <a:solidFill>
                  <a:schemeClr val="tx2">
                    <a:lumMod val="20000"/>
                    <a:lumOff val="80000"/>
                  </a:schemeClr>
                </a:solidFill>
              </a:rPr>
              <a:t>Now, "is" is present tense, isn't it? "</a:t>
            </a:r>
            <a:r>
              <a:rPr lang="en-US" i="1" dirty="0">
                <a:solidFill>
                  <a:schemeClr val="tx2">
                    <a:lumMod val="20000"/>
                    <a:lumOff val="80000"/>
                  </a:schemeClr>
                </a:solidFill>
              </a:rPr>
              <a:t>Is</a:t>
            </a:r>
            <a:r>
              <a:rPr lang="en-US" dirty="0">
                <a:solidFill>
                  <a:schemeClr val="tx2">
                    <a:lumMod val="20000"/>
                    <a:lumOff val="80000"/>
                  </a:schemeClr>
                </a:solidFill>
              </a:rPr>
              <a:t> it lawful?" They didn't say to him, "</a:t>
            </a:r>
            <a:r>
              <a:rPr lang="en-US" i="1" dirty="0">
                <a:solidFill>
                  <a:schemeClr val="tx2">
                    <a:lumMod val="20000"/>
                    <a:lumOff val="80000"/>
                  </a:schemeClr>
                </a:solidFill>
              </a:rPr>
              <a:t>Will</a:t>
            </a:r>
            <a:r>
              <a:rPr lang="en-US" dirty="0">
                <a:solidFill>
                  <a:schemeClr val="tx2">
                    <a:lumMod val="20000"/>
                    <a:lumOff val="80000"/>
                  </a:schemeClr>
                </a:solidFill>
              </a:rPr>
              <a:t> it be lawful after a while when you usher in your New Covenant?" … They asked him the question, "</a:t>
            </a:r>
            <a:r>
              <a:rPr lang="en-US" i="1" dirty="0">
                <a:solidFill>
                  <a:schemeClr val="tx2">
                    <a:lumMod val="20000"/>
                    <a:lumOff val="80000"/>
                  </a:schemeClr>
                </a:solidFill>
              </a:rPr>
              <a:t>IS</a:t>
            </a:r>
            <a:r>
              <a:rPr lang="en-US" dirty="0">
                <a:solidFill>
                  <a:schemeClr val="tx2">
                    <a:lumMod val="20000"/>
                    <a:lumOff val="80000"/>
                  </a:schemeClr>
                </a:solidFill>
              </a:rPr>
              <a:t>" (Present tense), "</a:t>
            </a:r>
            <a:r>
              <a:rPr lang="en-US" i="1" dirty="0">
                <a:solidFill>
                  <a:schemeClr val="tx2">
                    <a:lumMod val="20000"/>
                    <a:lumOff val="80000"/>
                  </a:schemeClr>
                </a:solidFill>
              </a:rPr>
              <a:t>Is</a:t>
            </a:r>
            <a:r>
              <a:rPr lang="en-US" dirty="0">
                <a:solidFill>
                  <a:schemeClr val="tx2">
                    <a:lumMod val="20000"/>
                    <a:lumOff val="80000"/>
                  </a:schemeClr>
                </a:solidFill>
              </a:rPr>
              <a:t> it lawful?"</a:t>
            </a:r>
          </a:p>
          <a:p>
            <a:pPr lvl="2"/>
            <a:r>
              <a:rPr lang="en-US" i="1" baseline="-25000" dirty="0">
                <a:solidFill>
                  <a:schemeClr val="tx2">
                    <a:lumMod val="20000"/>
                    <a:lumOff val="80000"/>
                  </a:schemeClr>
                </a:solidFill>
              </a:rPr>
              <a:t>Christ, The Man Of Sorrows</a:t>
            </a:r>
            <a:r>
              <a:rPr lang="en-US" baseline="-25000" dirty="0">
                <a:solidFill>
                  <a:schemeClr val="tx2">
                    <a:lumMod val="20000"/>
                    <a:lumOff val="80000"/>
                  </a:schemeClr>
                </a:solidFill>
              </a:rPr>
              <a:t>, p. 231.</a:t>
            </a:r>
          </a:p>
          <a:p>
            <a:endParaRPr lang="en-US" dirty="0"/>
          </a:p>
        </p:txBody>
      </p:sp>
    </p:spTree>
    <p:extLst>
      <p:ext uri="{BB962C8B-B14F-4D97-AF65-F5344CB8AC3E}">
        <p14:creationId xmlns:p14="http://schemas.microsoft.com/office/powerpoint/2010/main" val="22538638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b="1" dirty="0">
                <a:solidFill>
                  <a:srgbClr val="C00000"/>
                </a:solidFill>
                <a:effectLst>
                  <a:outerShdw blurRad="38100" dist="38100" dir="2700000" algn="tl">
                    <a:srgbClr val="000000">
                      <a:alpha val="43137"/>
                    </a:srgbClr>
                  </a:outerShdw>
                </a:effectLst>
              </a:rPr>
              <a:t>1) Fred Kirbo:</a:t>
            </a:r>
          </a:p>
          <a:p>
            <a:r>
              <a:rPr lang="en-US" dirty="0"/>
              <a:t> </a:t>
            </a:r>
          </a:p>
          <a:p>
            <a:pPr lvl="2"/>
            <a:r>
              <a:rPr lang="en-US" dirty="0"/>
              <a:t>Now, "is" is present tense, isn't it? </a:t>
            </a:r>
            <a:r>
              <a:rPr lang="en-US" dirty="0">
                <a:solidFill>
                  <a:schemeClr val="tx2">
                    <a:lumMod val="20000"/>
                    <a:lumOff val="80000"/>
                  </a:schemeClr>
                </a:solidFill>
              </a:rPr>
              <a:t>"</a:t>
            </a:r>
            <a:r>
              <a:rPr lang="en-US" i="1" dirty="0">
                <a:solidFill>
                  <a:schemeClr val="tx2">
                    <a:lumMod val="20000"/>
                    <a:lumOff val="80000"/>
                  </a:schemeClr>
                </a:solidFill>
              </a:rPr>
              <a:t>Is</a:t>
            </a:r>
            <a:r>
              <a:rPr lang="en-US" dirty="0">
                <a:solidFill>
                  <a:schemeClr val="tx2">
                    <a:lumMod val="20000"/>
                    <a:lumOff val="80000"/>
                  </a:schemeClr>
                </a:solidFill>
              </a:rPr>
              <a:t> it lawful?" They didn't say to him, "</a:t>
            </a:r>
            <a:r>
              <a:rPr lang="en-US" i="1" dirty="0">
                <a:solidFill>
                  <a:schemeClr val="tx2">
                    <a:lumMod val="20000"/>
                    <a:lumOff val="80000"/>
                  </a:schemeClr>
                </a:solidFill>
              </a:rPr>
              <a:t>Will</a:t>
            </a:r>
            <a:r>
              <a:rPr lang="en-US" dirty="0">
                <a:solidFill>
                  <a:schemeClr val="tx2">
                    <a:lumMod val="20000"/>
                    <a:lumOff val="80000"/>
                  </a:schemeClr>
                </a:solidFill>
              </a:rPr>
              <a:t> it be lawful after a while when you usher in your New Covenant?" … They asked him the question, "</a:t>
            </a:r>
            <a:r>
              <a:rPr lang="en-US" i="1" dirty="0">
                <a:solidFill>
                  <a:schemeClr val="tx2">
                    <a:lumMod val="20000"/>
                    <a:lumOff val="80000"/>
                  </a:schemeClr>
                </a:solidFill>
              </a:rPr>
              <a:t>IS</a:t>
            </a:r>
            <a:r>
              <a:rPr lang="en-US" dirty="0">
                <a:solidFill>
                  <a:schemeClr val="tx2">
                    <a:lumMod val="20000"/>
                    <a:lumOff val="80000"/>
                  </a:schemeClr>
                </a:solidFill>
              </a:rPr>
              <a:t>" (Present tense), "</a:t>
            </a:r>
            <a:r>
              <a:rPr lang="en-US" i="1" dirty="0">
                <a:solidFill>
                  <a:schemeClr val="tx2">
                    <a:lumMod val="20000"/>
                    <a:lumOff val="80000"/>
                  </a:schemeClr>
                </a:solidFill>
              </a:rPr>
              <a:t>Is</a:t>
            </a:r>
            <a:r>
              <a:rPr lang="en-US" dirty="0">
                <a:solidFill>
                  <a:schemeClr val="tx2">
                    <a:lumMod val="20000"/>
                    <a:lumOff val="80000"/>
                  </a:schemeClr>
                </a:solidFill>
              </a:rPr>
              <a:t> it lawful?"</a:t>
            </a:r>
          </a:p>
          <a:p>
            <a:pPr lvl="2"/>
            <a:r>
              <a:rPr lang="en-US" i="1" baseline="-25000" dirty="0">
                <a:solidFill>
                  <a:schemeClr val="tx2">
                    <a:lumMod val="20000"/>
                    <a:lumOff val="80000"/>
                  </a:schemeClr>
                </a:solidFill>
              </a:rPr>
              <a:t>Christ, The Man Of Sorrows</a:t>
            </a:r>
            <a:r>
              <a:rPr lang="en-US" baseline="-25000" dirty="0">
                <a:solidFill>
                  <a:schemeClr val="tx2">
                    <a:lumMod val="20000"/>
                    <a:lumOff val="80000"/>
                  </a:schemeClr>
                </a:solidFill>
              </a:rPr>
              <a:t>, p. 231.</a:t>
            </a:r>
          </a:p>
          <a:p>
            <a:endParaRPr lang="en-US" dirty="0"/>
          </a:p>
        </p:txBody>
      </p:sp>
    </p:spTree>
    <p:extLst>
      <p:ext uri="{BB962C8B-B14F-4D97-AF65-F5344CB8AC3E}">
        <p14:creationId xmlns:p14="http://schemas.microsoft.com/office/powerpoint/2010/main" val="42674212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b="1" dirty="0">
                <a:solidFill>
                  <a:srgbClr val="C00000"/>
                </a:solidFill>
                <a:effectLst>
                  <a:outerShdw blurRad="38100" dist="38100" dir="2700000" algn="tl">
                    <a:srgbClr val="000000">
                      <a:alpha val="43137"/>
                    </a:srgbClr>
                  </a:outerShdw>
                </a:effectLst>
              </a:rPr>
              <a:t>1) Fred Kirbo:</a:t>
            </a:r>
          </a:p>
          <a:p>
            <a:r>
              <a:rPr lang="en-US" dirty="0"/>
              <a:t> </a:t>
            </a:r>
          </a:p>
          <a:p>
            <a:pPr lvl="2"/>
            <a:r>
              <a:rPr lang="en-US" dirty="0"/>
              <a:t>Now, "is" is present tense, isn't it? "</a:t>
            </a:r>
            <a:r>
              <a:rPr lang="en-US" i="1" dirty="0"/>
              <a:t>Is</a:t>
            </a:r>
            <a:r>
              <a:rPr lang="en-US" dirty="0"/>
              <a:t> it lawful?" </a:t>
            </a:r>
            <a:r>
              <a:rPr lang="en-US" dirty="0">
                <a:solidFill>
                  <a:schemeClr val="tx2">
                    <a:lumMod val="20000"/>
                    <a:lumOff val="80000"/>
                  </a:schemeClr>
                </a:solidFill>
              </a:rPr>
              <a:t>They didn't say to him, "</a:t>
            </a:r>
            <a:r>
              <a:rPr lang="en-US" i="1" dirty="0">
                <a:solidFill>
                  <a:schemeClr val="tx2">
                    <a:lumMod val="20000"/>
                    <a:lumOff val="80000"/>
                  </a:schemeClr>
                </a:solidFill>
              </a:rPr>
              <a:t>Will</a:t>
            </a:r>
            <a:r>
              <a:rPr lang="en-US" dirty="0">
                <a:solidFill>
                  <a:schemeClr val="tx2">
                    <a:lumMod val="20000"/>
                    <a:lumOff val="80000"/>
                  </a:schemeClr>
                </a:solidFill>
              </a:rPr>
              <a:t> it be lawful after a while when you usher in your New Covenant?" … They asked him the question, "</a:t>
            </a:r>
            <a:r>
              <a:rPr lang="en-US" i="1" dirty="0">
                <a:solidFill>
                  <a:schemeClr val="tx2">
                    <a:lumMod val="20000"/>
                    <a:lumOff val="80000"/>
                  </a:schemeClr>
                </a:solidFill>
              </a:rPr>
              <a:t>IS</a:t>
            </a:r>
            <a:r>
              <a:rPr lang="en-US" dirty="0">
                <a:solidFill>
                  <a:schemeClr val="tx2">
                    <a:lumMod val="20000"/>
                    <a:lumOff val="80000"/>
                  </a:schemeClr>
                </a:solidFill>
              </a:rPr>
              <a:t>" (Present tense), "</a:t>
            </a:r>
            <a:r>
              <a:rPr lang="en-US" i="1" dirty="0">
                <a:solidFill>
                  <a:schemeClr val="tx2">
                    <a:lumMod val="20000"/>
                    <a:lumOff val="80000"/>
                  </a:schemeClr>
                </a:solidFill>
              </a:rPr>
              <a:t>Is</a:t>
            </a:r>
            <a:r>
              <a:rPr lang="en-US" dirty="0">
                <a:solidFill>
                  <a:schemeClr val="tx2">
                    <a:lumMod val="20000"/>
                    <a:lumOff val="80000"/>
                  </a:schemeClr>
                </a:solidFill>
              </a:rPr>
              <a:t> it lawful?"</a:t>
            </a:r>
          </a:p>
          <a:p>
            <a:pPr lvl="2"/>
            <a:r>
              <a:rPr lang="en-US" i="1" baseline="-25000" dirty="0">
                <a:solidFill>
                  <a:schemeClr val="tx2">
                    <a:lumMod val="20000"/>
                    <a:lumOff val="80000"/>
                  </a:schemeClr>
                </a:solidFill>
              </a:rPr>
              <a:t>Christ, The Man Of Sorrows</a:t>
            </a:r>
            <a:r>
              <a:rPr lang="en-US" baseline="-25000" dirty="0">
                <a:solidFill>
                  <a:schemeClr val="tx2">
                    <a:lumMod val="20000"/>
                    <a:lumOff val="80000"/>
                  </a:schemeClr>
                </a:solidFill>
              </a:rPr>
              <a:t>, p. 231.</a:t>
            </a:r>
          </a:p>
          <a:p>
            <a:endParaRPr lang="en-US" dirty="0">
              <a:solidFill>
                <a:schemeClr val="tx2">
                  <a:lumMod val="20000"/>
                  <a:lumOff val="80000"/>
                </a:schemeClr>
              </a:solidFill>
            </a:endParaRPr>
          </a:p>
        </p:txBody>
      </p:sp>
    </p:spTree>
    <p:extLst>
      <p:ext uri="{BB962C8B-B14F-4D97-AF65-F5344CB8AC3E}">
        <p14:creationId xmlns:p14="http://schemas.microsoft.com/office/powerpoint/2010/main" val="23851778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Divorce &amp; Remarriage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628650" lvl="0" indent="-514350">
              <a:spcBef>
                <a:spcPts val="1000"/>
              </a:spcBef>
              <a:spcAft>
                <a:spcPts val="1000"/>
              </a:spcAft>
              <a:buFont typeface="+mj-lt"/>
              <a:buAutoNum type="arabicParenR" startAt="8"/>
            </a:pPr>
            <a:r>
              <a:rPr lang="en-US" dirty="0" smtClean="0"/>
              <a:t>What </a:t>
            </a:r>
            <a:r>
              <a:rPr lang="en-US" dirty="0"/>
              <a:t>did Paul mean, "</a:t>
            </a:r>
            <a:r>
              <a:rPr lang="en-US" i="1" dirty="0"/>
              <a:t>Every sin that a man does is outside the body … [except for fornication]</a:t>
            </a:r>
            <a:r>
              <a:rPr lang="en-US" dirty="0"/>
              <a:t>" (1 Cor 6:18)?</a:t>
            </a:r>
          </a:p>
        </p:txBody>
      </p:sp>
    </p:spTree>
    <p:extLst>
      <p:ext uri="{BB962C8B-B14F-4D97-AF65-F5344CB8AC3E}">
        <p14:creationId xmlns:p14="http://schemas.microsoft.com/office/powerpoint/2010/main" val="483553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b="1" dirty="0">
                <a:solidFill>
                  <a:srgbClr val="C00000"/>
                </a:solidFill>
                <a:effectLst>
                  <a:outerShdw blurRad="38100" dist="38100" dir="2700000" algn="tl">
                    <a:srgbClr val="000000">
                      <a:alpha val="43137"/>
                    </a:srgbClr>
                  </a:outerShdw>
                </a:effectLst>
              </a:rPr>
              <a:t>1) Fred Kirbo:</a:t>
            </a:r>
          </a:p>
          <a:p>
            <a:r>
              <a:rPr lang="en-US" dirty="0"/>
              <a:t> </a:t>
            </a:r>
          </a:p>
          <a:p>
            <a:pPr lvl="2"/>
            <a:r>
              <a:rPr lang="en-US" dirty="0"/>
              <a:t>Now, "is" is present tense, isn't it? "</a:t>
            </a:r>
            <a:r>
              <a:rPr lang="en-US" i="1" dirty="0"/>
              <a:t>Is</a:t>
            </a:r>
            <a:r>
              <a:rPr lang="en-US" dirty="0"/>
              <a:t> it lawful?" They didn't say to him, "</a:t>
            </a:r>
            <a:r>
              <a:rPr lang="en-US" i="1" dirty="0"/>
              <a:t>Will</a:t>
            </a:r>
            <a:r>
              <a:rPr lang="en-US" dirty="0"/>
              <a:t> it be lawful after a while when you usher in your New Covenant?" … </a:t>
            </a:r>
            <a:r>
              <a:rPr lang="en-US" dirty="0">
                <a:solidFill>
                  <a:schemeClr val="tx2">
                    <a:lumMod val="20000"/>
                    <a:lumOff val="80000"/>
                  </a:schemeClr>
                </a:solidFill>
              </a:rPr>
              <a:t>They asked him the question, "</a:t>
            </a:r>
            <a:r>
              <a:rPr lang="en-US" i="1" dirty="0">
                <a:solidFill>
                  <a:schemeClr val="tx2">
                    <a:lumMod val="20000"/>
                    <a:lumOff val="80000"/>
                  </a:schemeClr>
                </a:solidFill>
              </a:rPr>
              <a:t>IS</a:t>
            </a:r>
            <a:r>
              <a:rPr lang="en-US" dirty="0">
                <a:solidFill>
                  <a:schemeClr val="tx2">
                    <a:lumMod val="20000"/>
                    <a:lumOff val="80000"/>
                  </a:schemeClr>
                </a:solidFill>
              </a:rPr>
              <a:t>" (Present tense), "</a:t>
            </a:r>
            <a:r>
              <a:rPr lang="en-US" i="1" dirty="0">
                <a:solidFill>
                  <a:schemeClr val="tx2">
                    <a:lumMod val="20000"/>
                    <a:lumOff val="80000"/>
                  </a:schemeClr>
                </a:solidFill>
              </a:rPr>
              <a:t>Is</a:t>
            </a:r>
            <a:r>
              <a:rPr lang="en-US" dirty="0">
                <a:solidFill>
                  <a:schemeClr val="tx2">
                    <a:lumMod val="20000"/>
                    <a:lumOff val="80000"/>
                  </a:schemeClr>
                </a:solidFill>
              </a:rPr>
              <a:t> it lawful?"</a:t>
            </a:r>
          </a:p>
          <a:p>
            <a:pPr lvl="2"/>
            <a:r>
              <a:rPr lang="en-US" i="1" baseline="-25000" dirty="0">
                <a:solidFill>
                  <a:schemeClr val="tx2">
                    <a:lumMod val="20000"/>
                    <a:lumOff val="80000"/>
                  </a:schemeClr>
                </a:solidFill>
              </a:rPr>
              <a:t>Christ, The Man Of Sorrows</a:t>
            </a:r>
            <a:r>
              <a:rPr lang="en-US" baseline="-25000" dirty="0">
                <a:solidFill>
                  <a:schemeClr val="tx2">
                    <a:lumMod val="20000"/>
                    <a:lumOff val="80000"/>
                  </a:schemeClr>
                </a:solidFill>
              </a:rPr>
              <a:t>, p. 231.</a:t>
            </a:r>
          </a:p>
          <a:p>
            <a:endParaRPr lang="en-US" dirty="0">
              <a:solidFill>
                <a:schemeClr val="tx2">
                  <a:lumMod val="20000"/>
                  <a:lumOff val="80000"/>
                </a:schemeClr>
              </a:solidFill>
            </a:endParaRPr>
          </a:p>
        </p:txBody>
      </p:sp>
    </p:spTree>
    <p:extLst>
      <p:ext uri="{BB962C8B-B14F-4D97-AF65-F5344CB8AC3E}">
        <p14:creationId xmlns:p14="http://schemas.microsoft.com/office/powerpoint/2010/main" val="23851778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b="1" dirty="0" smtClean="0">
                <a:solidFill>
                  <a:srgbClr val="C00000"/>
                </a:solidFill>
                <a:effectLst>
                  <a:outerShdw blurRad="38100" dist="38100" dir="2700000" algn="tl">
                    <a:srgbClr val="000000">
                      <a:alpha val="43137"/>
                    </a:srgbClr>
                  </a:outerShdw>
                </a:effectLst>
              </a:rPr>
              <a:t>1) </a:t>
            </a:r>
            <a:r>
              <a:rPr lang="en-US" b="1" dirty="0">
                <a:solidFill>
                  <a:srgbClr val="C00000"/>
                </a:solidFill>
                <a:effectLst>
                  <a:outerShdw blurRad="38100" dist="38100" dir="2700000" algn="tl">
                    <a:srgbClr val="000000">
                      <a:alpha val="43137"/>
                    </a:srgbClr>
                  </a:outerShdw>
                </a:effectLst>
              </a:rPr>
              <a:t>Fred Kirbo:</a:t>
            </a:r>
          </a:p>
          <a:p>
            <a:r>
              <a:rPr lang="en-US" dirty="0"/>
              <a:t> </a:t>
            </a:r>
          </a:p>
          <a:p>
            <a:pPr lvl="2"/>
            <a:r>
              <a:rPr lang="en-US" dirty="0"/>
              <a:t>Now, "is" is present tense, isn't it? "</a:t>
            </a:r>
            <a:r>
              <a:rPr lang="en-US" i="1" dirty="0"/>
              <a:t>Is</a:t>
            </a:r>
            <a:r>
              <a:rPr lang="en-US" dirty="0"/>
              <a:t> it lawful?" They didn't say to him, "</a:t>
            </a:r>
            <a:r>
              <a:rPr lang="en-US" i="1" dirty="0"/>
              <a:t>Will</a:t>
            </a:r>
            <a:r>
              <a:rPr lang="en-US" dirty="0"/>
              <a:t> it be lawful after a while when you usher in your New Covenant?" … They asked him the question, "</a:t>
            </a:r>
            <a:r>
              <a:rPr lang="en-US" i="1" dirty="0"/>
              <a:t>IS</a:t>
            </a:r>
            <a:r>
              <a:rPr lang="en-US" dirty="0"/>
              <a:t>" (Present tense), "</a:t>
            </a:r>
            <a:r>
              <a:rPr lang="en-US" i="1" dirty="0"/>
              <a:t>Is</a:t>
            </a:r>
            <a:r>
              <a:rPr lang="en-US" dirty="0"/>
              <a:t> it lawful?"</a:t>
            </a:r>
          </a:p>
          <a:p>
            <a:pPr lvl="2"/>
            <a:r>
              <a:rPr lang="en-US" i="1" baseline="-25000" dirty="0">
                <a:solidFill>
                  <a:schemeClr val="tx2">
                    <a:lumMod val="60000"/>
                    <a:lumOff val="40000"/>
                  </a:schemeClr>
                </a:solidFill>
              </a:rPr>
              <a:t>Christ, The Man Of Sorrows</a:t>
            </a:r>
            <a:r>
              <a:rPr lang="en-US" baseline="-25000" dirty="0">
                <a:solidFill>
                  <a:schemeClr val="tx2">
                    <a:lumMod val="60000"/>
                    <a:lumOff val="40000"/>
                  </a:schemeClr>
                </a:solidFill>
              </a:rPr>
              <a:t>, p. 231.</a:t>
            </a:r>
          </a:p>
          <a:p>
            <a:endParaRPr lang="en-US" dirty="0"/>
          </a:p>
        </p:txBody>
      </p:sp>
    </p:spTree>
    <p:extLst>
      <p:ext uri="{BB962C8B-B14F-4D97-AF65-F5344CB8AC3E}">
        <p14:creationId xmlns:p14="http://schemas.microsoft.com/office/powerpoint/2010/main" val="23851778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dirty="0" smtClean="0"/>
              <a:t>1) Fred Kirbo.</a:t>
            </a:r>
          </a:p>
          <a:p>
            <a:r>
              <a:rPr lang="en-US" b="1" dirty="0">
                <a:solidFill>
                  <a:srgbClr val="C00000"/>
                </a:solidFill>
                <a:effectLst>
                  <a:outerShdw blurRad="38100" dist="38100" dir="2700000" algn="tl">
                    <a:srgbClr val="000000">
                      <a:alpha val="43137"/>
                    </a:srgbClr>
                  </a:outerShdw>
                </a:effectLst>
              </a:rPr>
              <a:t>2) H. E. Robertson:</a:t>
            </a:r>
          </a:p>
          <a:p>
            <a:r>
              <a:rPr lang="en-US" dirty="0"/>
              <a:t> </a:t>
            </a:r>
          </a:p>
          <a:p>
            <a:pPr lvl="2"/>
            <a:r>
              <a:rPr lang="en-US" dirty="0" smtClean="0">
                <a:solidFill>
                  <a:schemeClr val="tx2">
                    <a:lumMod val="20000"/>
                    <a:lumOff val="80000"/>
                  </a:schemeClr>
                </a:solidFill>
              </a:rPr>
              <a:t>"</a:t>
            </a:r>
            <a:r>
              <a:rPr lang="en-US" dirty="0">
                <a:solidFill>
                  <a:schemeClr val="tx2">
                    <a:lumMod val="20000"/>
                    <a:lumOff val="80000"/>
                  </a:schemeClr>
                </a:solidFill>
              </a:rPr>
              <a:t>IS" is PRESENT tense, --at that time. </a:t>
            </a:r>
          </a:p>
          <a:p>
            <a:pPr lvl="2"/>
            <a:r>
              <a:rPr lang="en-US" i="1" baseline="-25000" dirty="0">
                <a:solidFill>
                  <a:schemeClr val="tx2">
                    <a:lumMod val="20000"/>
                    <a:lumOff val="80000"/>
                  </a:schemeClr>
                </a:solidFill>
              </a:rPr>
              <a:t>It Is Written Of Marriage, Divorce And Remarriage</a:t>
            </a:r>
            <a:r>
              <a:rPr lang="en-US" baseline="-25000" dirty="0">
                <a:solidFill>
                  <a:schemeClr val="tx2">
                    <a:lumMod val="20000"/>
                    <a:lumOff val="80000"/>
                  </a:schemeClr>
                </a:solidFill>
              </a:rPr>
              <a:t>, p. 14.</a:t>
            </a:r>
          </a:p>
          <a:p>
            <a:endParaRPr lang="en-US" dirty="0"/>
          </a:p>
        </p:txBody>
      </p:sp>
    </p:spTree>
    <p:extLst>
      <p:ext uri="{BB962C8B-B14F-4D97-AF65-F5344CB8AC3E}">
        <p14:creationId xmlns:p14="http://schemas.microsoft.com/office/powerpoint/2010/main" val="34838834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dirty="0" smtClean="0"/>
              <a:t>1) Fred Kirbo.</a:t>
            </a:r>
          </a:p>
          <a:p>
            <a:r>
              <a:rPr lang="en-US" b="1" dirty="0">
                <a:solidFill>
                  <a:srgbClr val="C00000"/>
                </a:solidFill>
                <a:effectLst>
                  <a:outerShdw blurRad="38100" dist="38100" dir="2700000" algn="tl">
                    <a:srgbClr val="000000">
                      <a:alpha val="43137"/>
                    </a:srgbClr>
                  </a:outerShdw>
                </a:effectLst>
              </a:rPr>
              <a:t>2) H. E. Robertson:</a:t>
            </a:r>
          </a:p>
          <a:p>
            <a:r>
              <a:rPr lang="en-US" dirty="0"/>
              <a:t> </a:t>
            </a:r>
          </a:p>
          <a:p>
            <a:pPr lvl="2"/>
            <a:r>
              <a:rPr lang="en-US" dirty="0" smtClean="0"/>
              <a:t>"</a:t>
            </a:r>
            <a:r>
              <a:rPr lang="en-US" dirty="0"/>
              <a:t>IS" is PRESENT tense, --at that time. </a:t>
            </a:r>
          </a:p>
          <a:p>
            <a:pPr lvl="2"/>
            <a:r>
              <a:rPr lang="en-US" i="1" baseline="-25000" dirty="0">
                <a:solidFill>
                  <a:schemeClr val="tx2">
                    <a:lumMod val="60000"/>
                    <a:lumOff val="40000"/>
                  </a:schemeClr>
                </a:solidFill>
              </a:rPr>
              <a:t>It Is Written Of Marriage, Divorce And Remarriage</a:t>
            </a:r>
            <a:r>
              <a:rPr lang="en-US" baseline="-25000" dirty="0">
                <a:solidFill>
                  <a:schemeClr val="tx2">
                    <a:lumMod val="60000"/>
                    <a:lumOff val="40000"/>
                  </a:schemeClr>
                </a:solidFill>
              </a:rPr>
              <a:t>, p. 14.</a:t>
            </a:r>
          </a:p>
          <a:p>
            <a:endParaRPr lang="en-US" dirty="0"/>
          </a:p>
        </p:txBody>
      </p:sp>
    </p:spTree>
    <p:extLst>
      <p:ext uri="{BB962C8B-B14F-4D97-AF65-F5344CB8AC3E}">
        <p14:creationId xmlns:p14="http://schemas.microsoft.com/office/powerpoint/2010/main" val="7201501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dirty="0" smtClean="0"/>
              <a:t>1) Fred Kirbo.</a:t>
            </a:r>
          </a:p>
          <a:p>
            <a:r>
              <a:rPr lang="en-US" dirty="0" smtClean="0"/>
              <a:t>2) </a:t>
            </a:r>
            <a:r>
              <a:rPr lang="en-US" dirty="0"/>
              <a:t>H. E. </a:t>
            </a:r>
            <a:r>
              <a:rPr lang="en-US" dirty="0" smtClean="0"/>
              <a:t>Robertson.</a:t>
            </a:r>
          </a:p>
          <a:p>
            <a:r>
              <a:rPr lang="en-US" b="1" dirty="0">
                <a:solidFill>
                  <a:srgbClr val="C00000"/>
                </a:solidFill>
                <a:effectLst>
                  <a:outerShdw blurRad="38100" dist="38100" dir="2700000" algn="tl">
                    <a:srgbClr val="000000">
                      <a:alpha val="43137"/>
                    </a:srgbClr>
                  </a:outerShdw>
                </a:effectLst>
              </a:rPr>
              <a:t>3) Jerry Perryman:</a:t>
            </a:r>
          </a:p>
          <a:p>
            <a:endParaRPr lang="en-US" dirty="0"/>
          </a:p>
          <a:p>
            <a:pPr lvl="2"/>
            <a:r>
              <a:rPr lang="en-US" baseline="30000" dirty="0">
                <a:solidFill>
                  <a:schemeClr val="tx2">
                    <a:lumMod val="20000"/>
                    <a:lumOff val="80000"/>
                  </a:schemeClr>
                </a:solidFill>
              </a:rPr>
              <a:t>[</a:t>
            </a:r>
            <a:r>
              <a:rPr lang="en-US" dirty="0">
                <a:solidFill>
                  <a:schemeClr val="tx2">
                    <a:lumMod val="20000"/>
                    <a:lumOff val="80000"/>
                  </a:schemeClr>
                </a:solidFill>
              </a:rPr>
              <a:t>"</a:t>
            </a:r>
            <a:r>
              <a:rPr lang="en-US" baseline="30000" dirty="0">
                <a:solidFill>
                  <a:schemeClr val="tx2">
                    <a:lumMod val="20000"/>
                    <a:lumOff val="80000"/>
                  </a:schemeClr>
                </a:solidFill>
              </a:rPr>
              <a:t>]</a:t>
            </a:r>
            <a:r>
              <a:rPr lang="en-US" dirty="0">
                <a:solidFill>
                  <a:schemeClr val="tx2">
                    <a:lumMod val="20000"/>
                    <a:lumOff val="80000"/>
                  </a:schemeClr>
                </a:solidFill>
              </a:rPr>
              <a:t>Is it lawful</a:t>
            </a:r>
            <a:r>
              <a:rPr lang="en-US" baseline="30000" dirty="0">
                <a:solidFill>
                  <a:schemeClr val="tx2">
                    <a:lumMod val="20000"/>
                    <a:lumOff val="80000"/>
                  </a:schemeClr>
                </a:solidFill>
              </a:rPr>
              <a:t>[</a:t>
            </a:r>
            <a:r>
              <a:rPr lang="en-US" dirty="0">
                <a:solidFill>
                  <a:schemeClr val="tx2">
                    <a:lumMod val="20000"/>
                    <a:lumOff val="80000"/>
                  </a:schemeClr>
                </a:solidFill>
              </a:rPr>
              <a:t>"</a:t>
            </a:r>
            <a:r>
              <a:rPr lang="en-US" baseline="30000" dirty="0">
                <a:solidFill>
                  <a:schemeClr val="tx2">
                    <a:lumMod val="20000"/>
                    <a:lumOff val="80000"/>
                  </a:schemeClr>
                </a:solidFill>
              </a:rPr>
              <a:t>]</a:t>
            </a:r>
            <a:r>
              <a:rPr lang="en-US" dirty="0">
                <a:solidFill>
                  <a:schemeClr val="tx2">
                    <a:lumMod val="20000"/>
                    <a:lumOff val="80000"/>
                  </a:schemeClr>
                </a:solidFill>
              </a:rPr>
              <a:t> is present tense, not past tense, nor future tense. </a:t>
            </a:r>
          </a:p>
          <a:p>
            <a:pPr lvl="2"/>
            <a:r>
              <a:rPr lang="en-US" i="1" baseline="-25000" dirty="0">
                <a:solidFill>
                  <a:schemeClr val="tx2">
                    <a:lumMod val="20000"/>
                    <a:lumOff val="80000"/>
                  </a:schemeClr>
                </a:solidFill>
              </a:rPr>
              <a:t>If Any Man Speak</a:t>
            </a:r>
            <a:r>
              <a:rPr lang="en-US" baseline="-25000" dirty="0">
                <a:solidFill>
                  <a:schemeClr val="tx2">
                    <a:lumMod val="20000"/>
                    <a:lumOff val="80000"/>
                  </a:schemeClr>
                </a:solidFill>
              </a:rPr>
              <a:t>, p. 6</a:t>
            </a:r>
          </a:p>
          <a:p>
            <a:endParaRPr lang="en-US" dirty="0">
              <a:solidFill>
                <a:schemeClr val="tx2">
                  <a:lumMod val="20000"/>
                  <a:lumOff val="80000"/>
                </a:schemeClr>
              </a:solidFill>
            </a:endParaRPr>
          </a:p>
          <a:p>
            <a:r>
              <a:rPr lang="en-US" dirty="0">
                <a:solidFill>
                  <a:schemeClr val="tx2">
                    <a:lumMod val="20000"/>
                    <a:lumOff val="80000"/>
                  </a:schemeClr>
                </a:solidFill>
              </a:rPr>
              <a:t> </a:t>
            </a:r>
          </a:p>
        </p:txBody>
      </p:sp>
    </p:spTree>
    <p:extLst>
      <p:ext uri="{BB962C8B-B14F-4D97-AF65-F5344CB8AC3E}">
        <p14:creationId xmlns:p14="http://schemas.microsoft.com/office/powerpoint/2010/main" val="9051004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dirty="0" smtClean="0"/>
              <a:t>1) Fred Kirbo.</a:t>
            </a:r>
          </a:p>
          <a:p>
            <a:r>
              <a:rPr lang="en-US" dirty="0" smtClean="0"/>
              <a:t>2) </a:t>
            </a:r>
            <a:r>
              <a:rPr lang="en-US" dirty="0"/>
              <a:t>H. E. </a:t>
            </a:r>
            <a:r>
              <a:rPr lang="en-US" dirty="0" smtClean="0"/>
              <a:t>Robertson.</a:t>
            </a:r>
          </a:p>
          <a:p>
            <a:r>
              <a:rPr lang="en-US" b="1" dirty="0">
                <a:solidFill>
                  <a:srgbClr val="C00000"/>
                </a:solidFill>
                <a:effectLst>
                  <a:outerShdw blurRad="38100" dist="38100" dir="2700000" algn="tl">
                    <a:srgbClr val="000000">
                      <a:alpha val="43137"/>
                    </a:srgbClr>
                  </a:outerShdw>
                </a:effectLst>
              </a:rPr>
              <a:t>3) Jerry Perryman:</a:t>
            </a:r>
          </a:p>
          <a:p>
            <a:endParaRPr lang="en-US" dirty="0"/>
          </a:p>
          <a:p>
            <a:pPr lvl="2"/>
            <a:r>
              <a:rPr lang="en-US" baseline="30000" dirty="0"/>
              <a:t>[</a:t>
            </a:r>
            <a:r>
              <a:rPr lang="en-US" dirty="0"/>
              <a:t>"</a:t>
            </a:r>
            <a:r>
              <a:rPr lang="en-US" baseline="30000" dirty="0"/>
              <a:t>]</a:t>
            </a:r>
            <a:r>
              <a:rPr lang="en-US" dirty="0"/>
              <a:t>Is it lawful</a:t>
            </a:r>
            <a:r>
              <a:rPr lang="en-US" baseline="30000" dirty="0"/>
              <a:t>[</a:t>
            </a:r>
            <a:r>
              <a:rPr lang="en-US" dirty="0"/>
              <a:t>"</a:t>
            </a:r>
            <a:r>
              <a:rPr lang="en-US" baseline="30000" dirty="0"/>
              <a:t>]</a:t>
            </a:r>
            <a:r>
              <a:rPr lang="en-US" dirty="0"/>
              <a:t> is present tense, not past tense, nor future tense. </a:t>
            </a:r>
          </a:p>
          <a:p>
            <a:pPr lvl="2"/>
            <a:r>
              <a:rPr lang="en-US" i="1" baseline="-25000" dirty="0">
                <a:solidFill>
                  <a:schemeClr val="tx2">
                    <a:lumMod val="60000"/>
                    <a:lumOff val="40000"/>
                  </a:schemeClr>
                </a:solidFill>
              </a:rPr>
              <a:t>If Any Man Speak</a:t>
            </a:r>
            <a:r>
              <a:rPr lang="en-US" baseline="-25000" dirty="0">
                <a:solidFill>
                  <a:schemeClr val="tx2">
                    <a:lumMod val="60000"/>
                    <a:lumOff val="40000"/>
                  </a:schemeClr>
                </a:solidFill>
              </a:rPr>
              <a:t>, p. 6</a:t>
            </a:r>
          </a:p>
          <a:p>
            <a:endParaRPr lang="en-US" dirty="0"/>
          </a:p>
          <a:p>
            <a:r>
              <a:rPr lang="en-US" dirty="0"/>
              <a:t> </a:t>
            </a:r>
          </a:p>
        </p:txBody>
      </p:sp>
    </p:spTree>
    <p:extLst>
      <p:ext uri="{BB962C8B-B14F-4D97-AF65-F5344CB8AC3E}">
        <p14:creationId xmlns:p14="http://schemas.microsoft.com/office/powerpoint/2010/main" val="22815961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dirty="0" smtClean="0"/>
              <a:t>1) Fred Kirbo.</a:t>
            </a:r>
          </a:p>
          <a:p>
            <a:r>
              <a:rPr lang="en-US" dirty="0" smtClean="0"/>
              <a:t>2) </a:t>
            </a:r>
            <a:r>
              <a:rPr lang="en-US" dirty="0"/>
              <a:t>H. E. </a:t>
            </a:r>
            <a:r>
              <a:rPr lang="en-US" dirty="0" smtClean="0"/>
              <a:t>Robertson.</a:t>
            </a:r>
          </a:p>
          <a:p>
            <a:r>
              <a:rPr lang="en-US" dirty="0" smtClean="0"/>
              <a:t>3) Jerry Perryman.</a:t>
            </a:r>
          </a:p>
          <a:p>
            <a:r>
              <a:rPr lang="en-US" b="1" dirty="0">
                <a:solidFill>
                  <a:srgbClr val="C00000"/>
                </a:solidFill>
                <a:effectLst>
                  <a:outerShdw blurRad="38100" dist="38100" dir="2700000" algn="tl">
                    <a:srgbClr val="000000">
                      <a:alpha val="43137"/>
                    </a:srgbClr>
                  </a:outerShdw>
                </a:effectLst>
              </a:rPr>
              <a:t>4) Richard Aegerter:</a:t>
            </a:r>
          </a:p>
          <a:p>
            <a:endParaRPr lang="en-US" dirty="0"/>
          </a:p>
          <a:p>
            <a:pPr lvl="2"/>
            <a:r>
              <a:rPr lang="en-US" dirty="0">
                <a:solidFill>
                  <a:schemeClr val="tx2">
                    <a:lumMod val="20000"/>
                    <a:lumOff val="80000"/>
                  </a:schemeClr>
                </a:solidFill>
              </a:rPr>
              <a:t>The word "is" is present tense. </a:t>
            </a:r>
          </a:p>
          <a:p>
            <a:pPr lvl="2"/>
            <a:r>
              <a:rPr lang="en-US" i="1" baseline="-25000" dirty="0">
                <a:solidFill>
                  <a:schemeClr val="tx2">
                    <a:lumMod val="20000"/>
                    <a:lumOff val="80000"/>
                  </a:schemeClr>
                </a:solidFill>
              </a:rPr>
              <a:t>Marriage, Divorce and Remarriage</a:t>
            </a:r>
            <a:r>
              <a:rPr lang="en-US" baseline="-25000" dirty="0">
                <a:solidFill>
                  <a:schemeClr val="tx2">
                    <a:lumMod val="20000"/>
                    <a:lumOff val="80000"/>
                  </a:schemeClr>
                </a:solidFill>
              </a:rPr>
              <a:t>, second edition, p. 12.</a:t>
            </a:r>
          </a:p>
          <a:p>
            <a:endParaRPr lang="en-US" dirty="0">
              <a:solidFill>
                <a:schemeClr val="tx2">
                  <a:lumMod val="20000"/>
                  <a:lumOff val="80000"/>
                </a:schemeClr>
              </a:solidFill>
            </a:endParaRPr>
          </a:p>
          <a:p>
            <a:r>
              <a:rPr lang="en-US" dirty="0"/>
              <a:t> </a:t>
            </a:r>
          </a:p>
        </p:txBody>
      </p:sp>
    </p:spTree>
    <p:extLst>
      <p:ext uri="{BB962C8B-B14F-4D97-AF65-F5344CB8AC3E}">
        <p14:creationId xmlns:p14="http://schemas.microsoft.com/office/powerpoint/2010/main" val="10573902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lstStyle/>
          <a:p>
            <a:r>
              <a:rPr lang="en-US" dirty="0" smtClean="0"/>
              <a:t>1) Fred Kirbo.</a:t>
            </a:r>
          </a:p>
          <a:p>
            <a:r>
              <a:rPr lang="en-US" dirty="0" smtClean="0"/>
              <a:t>2) </a:t>
            </a:r>
            <a:r>
              <a:rPr lang="en-US" dirty="0"/>
              <a:t>H. E. </a:t>
            </a:r>
            <a:r>
              <a:rPr lang="en-US" dirty="0" smtClean="0"/>
              <a:t>Robertson.</a:t>
            </a:r>
          </a:p>
          <a:p>
            <a:r>
              <a:rPr lang="en-US" dirty="0" smtClean="0"/>
              <a:t>3) Jerry Perryman.</a:t>
            </a:r>
          </a:p>
          <a:p>
            <a:r>
              <a:rPr lang="en-US" b="1" dirty="0">
                <a:solidFill>
                  <a:srgbClr val="C00000"/>
                </a:solidFill>
                <a:effectLst>
                  <a:outerShdw blurRad="38100" dist="38100" dir="2700000" algn="tl">
                    <a:srgbClr val="000000">
                      <a:alpha val="43137"/>
                    </a:srgbClr>
                  </a:outerShdw>
                </a:effectLst>
              </a:rPr>
              <a:t>4) Richard Aegerter:</a:t>
            </a:r>
          </a:p>
          <a:p>
            <a:endParaRPr lang="en-US" dirty="0"/>
          </a:p>
          <a:p>
            <a:pPr lvl="2"/>
            <a:r>
              <a:rPr lang="en-US" dirty="0"/>
              <a:t>The word "is" is present tense. </a:t>
            </a:r>
          </a:p>
          <a:p>
            <a:pPr lvl="2"/>
            <a:r>
              <a:rPr lang="en-US" i="1" baseline="-25000" dirty="0">
                <a:solidFill>
                  <a:schemeClr val="tx2">
                    <a:lumMod val="60000"/>
                    <a:lumOff val="40000"/>
                  </a:schemeClr>
                </a:solidFill>
              </a:rPr>
              <a:t>Marriage, Divorce and Remarriage</a:t>
            </a:r>
            <a:r>
              <a:rPr lang="en-US" baseline="-25000" dirty="0">
                <a:solidFill>
                  <a:schemeClr val="tx2">
                    <a:lumMod val="60000"/>
                    <a:lumOff val="40000"/>
                  </a:schemeClr>
                </a:solidFill>
              </a:rPr>
              <a:t>, second edition, p. 12.</a:t>
            </a:r>
          </a:p>
          <a:p>
            <a:endParaRPr lang="en-US" dirty="0"/>
          </a:p>
          <a:p>
            <a:r>
              <a:rPr lang="en-US" dirty="0"/>
              <a:t> </a:t>
            </a:r>
          </a:p>
        </p:txBody>
      </p:sp>
    </p:spTree>
    <p:extLst>
      <p:ext uri="{BB962C8B-B14F-4D97-AF65-F5344CB8AC3E}">
        <p14:creationId xmlns:p14="http://schemas.microsoft.com/office/powerpoint/2010/main" val="10269073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normAutofit lnSpcReduction="10000"/>
          </a:bodyPr>
          <a:lstStyle/>
          <a:p>
            <a:r>
              <a:rPr lang="en-US" dirty="0" smtClean="0"/>
              <a:t>1) Fred Kirbo.</a:t>
            </a:r>
          </a:p>
          <a:p>
            <a:r>
              <a:rPr lang="en-US" dirty="0" smtClean="0"/>
              <a:t>2) </a:t>
            </a:r>
            <a:r>
              <a:rPr lang="en-US" dirty="0"/>
              <a:t>H. E. </a:t>
            </a:r>
            <a:r>
              <a:rPr lang="en-US" dirty="0" smtClean="0"/>
              <a:t>Robertson.</a:t>
            </a:r>
          </a:p>
          <a:p>
            <a:r>
              <a:rPr lang="en-US" dirty="0" smtClean="0"/>
              <a:t>3) Jerry Perryman.</a:t>
            </a:r>
          </a:p>
          <a:p>
            <a:r>
              <a:rPr lang="en-US" dirty="0" smtClean="0"/>
              <a:t>4) </a:t>
            </a:r>
            <a:r>
              <a:rPr lang="en-US" dirty="0"/>
              <a:t>Richard </a:t>
            </a:r>
            <a:r>
              <a:rPr lang="en-US" dirty="0" smtClean="0"/>
              <a:t>Aegerter.</a:t>
            </a:r>
          </a:p>
          <a:p>
            <a:r>
              <a:rPr lang="en-US" b="1" dirty="0">
                <a:solidFill>
                  <a:srgbClr val="C00000"/>
                </a:solidFill>
                <a:effectLst>
                  <a:outerShdw blurRad="38100" dist="38100" dir="2700000" algn="tl">
                    <a:srgbClr val="000000">
                      <a:alpha val="43137"/>
                    </a:srgbClr>
                  </a:outerShdw>
                </a:effectLst>
              </a:rPr>
              <a:t>5) Malcomb Kniffen:</a:t>
            </a:r>
          </a:p>
          <a:p>
            <a:endParaRPr lang="en-US" dirty="0"/>
          </a:p>
          <a:p>
            <a:pPr lvl="2"/>
            <a:r>
              <a:rPr lang="en-US" dirty="0">
                <a:solidFill>
                  <a:schemeClr val="tx2">
                    <a:lumMod val="20000"/>
                    <a:lumOff val="80000"/>
                  </a:schemeClr>
                </a:solidFill>
              </a:rPr>
              <a:t>"So until the law changes, you have to answer according to the present tense question: </a:t>
            </a:r>
            <a:br>
              <a:rPr lang="en-US" dirty="0">
                <a:solidFill>
                  <a:schemeClr val="tx2">
                    <a:lumMod val="20000"/>
                    <a:lumOff val="80000"/>
                  </a:schemeClr>
                </a:solidFill>
              </a:rPr>
            </a:br>
            <a:r>
              <a:rPr lang="en-US" dirty="0">
                <a:solidFill>
                  <a:schemeClr val="tx2">
                    <a:lumMod val="20000"/>
                    <a:lumOff val="80000"/>
                  </a:schemeClr>
                </a:solidFill>
              </a:rPr>
              <a:t>'Is … it … lawful?'"</a:t>
            </a:r>
          </a:p>
          <a:p>
            <a:pPr lvl="2"/>
            <a:r>
              <a:rPr lang="en-US" i="1" baseline="-25000" dirty="0">
                <a:solidFill>
                  <a:schemeClr val="tx2">
                    <a:lumMod val="20000"/>
                    <a:lumOff val="80000"/>
                  </a:schemeClr>
                </a:solidFill>
              </a:rPr>
              <a:t>Sermon at Moore, OK</a:t>
            </a:r>
            <a:r>
              <a:rPr lang="en-US" baseline="-25000" dirty="0">
                <a:solidFill>
                  <a:schemeClr val="tx2">
                    <a:lumMod val="20000"/>
                    <a:lumOff val="80000"/>
                  </a:schemeClr>
                </a:solidFill>
              </a:rPr>
              <a:t>; Nov 17, 2013; 24:14 min. into speech.</a:t>
            </a:r>
            <a:endParaRPr lang="en-US" dirty="0">
              <a:solidFill>
                <a:schemeClr val="tx2">
                  <a:lumMod val="20000"/>
                  <a:lumOff val="80000"/>
                </a:schemeClr>
              </a:solidFill>
            </a:endParaRPr>
          </a:p>
          <a:p>
            <a:endParaRPr lang="en-US" dirty="0"/>
          </a:p>
          <a:p>
            <a:r>
              <a:rPr lang="en-US" dirty="0"/>
              <a:t> </a:t>
            </a:r>
          </a:p>
        </p:txBody>
      </p:sp>
    </p:spTree>
    <p:extLst>
      <p:ext uri="{BB962C8B-B14F-4D97-AF65-F5344CB8AC3E}">
        <p14:creationId xmlns:p14="http://schemas.microsoft.com/office/powerpoint/2010/main" val="36588647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300" dirty="0" smtClean="0"/>
              <a:t>The “Present Tense” Argument</a:t>
            </a:r>
            <a:endParaRPr lang="en-US" sz="4300" dirty="0"/>
          </a:p>
        </p:txBody>
      </p:sp>
      <p:sp>
        <p:nvSpPr>
          <p:cNvPr id="3" name="Content Placeholder 2"/>
          <p:cNvSpPr>
            <a:spLocks noGrp="1"/>
          </p:cNvSpPr>
          <p:nvPr>
            <p:ph idx="1"/>
          </p:nvPr>
        </p:nvSpPr>
        <p:spPr/>
        <p:txBody>
          <a:bodyPr>
            <a:normAutofit lnSpcReduction="10000"/>
          </a:bodyPr>
          <a:lstStyle/>
          <a:p>
            <a:r>
              <a:rPr lang="en-US" dirty="0" smtClean="0"/>
              <a:t>1) Fred Kirbo.</a:t>
            </a:r>
          </a:p>
          <a:p>
            <a:r>
              <a:rPr lang="en-US" dirty="0" smtClean="0"/>
              <a:t>2) </a:t>
            </a:r>
            <a:r>
              <a:rPr lang="en-US" dirty="0"/>
              <a:t>H. E. </a:t>
            </a:r>
            <a:r>
              <a:rPr lang="en-US" dirty="0" smtClean="0"/>
              <a:t>Robertson.</a:t>
            </a:r>
          </a:p>
          <a:p>
            <a:r>
              <a:rPr lang="en-US" dirty="0" smtClean="0"/>
              <a:t>3) Jerry Perryman.</a:t>
            </a:r>
          </a:p>
          <a:p>
            <a:r>
              <a:rPr lang="en-US" dirty="0" smtClean="0"/>
              <a:t>4) </a:t>
            </a:r>
            <a:r>
              <a:rPr lang="en-US" dirty="0"/>
              <a:t>Richard </a:t>
            </a:r>
            <a:r>
              <a:rPr lang="en-US" dirty="0" smtClean="0"/>
              <a:t>Aegerter.</a:t>
            </a:r>
          </a:p>
          <a:p>
            <a:r>
              <a:rPr lang="en-US" b="1" dirty="0">
                <a:solidFill>
                  <a:srgbClr val="C00000"/>
                </a:solidFill>
                <a:effectLst>
                  <a:outerShdw blurRad="38100" dist="38100" dir="2700000" algn="tl">
                    <a:srgbClr val="000000">
                      <a:alpha val="43137"/>
                    </a:srgbClr>
                  </a:outerShdw>
                </a:effectLst>
              </a:rPr>
              <a:t>5) Malcomb Kniffen:</a:t>
            </a:r>
          </a:p>
          <a:p>
            <a:endParaRPr lang="en-US" dirty="0"/>
          </a:p>
          <a:p>
            <a:pPr lvl="2"/>
            <a:r>
              <a:rPr lang="en-US" dirty="0"/>
              <a:t>"So until the law changes, you have to answer according to the present tense question: </a:t>
            </a:r>
            <a:br>
              <a:rPr lang="en-US" dirty="0"/>
            </a:br>
            <a:r>
              <a:rPr lang="en-US" dirty="0"/>
              <a:t>'Is … it … lawful?'"</a:t>
            </a:r>
          </a:p>
          <a:p>
            <a:pPr lvl="2"/>
            <a:r>
              <a:rPr lang="en-US" i="1" baseline="-25000" dirty="0">
                <a:solidFill>
                  <a:schemeClr val="tx2">
                    <a:lumMod val="60000"/>
                    <a:lumOff val="40000"/>
                  </a:schemeClr>
                </a:solidFill>
              </a:rPr>
              <a:t>Sermon at Moore, OK</a:t>
            </a:r>
            <a:r>
              <a:rPr lang="en-US" baseline="-25000" dirty="0">
                <a:solidFill>
                  <a:schemeClr val="tx2">
                    <a:lumMod val="60000"/>
                    <a:lumOff val="40000"/>
                  </a:schemeClr>
                </a:solidFill>
              </a:rPr>
              <a:t>; Nov 17, 2013; 24:14 min. into speech.</a:t>
            </a:r>
            <a:endParaRPr lang="en-US" dirty="0">
              <a:solidFill>
                <a:schemeClr val="tx2">
                  <a:lumMod val="60000"/>
                  <a:lumOff val="40000"/>
                </a:schemeClr>
              </a:solidFill>
            </a:endParaRPr>
          </a:p>
          <a:p>
            <a:endParaRPr lang="en-US" dirty="0"/>
          </a:p>
          <a:p>
            <a:r>
              <a:rPr lang="en-US" dirty="0"/>
              <a:t> </a:t>
            </a:r>
          </a:p>
        </p:txBody>
      </p:sp>
    </p:spTree>
    <p:extLst>
      <p:ext uri="{BB962C8B-B14F-4D97-AF65-F5344CB8AC3E}">
        <p14:creationId xmlns:p14="http://schemas.microsoft.com/office/powerpoint/2010/main" val="14419736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achers' Study 2014">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Preachers' Study 2014</Template>
  <TotalTime>956</TotalTime>
  <Words>4671</Words>
  <Application>Microsoft Office PowerPoint</Application>
  <PresentationFormat>On-screen Show (4:3)</PresentationFormat>
  <Paragraphs>686</Paragraphs>
  <Slides>139</Slides>
  <Notes>0</Notes>
  <HiddenSlides>0</HiddenSlides>
  <MMClips>0</MMClips>
  <ScaleCrop>false</ScaleCrop>
  <HeadingPairs>
    <vt:vector size="4" baseType="variant">
      <vt:variant>
        <vt:lpstr>Theme</vt:lpstr>
      </vt:variant>
      <vt:variant>
        <vt:i4>1</vt:i4>
      </vt:variant>
      <vt:variant>
        <vt:lpstr>Slide Titles</vt:lpstr>
      </vt:variant>
      <vt:variant>
        <vt:i4>139</vt:i4>
      </vt:variant>
    </vt:vector>
  </HeadingPairs>
  <TitlesOfParts>
    <vt:vector size="140" baseType="lpstr">
      <vt:lpstr>Preachers' Study 2014</vt:lpstr>
      <vt:lpstr>Divorce &amp; Remarriage</vt:lpstr>
      <vt:lpstr>Divorce &amp; Remarriage</vt:lpstr>
      <vt:lpstr>Divorce &amp; Remarriage</vt:lpstr>
      <vt:lpstr>Divorce &amp; Remarriage</vt:lpstr>
      <vt:lpstr>Divorce &amp; Remarriage</vt:lpstr>
      <vt:lpstr>Divorce &amp; Remarriage</vt:lpstr>
      <vt:lpstr>Divorce &amp; Remarriage</vt:lpstr>
      <vt:lpstr>Divorce &amp; Remarriage</vt:lpstr>
      <vt:lpstr>Divorce &amp; Remarriage</vt:lpstr>
      <vt:lpstr>“No-Exception”  Rules of Interpretation:</vt:lpstr>
      <vt:lpstr>“No-Exception”  Rules of Interpretation:</vt:lpstr>
      <vt:lpstr>“No-Exception”  Rules of Interpretation:</vt:lpstr>
      <vt:lpstr>Outline</vt:lpstr>
      <vt:lpstr>Outline</vt:lpstr>
      <vt:lpstr>Outline</vt:lpstr>
      <vt:lpstr>Outline</vt:lpstr>
      <vt:lpstr>Outline</vt:lpstr>
      <vt:lpstr>Outline</vt:lpstr>
      <vt:lpstr>“Affordable” Health-Care Act</vt:lpstr>
      <vt:lpstr>“Affordable” Health-Care Act</vt:lpstr>
      <vt:lpstr>“Affordable” Health-Care Act</vt:lpstr>
      <vt:lpstr>The Gospel Law</vt:lpstr>
      <vt:lpstr>The Gospel Law</vt:lpstr>
      <vt:lpstr>The Gospel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Taught "Gospel Law"</vt:lpstr>
      <vt:lpstr>Jesus  1 Corinthians 7</vt:lpstr>
      <vt:lpstr>Jesus  1 Corinthians 7</vt:lpstr>
      <vt:lpstr>Jesus  1 Corinthians 7</vt:lpstr>
      <vt:lpstr>Jesus  1 Corinthians 7</vt:lpstr>
      <vt:lpstr>Jesus  1 Corinthians 7</vt:lpstr>
      <vt:lpstr>Jesus  1 Corinthians 7</vt:lpstr>
      <vt:lpstr>Jesus  1 Corinthians 7</vt:lpstr>
      <vt:lpstr>Jesus  1 Corinthians 7</vt:lpstr>
      <vt:lpstr>Matthew 19:9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“Present Tense” Argument</vt:lpstr>
      <vt:lpstr>The “Present Tense” Argument</vt:lpstr>
      <vt:lpstr>The “Present Tense” Argument</vt:lpstr>
      <vt:lpstr>The “Present Tense” Argument</vt:lpstr>
      <vt:lpstr>The “Present Tense” Argument</vt:lpstr>
      <vt:lpstr>The “Present Tense” Argument</vt:lpstr>
      <vt:lpstr>The “Present Tense” Argument</vt:lpstr>
      <vt:lpstr>The “Present Tense” Argument</vt:lpstr>
      <vt:lpstr>The “Present Tense” Argument</vt:lpstr>
      <vt:lpstr>The “Present Tense” Argument</vt:lpstr>
      <vt:lpstr>The “Present Tense” Argument</vt:lpstr>
      <vt:lpstr>The “Present Tense” Argument</vt:lpstr>
      <vt:lpstr>The “Present Tense” Argument</vt:lpstr>
      <vt:lpstr>The “Present Tense” Argument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Epistles &amp; “the exception”</vt:lpstr>
      <vt:lpstr>The Epistles &amp; “the exception”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CONCLUSION</vt:lpstr>
      <vt:lpstr>CONCLUSION</vt:lpstr>
      <vt:lpstr>CONCLUSION</vt:lpstr>
      <vt:lpstr>CONCLUSION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Cross From Seven Viewpoints</dc:title>
  <dc:creator>George Battey</dc:creator>
  <cp:lastModifiedBy>George Battey</cp:lastModifiedBy>
  <cp:revision>153</cp:revision>
  <dcterms:created xsi:type="dcterms:W3CDTF">2014-12-28T13:04:30Z</dcterms:created>
  <dcterms:modified xsi:type="dcterms:W3CDTF">2015-03-17T03:16:22Z</dcterms:modified>
</cp:coreProperties>
</file>