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353" r:id="rId4"/>
    <p:sldId id="506" r:id="rId5"/>
    <p:sldId id="507" r:id="rId6"/>
    <p:sldId id="361" r:id="rId7"/>
    <p:sldId id="530" r:id="rId8"/>
    <p:sldId id="509" r:id="rId9"/>
    <p:sldId id="531" r:id="rId10"/>
    <p:sldId id="511" r:id="rId11"/>
    <p:sldId id="512" r:id="rId12"/>
    <p:sldId id="533" r:id="rId13"/>
    <p:sldId id="513" r:id="rId14"/>
    <p:sldId id="514" r:id="rId15"/>
    <p:sldId id="517" r:id="rId16"/>
    <p:sldId id="518" r:id="rId17"/>
    <p:sldId id="534" r:id="rId18"/>
    <p:sldId id="535" r:id="rId19"/>
    <p:sldId id="508" r:id="rId20"/>
    <p:sldId id="474" r:id="rId21"/>
    <p:sldId id="536" r:id="rId22"/>
    <p:sldId id="519" r:id="rId23"/>
    <p:sldId id="520" r:id="rId24"/>
    <p:sldId id="537" r:id="rId25"/>
    <p:sldId id="521" r:id="rId26"/>
    <p:sldId id="540" r:id="rId27"/>
    <p:sldId id="523" r:id="rId28"/>
    <p:sldId id="524" r:id="rId29"/>
    <p:sldId id="541" r:id="rId30"/>
    <p:sldId id="525" r:id="rId31"/>
    <p:sldId id="526" r:id="rId32"/>
    <p:sldId id="527" r:id="rId33"/>
    <p:sldId id="528" r:id="rId34"/>
    <p:sldId id="543" r:id="rId35"/>
    <p:sldId id="542" r:id="rId36"/>
    <p:sldId id="545" r:id="rId37"/>
    <p:sldId id="544" r:id="rId38"/>
    <p:sldId id="546" r:id="rId39"/>
    <p:sldId id="475" r:id="rId40"/>
    <p:sldId id="549" r:id="rId41"/>
    <p:sldId id="553" r:id="rId42"/>
    <p:sldId id="556" r:id="rId43"/>
    <p:sldId id="557" r:id="rId44"/>
    <p:sldId id="554" r:id="rId45"/>
    <p:sldId id="555" r:id="rId46"/>
    <p:sldId id="558" r:id="rId47"/>
    <p:sldId id="559" r:id="rId48"/>
    <p:sldId id="560" r:id="rId49"/>
    <p:sldId id="561" r:id="rId50"/>
    <p:sldId id="562" r:id="rId51"/>
    <p:sldId id="563" r:id="rId52"/>
    <p:sldId id="565" r:id="rId53"/>
    <p:sldId id="566" r:id="rId54"/>
    <p:sldId id="567" r:id="rId55"/>
    <p:sldId id="568" r:id="rId56"/>
    <p:sldId id="569" r:id="rId57"/>
    <p:sldId id="570" r:id="rId58"/>
    <p:sldId id="571" r:id="rId59"/>
    <p:sldId id="594" r:id="rId60"/>
    <p:sldId id="564" r:id="rId61"/>
    <p:sldId id="587" r:id="rId62"/>
    <p:sldId id="572" r:id="rId63"/>
    <p:sldId id="573" r:id="rId64"/>
    <p:sldId id="574" r:id="rId65"/>
    <p:sldId id="595" r:id="rId66"/>
    <p:sldId id="575" r:id="rId67"/>
    <p:sldId id="597" r:id="rId68"/>
    <p:sldId id="598" r:id="rId69"/>
    <p:sldId id="599" r:id="rId70"/>
    <p:sldId id="576" r:id="rId71"/>
    <p:sldId id="592" r:id="rId72"/>
    <p:sldId id="577" r:id="rId73"/>
    <p:sldId id="578" r:id="rId74"/>
    <p:sldId id="476" r:id="rId75"/>
    <p:sldId id="600" r:id="rId76"/>
    <p:sldId id="602" r:id="rId7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83008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053" autoAdjust="0"/>
    <p:restoredTop sz="94660"/>
  </p:normalViewPr>
  <p:slideViewPr>
    <p:cSldViewPr>
      <p:cViewPr varScale="1">
        <p:scale>
          <a:sx n="70" d="100"/>
          <a:sy n="70" d="100"/>
        </p:scale>
        <p:origin x="-8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161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E2CC-F395-440E-AD96-FEC367CBBF61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66F7-BE4B-4800-AFF4-CD9CE41DF0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200" b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4000" b="1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E2CC-F395-440E-AD96-FEC367CBBF61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66F7-BE4B-4800-AFF4-CD9CE41DF0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E2CC-F395-440E-AD96-FEC367CBBF61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66F7-BE4B-4800-AFF4-CD9CE41DF0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944562"/>
          </a:xfrm>
        </p:spPr>
        <p:txBody>
          <a:bodyPr/>
          <a:lstStyle>
            <a:lvl1pPr algn="ctr">
              <a:defRPr sz="4000" b="1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E2CC-F395-440E-AD96-FEC367CBBF61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66F7-BE4B-4800-AFF4-CD9CE41DF0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2057400"/>
            <a:ext cx="7924800" cy="3657600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800"/>
            </a:lvl2pPr>
            <a:lvl3pPr>
              <a:buClr>
                <a:schemeClr val="tx1"/>
              </a:buClr>
              <a:defRPr sz="28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E2CC-F395-440E-AD96-FEC367CBBF61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66F7-BE4B-4800-AFF4-CD9CE41DF0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800"/>
            </a:lvl2pPr>
            <a:lvl3pPr>
              <a:buClr>
                <a:schemeClr val="tx1"/>
              </a:buClr>
              <a:defRPr sz="28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800"/>
            </a:lvl2pPr>
            <a:lvl3pPr>
              <a:buClr>
                <a:schemeClr val="tx1"/>
              </a:buClr>
              <a:defRPr sz="28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 sz="4000" b="1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E2CC-F395-440E-AD96-FEC367CBBF61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66F7-BE4B-4800-AFF4-CD9CE41DF0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590800"/>
            <a:ext cx="3733800" cy="3124200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590800"/>
            <a:ext cx="3733800" cy="3124200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639762"/>
          </a:xfrm>
        </p:spPr>
        <p:txBody>
          <a:bodyPr/>
          <a:lstStyle>
            <a:lvl1pPr algn="ctr">
              <a:defRPr b="1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Autofit/>
          </a:bodyPr>
          <a:lstStyle>
            <a:lvl1pPr marL="0" indent="0" algn="ctr">
              <a:buNone/>
              <a:defRPr sz="3200" b="1" i="0" baseline="0">
                <a:solidFill>
                  <a:srgbClr val="FFFF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Autofit/>
          </a:bodyPr>
          <a:lstStyle>
            <a:lvl1pPr marL="0" indent="0" algn="ctr">
              <a:buNone/>
              <a:defRPr sz="3200" b="1" i="0" baseline="0">
                <a:solidFill>
                  <a:srgbClr val="FFFF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E2CC-F395-440E-AD96-FEC367CBBF61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66F7-BE4B-4800-AFF4-CD9CE41DF0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E2CC-F395-440E-AD96-FEC367CBBF61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66F7-BE4B-4800-AFF4-CD9CE41DF0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E2CC-F395-440E-AD96-FEC367CBBF61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66F7-BE4B-4800-AFF4-CD9CE41DF0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E2CC-F395-440E-AD96-FEC367CBBF61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66F7-BE4B-4800-AFF4-CD9CE41DF0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E2CC-F395-440E-AD96-FEC367CBBF61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66F7-BE4B-4800-AFF4-CD9CE41DF0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84ACE2CC-F395-440E-AD96-FEC367CBBF61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3DB766F7-BE4B-4800-AFF4-CD9CE41DF0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685800" y="5715000"/>
            <a:ext cx="8229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5410200"/>
            <a:ext cx="8077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85800" y="5117068"/>
            <a:ext cx="8229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TEACHER &amp; PREACHER TRAINING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6718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DOZEN (12) STUPID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752600"/>
            <a:ext cx="83820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#1:  Thinking you 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"KNOW IT ALL."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#2:  Getting 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"TUNNEL VISION."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</a:t>
            </a:r>
          </a:p>
          <a:p>
            <a:pPr marL="0" indent="0">
              <a:buNone/>
            </a:pPr>
            <a:r>
              <a:rPr lang="en-US" dirty="0"/>
              <a:t>#3:  "</a:t>
            </a:r>
            <a:r>
              <a:rPr lang="en-US" i="1" dirty="0"/>
              <a:t>MAKING PEOPLE ANGRY" </a:t>
            </a:r>
            <a:r>
              <a:rPr lang="en-US" dirty="0"/>
              <a:t>means you're preaching the truth?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116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77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Proverbs 20:3</a:t>
            </a:r>
          </a:p>
          <a:p>
            <a:r>
              <a:rPr lang="en-US" sz="2800" dirty="0"/>
              <a:t>3  It is honorable for a man to stop striving, </a:t>
            </a:r>
          </a:p>
          <a:p>
            <a:r>
              <a:rPr lang="en-US" sz="2800" dirty="0"/>
              <a:t>Since any fool can start a quarrel. </a:t>
            </a:r>
          </a:p>
        </p:txBody>
      </p:sp>
    </p:spTree>
    <p:extLst>
      <p:ext uri="{BB962C8B-B14F-4D97-AF65-F5344CB8AC3E}">
        <p14:creationId xmlns:p14="http://schemas.microsoft.com/office/powerpoint/2010/main" val="79657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772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2 Timothy 2:24-25</a:t>
            </a:r>
          </a:p>
          <a:p>
            <a:r>
              <a:rPr lang="en-US" sz="2800" dirty="0"/>
              <a:t>24  And a servant of the Lord must not quarrel but </a:t>
            </a:r>
            <a:r>
              <a:rPr lang="en-US" sz="2800" b="1" dirty="0"/>
              <a:t>be </a:t>
            </a:r>
            <a:r>
              <a:rPr lang="en-US" sz="2800" dirty="0">
                <a:solidFill>
                  <a:srgbClr val="FFFF00"/>
                </a:solidFill>
              </a:rPr>
              <a:t>gentle to all, </a:t>
            </a:r>
            <a:r>
              <a:rPr lang="en-US" sz="2800" dirty="0"/>
              <a:t>able to teach, patient, </a:t>
            </a:r>
          </a:p>
          <a:p>
            <a:r>
              <a:rPr lang="en-US" sz="2800" dirty="0"/>
              <a:t>25  </a:t>
            </a:r>
            <a:r>
              <a:rPr lang="en-US" sz="2800" dirty="0">
                <a:solidFill>
                  <a:srgbClr val="FFFF00"/>
                </a:solidFill>
              </a:rPr>
              <a:t>in humility </a:t>
            </a:r>
            <a:r>
              <a:rPr lang="en-US" sz="2800" dirty="0"/>
              <a:t>correcting those who are in opposition …</a:t>
            </a:r>
          </a:p>
        </p:txBody>
      </p:sp>
    </p:spTree>
    <p:extLst>
      <p:ext uri="{BB962C8B-B14F-4D97-AF65-F5344CB8AC3E}">
        <p14:creationId xmlns:p14="http://schemas.microsoft.com/office/powerpoint/2010/main" val="122308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DOZEN (12) STUPID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752600"/>
            <a:ext cx="83820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#1:  Thinking you 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"KNOW IT ALL."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#2:  Getting 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"TUNNEL VISION."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#3:  "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MAKING PEOPLE ANGRY" 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means you're preaching the truth?</a:t>
            </a:r>
          </a:p>
          <a:p>
            <a:pPr marL="0" indent="0">
              <a:buNone/>
            </a:pPr>
            <a:r>
              <a:rPr lang="en-US" dirty="0"/>
              <a:t>#4:  </a:t>
            </a:r>
            <a:r>
              <a:rPr lang="en-US" i="1" dirty="0"/>
              <a:t>ISOLATING YOURSELF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116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772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Proverbs 18:1</a:t>
            </a:r>
          </a:p>
          <a:p>
            <a:r>
              <a:rPr lang="en-US" sz="2800" dirty="0"/>
              <a:t>1  A man who isolates himself seeks his own desire; </a:t>
            </a:r>
          </a:p>
          <a:p>
            <a:r>
              <a:rPr lang="en-US" sz="2800" dirty="0"/>
              <a:t>He rages against all wise judgment. 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b="1" u="sng" dirty="0"/>
              <a:t>Proverbs 11:14</a:t>
            </a:r>
          </a:p>
          <a:p>
            <a:r>
              <a:rPr lang="en-US" sz="2800" dirty="0"/>
              <a:t>14  Where there is no counsel, the people fall; </a:t>
            </a:r>
          </a:p>
          <a:p>
            <a:r>
              <a:rPr lang="en-US" sz="2800" dirty="0"/>
              <a:t>But in the multitude of counselors there is safety.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9657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DOZEN (12) STUPID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752600"/>
            <a:ext cx="83820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#1:  Thinking you 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"KNOW IT ALL."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#2:  Getting 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"TUNNEL VISION."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#3:  "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MAKING PEOPLE ANGRY" 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means you're preaching the truth?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#4:  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ISOLATING YOURSELF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/>
              <a:t>#5:  Being UNABLE TO RECEIVE CRITICISM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116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772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Proverbs 13:18</a:t>
            </a:r>
          </a:p>
          <a:p>
            <a:r>
              <a:rPr lang="en-US" sz="2800" dirty="0"/>
              <a:t>18  Poverty and shame will come to him who disdains correction, </a:t>
            </a:r>
          </a:p>
          <a:p>
            <a:r>
              <a:rPr lang="en-US" sz="2800" dirty="0"/>
              <a:t>But he who regards a rebuke will be honored.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79657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DOZEN (12) STUPID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752600"/>
            <a:ext cx="83820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#1:  Thinking you 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"KNOW IT ALL."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#2:  Getting 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"TUNNEL VISION."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#3:  "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MAKING PEOPLE ANGRY" 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means you're preaching the truth?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#4:  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ISOLATING YOURSELF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#5:  Being UNABLE TO RECEIVE CRITICISM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 smtClean="0"/>
              <a:t>#6:  </a:t>
            </a:r>
            <a:r>
              <a:rPr lang="en-US" i="1" dirty="0"/>
              <a:t>NOT USING </a:t>
            </a:r>
            <a:r>
              <a:rPr lang="en-US" i="1" dirty="0" smtClean="0"/>
              <a:t>SCRIPTURE.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132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77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1 Peter 4:11</a:t>
            </a:r>
          </a:p>
          <a:p>
            <a:r>
              <a:rPr lang="en-US" sz="2800" dirty="0"/>
              <a:t>11  If anyone speaks, let him speak as the oracles of God. …</a:t>
            </a:r>
          </a:p>
        </p:txBody>
      </p:sp>
    </p:spTree>
    <p:extLst>
      <p:ext uri="{BB962C8B-B14F-4D97-AF65-F5344CB8AC3E}">
        <p14:creationId xmlns:p14="http://schemas.microsoft.com/office/powerpoint/2010/main" val="3636811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DOZEN (12) STUPID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752600"/>
            <a:ext cx="83820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#7:  Thinking </a:t>
            </a:r>
            <a:r>
              <a:rPr lang="en-US" i="1" dirty="0"/>
              <a:t>YOU ANSWER ONLY TO GOD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25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TEACHER &amp; PREACHER </a:t>
            </a:r>
            <a:r>
              <a:rPr lang="en-US" dirty="0"/>
              <a:t>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874837"/>
            <a:ext cx="8229600" cy="4525963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arenR"/>
            </a:pPr>
            <a:r>
              <a:rPr lang="en-US" dirty="0" smtClean="0"/>
              <a:t>When </a:t>
            </a:r>
            <a:r>
              <a:rPr lang="en-US" dirty="0"/>
              <a:t>do people need to be the most cautious about pride?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US" dirty="0"/>
              <a:t>What two topics do young preachers often have "tunnel vision" about?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US" dirty="0"/>
              <a:t>How is it possible to be surrounded by many friends and still be isolated?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US" dirty="0"/>
              <a:t>Who writes out the paycheck for preachers?</a:t>
            </a:r>
          </a:p>
        </p:txBody>
      </p:sp>
    </p:spTree>
    <p:extLst>
      <p:ext uri="{BB962C8B-B14F-4D97-AF65-F5344CB8AC3E}">
        <p14:creationId xmlns:p14="http://schemas.microsoft.com/office/powerpoint/2010/main" val="189218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77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Acts 14:27</a:t>
            </a:r>
          </a:p>
          <a:p>
            <a:r>
              <a:rPr lang="en-US" sz="2800" dirty="0"/>
              <a:t>27  Now when they had come and gathered the church together, </a:t>
            </a:r>
            <a:r>
              <a:rPr lang="en-US" sz="2800" dirty="0">
                <a:solidFill>
                  <a:srgbClr val="FFFF00"/>
                </a:solidFill>
              </a:rPr>
              <a:t>they reported </a:t>
            </a:r>
            <a:r>
              <a:rPr lang="en-US" sz="2800" dirty="0"/>
              <a:t>all that God had done with them, </a:t>
            </a:r>
            <a:r>
              <a:rPr lang="en-US" sz="2800" dirty="0" smtClean="0"/>
              <a:t>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34734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77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2 Timothy 4:5</a:t>
            </a:r>
          </a:p>
          <a:p>
            <a:r>
              <a:rPr lang="en-US" sz="2800" dirty="0"/>
              <a:t>5  But you be watchful in all things, endure afflictions,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solidFill>
                  <a:srgbClr val="FFFF00"/>
                </a:solidFill>
              </a:rPr>
              <a:t>do </a:t>
            </a:r>
            <a:r>
              <a:rPr lang="en-US" sz="2800" dirty="0">
                <a:solidFill>
                  <a:srgbClr val="FFFF00"/>
                </a:solidFill>
              </a:rPr>
              <a:t>the work of an evangelist,</a:t>
            </a:r>
            <a:r>
              <a:rPr lang="en-US" sz="2800" dirty="0"/>
              <a:t> fulfill your ministry. </a:t>
            </a:r>
          </a:p>
        </p:txBody>
      </p:sp>
    </p:spTree>
    <p:extLst>
      <p:ext uri="{BB962C8B-B14F-4D97-AF65-F5344CB8AC3E}">
        <p14:creationId xmlns:p14="http://schemas.microsoft.com/office/powerpoint/2010/main" val="1248611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DOZEN (12) STUPID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752600"/>
            <a:ext cx="83820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#7:  Thinking 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YOU ANSWER ONLY TO GOD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/>
              <a:t>#8:  Dating and </a:t>
            </a:r>
            <a:r>
              <a:rPr lang="en-US" i="1" dirty="0"/>
              <a:t>MARRYING THE WRONG GIRL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84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772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Genesis 6:2</a:t>
            </a:r>
          </a:p>
          <a:p>
            <a:r>
              <a:rPr lang="en-US" sz="2800" dirty="0"/>
              <a:t>2  that </a:t>
            </a:r>
            <a:r>
              <a:rPr lang="en-US" sz="2800" dirty="0">
                <a:solidFill>
                  <a:srgbClr val="FFFF00"/>
                </a:solidFill>
              </a:rPr>
              <a:t>the sons of God </a:t>
            </a:r>
            <a:r>
              <a:rPr lang="en-US" sz="2800" dirty="0"/>
              <a:t>saw </a:t>
            </a:r>
            <a:r>
              <a:rPr lang="en-US" sz="2800" dirty="0">
                <a:solidFill>
                  <a:srgbClr val="FFFF00"/>
                </a:solidFill>
              </a:rPr>
              <a:t>the daughters of men</a:t>
            </a:r>
            <a:r>
              <a:rPr lang="en-US" sz="2800" dirty="0"/>
              <a:t>, that they were beautiful; and they took wives for themselves of all whom they chose. </a:t>
            </a:r>
          </a:p>
        </p:txBody>
      </p:sp>
    </p:spTree>
    <p:extLst>
      <p:ext uri="{BB962C8B-B14F-4D97-AF65-F5344CB8AC3E}">
        <p14:creationId xmlns:p14="http://schemas.microsoft.com/office/powerpoint/2010/main" val="209861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77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1 Corinthians 15:33</a:t>
            </a:r>
          </a:p>
          <a:p>
            <a:r>
              <a:rPr lang="en-US" sz="2800" dirty="0"/>
              <a:t>33  Do not be deceived: "Evil company corrupts good habits." </a:t>
            </a:r>
          </a:p>
        </p:txBody>
      </p:sp>
    </p:spTree>
    <p:extLst>
      <p:ext uri="{BB962C8B-B14F-4D97-AF65-F5344CB8AC3E}">
        <p14:creationId xmlns:p14="http://schemas.microsoft.com/office/powerpoint/2010/main" val="289868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DOZEN (12) STUPID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752600"/>
            <a:ext cx="83820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#7:  Thinking 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YOU ANSWER ONLY TO GOD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#8:  Dating and 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MARRYING THE WRONG GIRL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/>
              <a:t>#9:  </a:t>
            </a:r>
            <a:r>
              <a:rPr lang="en-US" i="1" dirty="0"/>
              <a:t>NOT STUDYING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84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772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Psalms 1:1-2</a:t>
            </a:r>
          </a:p>
          <a:p>
            <a:r>
              <a:rPr lang="en-US" sz="2800" dirty="0"/>
              <a:t>1  Blessed is the man</a:t>
            </a:r>
          </a:p>
          <a:p>
            <a:r>
              <a:rPr lang="en-US" sz="2800" dirty="0"/>
              <a:t>Who walks not in the counsel of the ungodly, </a:t>
            </a:r>
          </a:p>
          <a:p>
            <a:r>
              <a:rPr lang="en-US" sz="2800" dirty="0"/>
              <a:t>Nor stands in the path of sinners, </a:t>
            </a:r>
          </a:p>
          <a:p>
            <a:r>
              <a:rPr lang="en-US" sz="2800" dirty="0"/>
              <a:t>Nor sits in the seat of the scornful;  </a:t>
            </a:r>
          </a:p>
          <a:p>
            <a:r>
              <a:rPr lang="en-US" sz="2800" dirty="0"/>
              <a:t>2  But his delight is in the law of the LORD, </a:t>
            </a:r>
          </a:p>
          <a:p>
            <a:r>
              <a:rPr lang="en-US" sz="2800" dirty="0"/>
              <a:t>And </a:t>
            </a:r>
            <a:r>
              <a:rPr lang="en-US" sz="2800" dirty="0">
                <a:solidFill>
                  <a:srgbClr val="FFFF00"/>
                </a:solidFill>
              </a:rPr>
              <a:t>in His law he meditates day and night.  </a:t>
            </a:r>
          </a:p>
        </p:txBody>
      </p:sp>
    </p:spTree>
    <p:extLst>
      <p:ext uri="{BB962C8B-B14F-4D97-AF65-F5344CB8AC3E}">
        <p14:creationId xmlns:p14="http://schemas.microsoft.com/office/powerpoint/2010/main" val="2670042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DOZEN (12) STUPID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752600"/>
            <a:ext cx="83820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#7:  Thinking 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YOU ANSWER ONLY TO GOD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#8:  Dating and 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MARRYING THE WRONG GIRL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#9:  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NOT STUDYING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/>
              <a:t>#10:  Preaching </a:t>
            </a:r>
            <a:r>
              <a:rPr lang="en-US" i="1" dirty="0"/>
              <a:t>ONLY EXHORTATIONAL SERMONS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84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77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1 Timothy 4:13</a:t>
            </a:r>
          </a:p>
          <a:p>
            <a:r>
              <a:rPr lang="en-US" sz="2800" dirty="0"/>
              <a:t>13  Till I come, give attention to </a:t>
            </a:r>
            <a:r>
              <a:rPr lang="en-US" sz="2800" dirty="0">
                <a:solidFill>
                  <a:srgbClr val="FFFF00"/>
                </a:solidFill>
              </a:rPr>
              <a:t>reading</a:t>
            </a:r>
            <a:r>
              <a:rPr lang="en-US" sz="2800" dirty="0"/>
              <a:t>, to </a:t>
            </a:r>
            <a:r>
              <a:rPr lang="en-US" sz="2800" dirty="0">
                <a:solidFill>
                  <a:srgbClr val="FFFF00"/>
                </a:solidFill>
              </a:rPr>
              <a:t>exhortation</a:t>
            </a:r>
            <a:r>
              <a:rPr lang="en-US" sz="2800" dirty="0"/>
              <a:t>, to </a:t>
            </a:r>
            <a:r>
              <a:rPr lang="en-US" sz="2800" dirty="0">
                <a:solidFill>
                  <a:srgbClr val="FFFF00"/>
                </a:solidFill>
              </a:rPr>
              <a:t>doctrine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9861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772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Nehemiah 8:8</a:t>
            </a:r>
          </a:p>
          <a:p>
            <a:r>
              <a:rPr lang="en-US" sz="2800" dirty="0"/>
              <a:t>8  So they </a:t>
            </a:r>
            <a:r>
              <a:rPr lang="en-US" sz="2800" dirty="0">
                <a:solidFill>
                  <a:srgbClr val="FFFF00"/>
                </a:solidFill>
              </a:rPr>
              <a:t>read distinctly</a:t>
            </a:r>
            <a:r>
              <a:rPr lang="en-US" sz="2800" dirty="0"/>
              <a:t> from the book, in the Law of God; and </a:t>
            </a:r>
            <a:r>
              <a:rPr lang="en-US" sz="2800" dirty="0">
                <a:solidFill>
                  <a:srgbClr val="FFFF00"/>
                </a:solidFill>
              </a:rPr>
              <a:t>they gave the sense</a:t>
            </a:r>
            <a:r>
              <a:rPr lang="en-US" sz="2800" dirty="0"/>
              <a:t>, and </a:t>
            </a:r>
            <a:r>
              <a:rPr lang="en-US" sz="2800" dirty="0">
                <a:solidFill>
                  <a:srgbClr val="FFFF00"/>
                </a:solidFill>
              </a:rPr>
              <a:t>helped them to understand </a:t>
            </a:r>
            <a:r>
              <a:rPr lang="en-US" sz="2800" dirty="0"/>
              <a:t>the reading. </a:t>
            </a:r>
          </a:p>
        </p:txBody>
      </p:sp>
    </p:spTree>
    <p:extLst>
      <p:ext uri="{BB962C8B-B14F-4D97-AF65-F5344CB8AC3E}">
        <p14:creationId xmlns:p14="http://schemas.microsoft.com/office/powerpoint/2010/main" val="453086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TEACHER &amp; PREACHER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874837"/>
            <a:ext cx="8229600" cy="4525963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arenR" startAt="5"/>
            </a:pPr>
            <a:r>
              <a:rPr lang="en-US" dirty="0"/>
              <a:t>What is the difference between </a:t>
            </a:r>
            <a:r>
              <a:rPr lang="en-US" i="1" dirty="0"/>
              <a:t>"impressing" </a:t>
            </a:r>
            <a:r>
              <a:rPr lang="en-US" dirty="0"/>
              <a:t>and </a:t>
            </a:r>
            <a:r>
              <a:rPr lang="en-US" i="1" dirty="0"/>
              <a:t>"expressing"</a:t>
            </a:r>
            <a:r>
              <a:rPr lang="en-US" dirty="0"/>
              <a:t>?</a:t>
            </a:r>
          </a:p>
          <a:p>
            <a:pPr marL="514350" lvl="0" indent="-514350">
              <a:buFont typeface="+mj-lt"/>
              <a:buAutoNum type="arabicParenR" startAt="5"/>
            </a:pPr>
            <a:r>
              <a:rPr lang="en-US" dirty="0"/>
              <a:t>What are the two basic types of sermons?</a:t>
            </a:r>
          </a:p>
          <a:p>
            <a:pPr marL="514350" lvl="0" indent="-514350">
              <a:buFont typeface="+mj-lt"/>
              <a:buAutoNum type="arabicParenR" startAt="5"/>
            </a:pPr>
            <a:r>
              <a:rPr lang="en-US" dirty="0"/>
              <a:t>What has research shown regarding memory and retention</a:t>
            </a:r>
            <a:r>
              <a:rPr lang="en-US" dirty="0" smtClean="0"/>
              <a:t>?</a:t>
            </a:r>
          </a:p>
          <a:p>
            <a:pPr marL="514350" lvl="0" indent="-514350">
              <a:buFont typeface="+mj-lt"/>
              <a:buAutoNum type="arabicParenR" startAt="5"/>
            </a:pPr>
            <a:r>
              <a:rPr lang="en-US" dirty="0" smtClean="0"/>
              <a:t>What is BORING with a capital “B”?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38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DOZEN (12) STUPID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752600"/>
            <a:ext cx="83820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#7:  Thinking 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YOU ANSWER ONLY TO GOD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#8:  Dating and 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MARRYING THE WRONG GIRL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#9:  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NOT STUDYING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#10:  Preaching 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ONLY EXHORTATIONAL SERMONS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/>
              <a:t>#11:  "Commentaries and books are a waste of time</a:t>
            </a:r>
            <a:r>
              <a:rPr lang="en-US" dirty="0" smtClean="0"/>
              <a:t>"?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84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772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Nehemiah 8:8</a:t>
            </a:r>
          </a:p>
          <a:p>
            <a:r>
              <a:rPr lang="en-US" sz="2800" dirty="0" smtClean="0"/>
              <a:t>8  So they </a:t>
            </a:r>
            <a:r>
              <a:rPr lang="en-US" sz="2800" dirty="0" smtClean="0">
                <a:solidFill>
                  <a:srgbClr val="FFFF00"/>
                </a:solidFill>
              </a:rPr>
              <a:t>read distinctly</a:t>
            </a:r>
            <a:r>
              <a:rPr lang="en-US" sz="2800" dirty="0" smtClean="0"/>
              <a:t> from the book, in the Law of God; and </a:t>
            </a:r>
            <a:r>
              <a:rPr lang="en-US" sz="2800" dirty="0" smtClean="0">
                <a:solidFill>
                  <a:srgbClr val="FFFF00"/>
                </a:solidFill>
              </a:rPr>
              <a:t>they gave the sense</a:t>
            </a:r>
            <a:r>
              <a:rPr lang="en-US" sz="2800" dirty="0" smtClean="0"/>
              <a:t>, and </a:t>
            </a:r>
            <a:r>
              <a:rPr lang="en-US" sz="2800" dirty="0" smtClean="0">
                <a:solidFill>
                  <a:srgbClr val="FFFF00"/>
                </a:solidFill>
              </a:rPr>
              <a:t>helped them to understand </a:t>
            </a:r>
            <a:r>
              <a:rPr lang="en-US" sz="2800" dirty="0" smtClean="0"/>
              <a:t>the reading.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9861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DOZEN (12) STUPID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752600"/>
            <a:ext cx="83820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#7:  Thinking 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YOU ANSWER ONLY TO GOD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#8:  Dating and 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MARRYING THE WRONG GIRL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#9:  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NOT STUDYING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#10:  Preaching 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ONLY EXHORTATIONAL SERMONS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#11:  "Commentaries and books are a waste of time"?</a:t>
            </a:r>
          </a:p>
          <a:p>
            <a:pPr marL="0" indent="0">
              <a:buNone/>
            </a:pPr>
            <a:r>
              <a:rPr lang="en-US" dirty="0"/>
              <a:t>#12:  Being on a preaching circuit with no home congregation.</a:t>
            </a:r>
          </a:p>
        </p:txBody>
      </p:sp>
    </p:spTree>
    <p:extLst>
      <p:ext uri="{BB962C8B-B14F-4D97-AF65-F5344CB8AC3E}">
        <p14:creationId xmlns:p14="http://schemas.microsoft.com/office/powerpoint/2010/main" val="243484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772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Acts 14:27</a:t>
            </a:r>
          </a:p>
          <a:p>
            <a:r>
              <a:rPr lang="en-US" sz="2800" dirty="0" smtClean="0"/>
              <a:t>27  Now </a:t>
            </a:r>
            <a:r>
              <a:rPr lang="en-US" sz="2800" dirty="0"/>
              <a:t>when they had come and gathered the church together, </a:t>
            </a:r>
            <a:r>
              <a:rPr lang="en-US" sz="2800" dirty="0">
                <a:solidFill>
                  <a:srgbClr val="FFFF00"/>
                </a:solidFill>
              </a:rPr>
              <a:t>they reported </a:t>
            </a:r>
            <a:r>
              <a:rPr lang="en-US" sz="2800" dirty="0"/>
              <a:t>all that God had done with them, </a:t>
            </a:r>
            <a:r>
              <a:rPr lang="en-US" sz="2800" dirty="0" smtClean="0"/>
              <a:t>…</a:t>
            </a:r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b="1" u="sng" dirty="0"/>
              <a:t>Acts 18:11</a:t>
            </a:r>
          </a:p>
          <a:p>
            <a:r>
              <a:rPr lang="en-US" sz="2800" dirty="0"/>
              <a:t>11  And </a:t>
            </a:r>
            <a:r>
              <a:rPr lang="en-US" sz="2800" dirty="0">
                <a:solidFill>
                  <a:srgbClr val="FFFF00"/>
                </a:solidFill>
              </a:rPr>
              <a:t>[Paul] continued there a year and six months</a:t>
            </a:r>
            <a:r>
              <a:rPr lang="en-US" sz="2800" dirty="0"/>
              <a:t>, teaching the word of God among them.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9861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SERMON PREPARATION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557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92162"/>
          </a:xfrm>
        </p:spPr>
        <p:txBody>
          <a:bodyPr/>
          <a:lstStyle/>
          <a:p>
            <a:pPr algn="ctr"/>
            <a:r>
              <a:rPr lang="en-US" dirty="0" smtClean="0"/>
              <a:t>TWO BASIC TYPES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rot="20105402">
            <a:off x="379919" y="2867699"/>
            <a:ext cx="4379485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Topical</a:t>
            </a:r>
            <a:endParaRPr lang="en-US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 rot="20105402">
            <a:off x="4486540" y="2867700"/>
            <a:ext cx="4379485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Expository</a:t>
            </a:r>
            <a:endParaRPr lang="en-US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3747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92162"/>
          </a:xfrm>
        </p:spPr>
        <p:txBody>
          <a:bodyPr/>
          <a:lstStyle/>
          <a:p>
            <a:pPr algn="ctr"/>
            <a:r>
              <a:rPr lang="en-US" dirty="0" smtClean="0"/>
              <a:t>TWO BASIC TYPES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rot="20105402">
            <a:off x="379919" y="2867699"/>
            <a:ext cx="4379485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Topical</a:t>
            </a:r>
            <a:endParaRPr lang="en-US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 rot="20105402">
            <a:off x="4486540" y="2867700"/>
            <a:ext cx="4379485" cy="923330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Expository</a:t>
            </a:r>
            <a:endParaRPr lang="en-US" sz="5400" b="1" cap="none" spc="150" dirty="0">
              <a:ln w="11430"/>
              <a:solidFill>
                <a:schemeClr val="bg1">
                  <a:lumMod val="75000"/>
                  <a:lumOff val="2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470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92162"/>
          </a:xfrm>
        </p:spPr>
        <p:txBody>
          <a:bodyPr/>
          <a:lstStyle/>
          <a:p>
            <a:pPr algn="ctr"/>
            <a:r>
              <a:rPr lang="en-US" dirty="0" smtClean="0"/>
              <a:t>TWO BASIC TYPES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rot="20105402">
            <a:off x="379919" y="2867699"/>
            <a:ext cx="4379485" cy="923330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Topical</a:t>
            </a:r>
            <a:endParaRPr lang="en-US" sz="5400" b="1" cap="none" spc="150" dirty="0">
              <a:ln w="11430"/>
              <a:solidFill>
                <a:schemeClr val="bg1">
                  <a:lumMod val="75000"/>
                  <a:lumOff val="2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 rot="20105402">
            <a:off x="4486540" y="2867700"/>
            <a:ext cx="4379485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Expository</a:t>
            </a:r>
            <a:endParaRPr lang="en-US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769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92162"/>
          </a:xfrm>
        </p:spPr>
        <p:txBody>
          <a:bodyPr/>
          <a:lstStyle/>
          <a:p>
            <a:pPr algn="ctr"/>
            <a:r>
              <a:rPr lang="en-US" dirty="0" smtClean="0"/>
              <a:t>TWO BASIC TYPES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20105402">
            <a:off x="4486540" y="2867700"/>
            <a:ext cx="4379485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Expository</a:t>
            </a:r>
            <a:endParaRPr lang="en-US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2875" y="2731396"/>
            <a:ext cx="2971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000" b="1" dirty="0" smtClean="0">
                <a:solidFill>
                  <a:srgbClr val="FFFF00"/>
                </a:solidFill>
              </a:rPr>
              <a:t>Explain</a:t>
            </a:r>
            <a:endParaRPr lang="en-US" sz="4000" b="1" dirty="0">
              <a:solidFill>
                <a:srgbClr val="FFFF00"/>
              </a:solidFill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4000" b="1" dirty="0" smtClean="0">
                <a:solidFill>
                  <a:srgbClr val="FFFF00"/>
                </a:solidFill>
              </a:rPr>
              <a:t>Illustrate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000" b="1" dirty="0" smtClean="0">
                <a:solidFill>
                  <a:srgbClr val="FFFF00"/>
                </a:solidFill>
              </a:rPr>
              <a:t>Apply</a:t>
            </a:r>
            <a:endParaRPr lang="en-US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108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772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Nehemiah 8:8</a:t>
            </a:r>
          </a:p>
          <a:p>
            <a:r>
              <a:rPr lang="en-US" sz="2800" dirty="0"/>
              <a:t>8  So </a:t>
            </a:r>
            <a:r>
              <a:rPr lang="en-US" sz="2800" dirty="0">
                <a:solidFill>
                  <a:srgbClr val="FFFF00"/>
                </a:solidFill>
              </a:rPr>
              <a:t>they read </a:t>
            </a:r>
            <a:r>
              <a:rPr lang="en-US" sz="2800" dirty="0"/>
              <a:t>distinctly from the book, in the Law of God; and </a:t>
            </a:r>
            <a:r>
              <a:rPr lang="en-US" sz="2800" dirty="0">
                <a:solidFill>
                  <a:srgbClr val="FFFF00"/>
                </a:solidFill>
              </a:rPr>
              <a:t>they gave the sense</a:t>
            </a:r>
            <a:r>
              <a:rPr lang="en-US" sz="2800" dirty="0"/>
              <a:t>, and </a:t>
            </a:r>
            <a:r>
              <a:rPr lang="en-US" sz="2800" dirty="0">
                <a:solidFill>
                  <a:srgbClr val="FFFF00"/>
                </a:solidFill>
              </a:rPr>
              <a:t>helped them to understand</a:t>
            </a:r>
            <a:r>
              <a:rPr lang="en-US" sz="2800" dirty="0"/>
              <a:t> the reading. </a:t>
            </a:r>
          </a:p>
        </p:txBody>
      </p:sp>
    </p:spTree>
    <p:extLst>
      <p:ext uri="{BB962C8B-B14F-4D97-AF65-F5344CB8AC3E}">
        <p14:creationId xmlns:p14="http://schemas.microsoft.com/office/powerpoint/2010/main" val="4234734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467348"/>
            <a:ext cx="3886200" cy="5844246"/>
          </a:xfrm>
        </p:spPr>
      </p:pic>
    </p:spTree>
    <p:extLst>
      <p:ext uri="{BB962C8B-B14F-4D97-AF65-F5344CB8AC3E}">
        <p14:creationId xmlns:p14="http://schemas.microsoft.com/office/powerpoint/2010/main" val="159551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EXAMPLE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u="sng" dirty="0"/>
              <a:t>Matthew 13:44-46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44  "Again, the kingdom of heaven is like treasure hidden in a field, which a man found and hid; and for joy over it he goes and sells all that he has and buys that field.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45  "Again, the kingdom of heaven is like a merchant seeking beautiful pearls,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46  who, when he had found one pearl of great price, went and sold all that he had and bought it.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8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EXAMPLE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u="sng" dirty="0"/>
              <a:t>Matthew 13:44-46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44  "Again, the kingdom of heaven is like treasure hidden in a field, which a man found and hid; and for joy over it he goes and sells all that he has and buys that field.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45  "Again, the kingdom of heaven is like a merchant seeking beautiful pearls,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46  who, when he had found one pearl of great price, went and sold all that he had and bought it.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590800"/>
            <a:ext cx="7924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FF00"/>
                </a:solidFill>
              </a:rPr>
              <a:t>I.  How the kingdom of God is discovered</a:t>
            </a:r>
            <a:r>
              <a:rPr lang="en-US" sz="2200" dirty="0">
                <a:solidFill>
                  <a:srgbClr val="FFFF00"/>
                </a:solidFill>
              </a:rPr>
              <a:t>.</a:t>
            </a:r>
          </a:p>
          <a:p>
            <a:pPr lvl="1"/>
            <a:r>
              <a:rPr lang="en-US" sz="2200" dirty="0"/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By accident (the treasure was "found")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By diligent searching (the merchant was "seeking")</a:t>
            </a:r>
          </a:p>
          <a:p>
            <a:r>
              <a:rPr lang="en-US" sz="2200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II</a:t>
            </a:r>
            <a:r>
              <a:rPr lang="en-US" sz="2200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The value of the kingdom of God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Both men rejoiced when they found the kingdom.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Both men sacrificed all they had.</a:t>
            </a:r>
          </a:p>
          <a:p>
            <a:r>
              <a:rPr lang="en-US" sz="2200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III</a:t>
            </a:r>
            <a:r>
              <a:rPr lang="en-US" sz="2200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Application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The Philippian jailor illustrates finding the kingdom by accident.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The Ethiopian Eunuch illustrates finding the kingdom by searching.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C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What about you?</a:t>
            </a:r>
          </a:p>
        </p:txBody>
      </p:sp>
    </p:spTree>
    <p:extLst>
      <p:ext uri="{BB962C8B-B14F-4D97-AF65-F5344CB8AC3E}">
        <p14:creationId xmlns:p14="http://schemas.microsoft.com/office/powerpoint/2010/main" val="86079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EXAMPLE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u="sng" dirty="0"/>
              <a:t>Matthew 13:44-46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44  "Again, the kingdom of heaven is like treasure hidden in a field, which a man found and hid; and for joy over it he goes and sells all that he has and buys that field.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45  "Again, the kingdom of heaven is like a merchant seeking beautiful pearls,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46  who, when he had found one pearl of great price, went and sold all that he had and bought it.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590800"/>
            <a:ext cx="7924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FF00"/>
                </a:solidFill>
              </a:rPr>
              <a:t>I.  How the kingdom of God is discovered</a:t>
            </a:r>
            <a:r>
              <a:rPr lang="en-US" sz="2200" dirty="0">
                <a:solidFill>
                  <a:srgbClr val="FFFF00"/>
                </a:solidFill>
              </a:rPr>
              <a:t>.</a:t>
            </a:r>
          </a:p>
          <a:p>
            <a:pPr lvl="1"/>
            <a:r>
              <a:rPr lang="en-US" sz="2200" dirty="0"/>
              <a:t> </a:t>
            </a:r>
            <a:r>
              <a:rPr lang="en-US" sz="2200" dirty="0" smtClean="0"/>
              <a:t>A</a:t>
            </a:r>
            <a:r>
              <a:rPr lang="en-US" sz="2200" dirty="0"/>
              <a:t>.  By </a:t>
            </a:r>
            <a:r>
              <a:rPr lang="en-US" sz="2200" b="1" dirty="0">
                <a:solidFill>
                  <a:srgbClr val="FFFF00"/>
                </a:solidFill>
              </a:rPr>
              <a:t>accident</a:t>
            </a:r>
            <a:r>
              <a:rPr lang="en-US" sz="2200" dirty="0">
                <a:solidFill>
                  <a:srgbClr val="FFFF00"/>
                </a:solidFill>
              </a:rPr>
              <a:t> </a:t>
            </a:r>
            <a:r>
              <a:rPr lang="en-US" sz="2200" dirty="0"/>
              <a:t>(the treasure was "found")</a:t>
            </a:r>
          </a:p>
          <a:p>
            <a:pPr lvl="1"/>
            <a:r>
              <a:rPr lang="en-US" sz="2200" dirty="0"/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By diligent searching (the merchant was "seeking")</a:t>
            </a:r>
          </a:p>
          <a:p>
            <a:r>
              <a:rPr lang="en-US" sz="2200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II</a:t>
            </a:r>
            <a:r>
              <a:rPr lang="en-US" sz="2200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The value of the kingdom of God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Both men rejoiced when they found the kingdom.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Both men sacrificed all they had.</a:t>
            </a:r>
          </a:p>
          <a:p>
            <a:r>
              <a:rPr lang="en-US" sz="2200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III</a:t>
            </a:r>
            <a:r>
              <a:rPr lang="en-US" sz="2200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Application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The Philippian jailor illustrates finding the kingdom by accident.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The Ethiopian Eunuch illustrates finding the kingdom by searching.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C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What about you?</a:t>
            </a:r>
          </a:p>
        </p:txBody>
      </p:sp>
    </p:spTree>
    <p:extLst>
      <p:ext uri="{BB962C8B-B14F-4D97-AF65-F5344CB8AC3E}">
        <p14:creationId xmlns:p14="http://schemas.microsoft.com/office/powerpoint/2010/main" val="62651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EXAMPLE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u="sng" dirty="0"/>
              <a:t>Matthew 13:44-46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44  "Again, the kingdom of heaven is like treasure hidden in a field, which a man found and hid; and for joy over it he goes and sells all that he has and buys that field.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45  "Again, the kingdom of heaven is like a merchant seeking beautiful pearls,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46  who, when he had found one pearl of great price, went and sold all that he had and bought it.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590800"/>
            <a:ext cx="7924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FF00"/>
                </a:solidFill>
              </a:rPr>
              <a:t>I.  How the kingdom of God is discovered</a:t>
            </a:r>
            <a:r>
              <a:rPr lang="en-US" sz="2200" dirty="0">
                <a:solidFill>
                  <a:srgbClr val="FFFF00"/>
                </a:solidFill>
              </a:rPr>
              <a:t>.</a:t>
            </a:r>
          </a:p>
          <a:p>
            <a:pPr lvl="1"/>
            <a:r>
              <a:rPr lang="en-US" sz="2200" dirty="0"/>
              <a:t> </a:t>
            </a:r>
            <a:r>
              <a:rPr lang="en-US" sz="2200" dirty="0" smtClean="0"/>
              <a:t>A</a:t>
            </a:r>
            <a:r>
              <a:rPr lang="en-US" sz="2200" dirty="0"/>
              <a:t>.  By </a:t>
            </a:r>
            <a:r>
              <a:rPr lang="en-US" sz="2200" b="1" dirty="0">
                <a:solidFill>
                  <a:srgbClr val="FFFF00"/>
                </a:solidFill>
              </a:rPr>
              <a:t>accident</a:t>
            </a:r>
            <a:r>
              <a:rPr lang="en-US" sz="2200" dirty="0">
                <a:solidFill>
                  <a:srgbClr val="FFFF00"/>
                </a:solidFill>
              </a:rPr>
              <a:t> </a:t>
            </a:r>
            <a:r>
              <a:rPr lang="en-US" sz="2200" dirty="0"/>
              <a:t>(the treasure was "found")</a:t>
            </a:r>
          </a:p>
          <a:p>
            <a:pPr lvl="1"/>
            <a:r>
              <a:rPr lang="en-US" sz="2200" dirty="0"/>
              <a:t> </a:t>
            </a:r>
            <a:r>
              <a:rPr lang="en-US" sz="2200" dirty="0" smtClean="0"/>
              <a:t>B</a:t>
            </a:r>
            <a:r>
              <a:rPr lang="en-US" sz="2200" dirty="0"/>
              <a:t>.  By </a:t>
            </a:r>
            <a:r>
              <a:rPr lang="en-US" sz="2200" b="1" dirty="0">
                <a:solidFill>
                  <a:srgbClr val="FFFF00"/>
                </a:solidFill>
              </a:rPr>
              <a:t>diligent searching </a:t>
            </a:r>
            <a:r>
              <a:rPr lang="en-US" sz="2200" dirty="0"/>
              <a:t>(the merchant was "seeking")</a:t>
            </a:r>
          </a:p>
          <a:p>
            <a:r>
              <a:rPr lang="en-US" sz="2200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II</a:t>
            </a:r>
            <a:r>
              <a:rPr lang="en-US" sz="2200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The value of the kingdom of God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Both men rejoiced when they found the kingdom.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Both men sacrificed all they had.</a:t>
            </a:r>
          </a:p>
          <a:p>
            <a:r>
              <a:rPr lang="en-US" sz="2200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III</a:t>
            </a:r>
            <a:r>
              <a:rPr lang="en-US" sz="2200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Application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The Philippian jailor illustrates finding the kingdom by accident.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The Ethiopian Eunuch illustrates finding the kingdom by searching.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C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What about you?</a:t>
            </a:r>
          </a:p>
        </p:txBody>
      </p:sp>
    </p:spTree>
    <p:extLst>
      <p:ext uri="{BB962C8B-B14F-4D97-AF65-F5344CB8AC3E}">
        <p14:creationId xmlns:p14="http://schemas.microsoft.com/office/powerpoint/2010/main" val="62651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EXAMPLE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u="sng" dirty="0"/>
              <a:t>Matthew 13:44-46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44  "Again, the kingdom of heaven is like treasure hidden in a field, which a man found and hid; and for joy over it he goes and sells all that he has and buys that field.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45  "Again, the kingdom of heaven is like a merchant seeking beautiful pearls,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46  who, when he had found one pearl of great price, went and sold all that he had and bought it.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590800"/>
            <a:ext cx="7924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I.  How the kingdom of God is discovered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By accident (the treasure was "found")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By diligent searching (the merchant was "seeking")</a:t>
            </a:r>
          </a:p>
          <a:p>
            <a:r>
              <a:rPr lang="en-US" sz="2200" b="1" dirty="0" smtClean="0">
                <a:solidFill>
                  <a:srgbClr val="FFFF00"/>
                </a:solidFill>
              </a:rPr>
              <a:t>II</a:t>
            </a:r>
            <a:r>
              <a:rPr lang="en-US" sz="2200" b="1" dirty="0">
                <a:solidFill>
                  <a:srgbClr val="FFFF00"/>
                </a:solidFill>
              </a:rPr>
              <a:t>.  The value of the kingdom of God</a:t>
            </a:r>
            <a:r>
              <a:rPr lang="en-US" sz="2200" dirty="0">
                <a:solidFill>
                  <a:srgbClr val="FFFF00"/>
                </a:solidFill>
              </a:rPr>
              <a:t>.</a:t>
            </a:r>
          </a:p>
          <a:p>
            <a:pPr lvl="1"/>
            <a:r>
              <a:rPr lang="en-US" sz="2200" dirty="0"/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Both men rejoiced when they found the kingdom.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Both men sacrificed all they had.</a:t>
            </a:r>
          </a:p>
          <a:p>
            <a:r>
              <a:rPr lang="en-US" sz="2200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III</a:t>
            </a:r>
            <a:r>
              <a:rPr lang="en-US" sz="2200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Application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The Philippian jailor illustrates finding the kingdom by accident.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The Ethiopian Eunuch illustrates finding the kingdom by searching.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C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What about you?</a:t>
            </a:r>
          </a:p>
        </p:txBody>
      </p:sp>
    </p:spTree>
    <p:extLst>
      <p:ext uri="{BB962C8B-B14F-4D97-AF65-F5344CB8AC3E}">
        <p14:creationId xmlns:p14="http://schemas.microsoft.com/office/powerpoint/2010/main" val="86079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EXAMPLE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u="sng" dirty="0"/>
              <a:t>Matthew 13:44-46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44  "Again, the kingdom of heaven is like treasure hidden in a field, which a man found and hid; and for joy over it he goes and sells all that he has and buys that field.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45  "Again, the kingdom of heaven is like a merchant seeking beautiful pearls,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46  who, when he had found one pearl of great price, went and sold all that he had and bought it.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590800"/>
            <a:ext cx="7924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I.  How the kingdom of God is discovered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By accident (the treasure was "found")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By diligent searching (the merchant was "seeking")</a:t>
            </a:r>
          </a:p>
          <a:p>
            <a:r>
              <a:rPr lang="en-US" sz="2200" b="1" dirty="0" smtClean="0">
                <a:solidFill>
                  <a:srgbClr val="FFFF00"/>
                </a:solidFill>
              </a:rPr>
              <a:t>II</a:t>
            </a:r>
            <a:r>
              <a:rPr lang="en-US" sz="2200" b="1" dirty="0">
                <a:solidFill>
                  <a:srgbClr val="FFFF00"/>
                </a:solidFill>
              </a:rPr>
              <a:t>.  The value of the kingdom of God</a:t>
            </a:r>
            <a:r>
              <a:rPr lang="en-US" sz="2200" dirty="0">
                <a:solidFill>
                  <a:srgbClr val="FFFF00"/>
                </a:solidFill>
              </a:rPr>
              <a:t>.</a:t>
            </a:r>
          </a:p>
          <a:p>
            <a:pPr lvl="1"/>
            <a:r>
              <a:rPr lang="en-US" sz="2200" dirty="0"/>
              <a:t> </a:t>
            </a:r>
            <a:r>
              <a:rPr lang="en-US" sz="2200" dirty="0" smtClean="0"/>
              <a:t>A</a:t>
            </a:r>
            <a:r>
              <a:rPr lang="en-US" sz="2200" dirty="0"/>
              <a:t>.  Both men </a:t>
            </a:r>
            <a:r>
              <a:rPr lang="en-US" sz="2200" b="1" dirty="0">
                <a:solidFill>
                  <a:srgbClr val="FFFF00"/>
                </a:solidFill>
              </a:rPr>
              <a:t>rejoiced</a:t>
            </a:r>
            <a:r>
              <a:rPr lang="en-US" sz="2200" dirty="0">
                <a:solidFill>
                  <a:srgbClr val="FFFF00"/>
                </a:solidFill>
              </a:rPr>
              <a:t> </a:t>
            </a:r>
            <a:r>
              <a:rPr lang="en-US" sz="2200" dirty="0"/>
              <a:t>when they found the kingdom.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Both men sacrificed all they had.</a:t>
            </a:r>
          </a:p>
          <a:p>
            <a:r>
              <a:rPr lang="en-US" sz="2200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III</a:t>
            </a:r>
            <a:r>
              <a:rPr lang="en-US" sz="2200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Application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The Philippian jailor illustrates finding the kingdom by accident.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The Ethiopian Eunuch illustrates finding the kingdom by searching.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C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What about you?</a:t>
            </a:r>
          </a:p>
        </p:txBody>
      </p:sp>
    </p:spTree>
    <p:extLst>
      <p:ext uri="{BB962C8B-B14F-4D97-AF65-F5344CB8AC3E}">
        <p14:creationId xmlns:p14="http://schemas.microsoft.com/office/powerpoint/2010/main" val="86079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EXAMPLE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u="sng" dirty="0"/>
              <a:t>Matthew 13:44-46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44  "Again, the kingdom of heaven is like treasure hidden in a field, which a man found and hid; and for joy over it he goes and sells all that he has and buys that field.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45  "Again, the kingdom of heaven is like a merchant seeking beautiful pearls,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46  who, when he had found one pearl of great price, went and sold all that he had and bought it.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590800"/>
            <a:ext cx="7924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I.  How the kingdom of God is discovered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By accident (the treasure was "found")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By diligent searching (the merchant was "seeking")</a:t>
            </a:r>
          </a:p>
          <a:p>
            <a:r>
              <a:rPr lang="en-US" sz="2200" b="1" dirty="0" smtClean="0">
                <a:solidFill>
                  <a:srgbClr val="FFFF00"/>
                </a:solidFill>
              </a:rPr>
              <a:t>II</a:t>
            </a:r>
            <a:r>
              <a:rPr lang="en-US" sz="2200" b="1" dirty="0">
                <a:solidFill>
                  <a:srgbClr val="FFFF00"/>
                </a:solidFill>
              </a:rPr>
              <a:t>.  The value of the kingdom of God</a:t>
            </a:r>
            <a:r>
              <a:rPr lang="en-US" sz="2200" dirty="0">
                <a:solidFill>
                  <a:srgbClr val="FFFF00"/>
                </a:solidFill>
              </a:rPr>
              <a:t>.</a:t>
            </a:r>
          </a:p>
          <a:p>
            <a:pPr lvl="1"/>
            <a:r>
              <a:rPr lang="en-US" sz="2200" dirty="0"/>
              <a:t> </a:t>
            </a:r>
            <a:r>
              <a:rPr lang="en-US" sz="2200" dirty="0" smtClean="0"/>
              <a:t>A</a:t>
            </a:r>
            <a:r>
              <a:rPr lang="en-US" sz="2200" dirty="0"/>
              <a:t>.  Both men </a:t>
            </a:r>
            <a:r>
              <a:rPr lang="en-US" sz="2200" b="1" dirty="0">
                <a:solidFill>
                  <a:srgbClr val="FFFF00"/>
                </a:solidFill>
              </a:rPr>
              <a:t>rejoiced</a:t>
            </a:r>
            <a:r>
              <a:rPr lang="en-US" sz="2200" dirty="0">
                <a:solidFill>
                  <a:srgbClr val="FFFF00"/>
                </a:solidFill>
              </a:rPr>
              <a:t> </a:t>
            </a:r>
            <a:r>
              <a:rPr lang="en-US" sz="2200" dirty="0"/>
              <a:t>when they found the kingdom.</a:t>
            </a:r>
          </a:p>
          <a:p>
            <a:pPr lvl="1"/>
            <a:r>
              <a:rPr lang="en-US" sz="2200" dirty="0"/>
              <a:t> </a:t>
            </a:r>
            <a:r>
              <a:rPr lang="en-US" sz="2200" dirty="0" smtClean="0"/>
              <a:t>B</a:t>
            </a:r>
            <a:r>
              <a:rPr lang="en-US" sz="2200" dirty="0"/>
              <a:t>.  Both men </a:t>
            </a:r>
            <a:r>
              <a:rPr lang="en-US" sz="2200" b="1" dirty="0">
                <a:solidFill>
                  <a:srgbClr val="FFFF00"/>
                </a:solidFill>
              </a:rPr>
              <a:t>sacrificed</a:t>
            </a:r>
            <a:r>
              <a:rPr lang="en-US" sz="2200" dirty="0">
                <a:solidFill>
                  <a:srgbClr val="FFFF00"/>
                </a:solidFill>
              </a:rPr>
              <a:t> </a:t>
            </a:r>
            <a:r>
              <a:rPr lang="en-US" sz="2200" dirty="0"/>
              <a:t>all they had.</a:t>
            </a:r>
          </a:p>
          <a:p>
            <a:r>
              <a:rPr lang="en-US" sz="2200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III</a:t>
            </a:r>
            <a:r>
              <a:rPr lang="en-US" sz="2200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Application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The Philippian jailor illustrates finding the kingdom by accident.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The Ethiopian Eunuch illustrates finding the kingdom by searching.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C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What about you?</a:t>
            </a:r>
          </a:p>
        </p:txBody>
      </p:sp>
    </p:spTree>
    <p:extLst>
      <p:ext uri="{BB962C8B-B14F-4D97-AF65-F5344CB8AC3E}">
        <p14:creationId xmlns:p14="http://schemas.microsoft.com/office/powerpoint/2010/main" val="3623794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EXAMPLE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u="sng" dirty="0"/>
              <a:t>Matthew 13:44-46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44  "Again, the kingdom of heaven is like treasure hidden in a field, which a man found and hid; and for joy over it he goes and sells all that he has and buys that field.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45  "Again, the kingdom of heaven is like a merchant seeking beautiful pearls,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46  who, when he had found one pearl of great price, went and sold all that he had and bought it.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590800"/>
            <a:ext cx="7924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I.  How the kingdom of God is discovered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By accident (the treasure was "found")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By diligent searching (the merchant was "seeking")</a:t>
            </a:r>
          </a:p>
          <a:p>
            <a:r>
              <a:rPr lang="en-US" sz="2200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II</a:t>
            </a:r>
            <a:r>
              <a:rPr lang="en-US" sz="2200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The value of the kingdom of God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Both men rejoiced when they found the kingdom.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Both men sacrificed all they had.</a:t>
            </a:r>
          </a:p>
          <a:p>
            <a:r>
              <a:rPr lang="en-US" sz="2200" b="1" dirty="0" smtClean="0">
                <a:solidFill>
                  <a:srgbClr val="FFFF00"/>
                </a:solidFill>
              </a:rPr>
              <a:t>III</a:t>
            </a:r>
            <a:r>
              <a:rPr lang="en-US" sz="2200" b="1" dirty="0">
                <a:solidFill>
                  <a:srgbClr val="FFFF00"/>
                </a:solidFill>
              </a:rPr>
              <a:t>.  Application</a:t>
            </a:r>
            <a:r>
              <a:rPr lang="en-US" sz="2200" dirty="0">
                <a:solidFill>
                  <a:srgbClr val="FFFF00"/>
                </a:solidFill>
              </a:rPr>
              <a:t>.</a:t>
            </a:r>
          </a:p>
          <a:p>
            <a:pPr lvl="1"/>
            <a:r>
              <a:rPr lang="en-US" sz="2200" dirty="0"/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The Philippian jailor illustrates finding the kingdom by accident.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The Ethiopian Eunuch illustrates finding the kingdom by searching.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C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What about you?</a:t>
            </a:r>
          </a:p>
        </p:txBody>
      </p:sp>
    </p:spTree>
    <p:extLst>
      <p:ext uri="{BB962C8B-B14F-4D97-AF65-F5344CB8AC3E}">
        <p14:creationId xmlns:p14="http://schemas.microsoft.com/office/powerpoint/2010/main" val="3623794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EXAMPLE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u="sng" dirty="0"/>
              <a:t>Matthew 13:44-46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44  "Again, the kingdom of heaven is like treasure hidden in a field, which a man found and hid; and for joy over it he goes and sells all that he has and buys that field.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45  "Again, the kingdom of heaven is like a merchant seeking beautiful pearls,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46  who, when he had found one pearl of great price, went and sold all that he had and bought it.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590800"/>
            <a:ext cx="7924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I.  How the kingdom of God is discovered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By accident (the treasure was "found")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By diligent searching (the merchant was "seeking")</a:t>
            </a:r>
          </a:p>
          <a:p>
            <a:r>
              <a:rPr lang="en-US" sz="2200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II</a:t>
            </a:r>
            <a:r>
              <a:rPr lang="en-US" sz="2200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The value of the kingdom of God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Both men rejoiced when they found the kingdom.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Both men sacrificed all they had.</a:t>
            </a:r>
          </a:p>
          <a:p>
            <a:r>
              <a:rPr lang="en-US" sz="2200" b="1" dirty="0" smtClean="0">
                <a:solidFill>
                  <a:srgbClr val="FFFF00"/>
                </a:solidFill>
              </a:rPr>
              <a:t>III</a:t>
            </a:r>
            <a:r>
              <a:rPr lang="en-US" sz="2200" b="1" dirty="0">
                <a:solidFill>
                  <a:srgbClr val="FFFF00"/>
                </a:solidFill>
              </a:rPr>
              <a:t>.  Application</a:t>
            </a:r>
            <a:r>
              <a:rPr lang="en-US" sz="2200" dirty="0">
                <a:solidFill>
                  <a:srgbClr val="FFFF00"/>
                </a:solidFill>
              </a:rPr>
              <a:t>.</a:t>
            </a:r>
          </a:p>
          <a:p>
            <a:pPr lvl="1"/>
            <a:r>
              <a:rPr lang="en-US" sz="2200" dirty="0"/>
              <a:t> </a:t>
            </a:r>
            <a:r>
              <a:rPr lang="en-US" sz="2200" dirty="0" smtClean="0"/>
              <a:t>A</a:t>
            </a:r>
            <a:r>
              <a:rPr lang="en-US" sz="2200" dirty="0"/>
              <a:t>.  The </a:t>
            </a:r>
            <a:r>
              <a:rPr lang="en-US" sz="2200" b="1" dirty="0">
                <a:solidFill>
                  <a:srgbClr val="FFFF00"/>
                </a:solidFill>
              </a:rPr>
              <a:t>Philippian jailor </a:t>
            </a:r>
            <a:r>
              <a:rPr lang="en-US" sz="2200" dirty="0"/>
              <a:t>illustrates finding the kingdom by accident.</a:t>
            </a:r>
          </a:p>
          <a:p>
            <a:pPr lvl="1"/>
            <a:r>
              <a:rPr lang="en-US" sz="2200" dirty="0"/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The Ethiopian Eunuch illustrates finding the kingdom by searching.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C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What about you?</a:t>
            </a:r>
          </a:p>
        </p:txBody>
      </p:sp>
    </p:spTree>
    <p:extLst>
      <p:ext uri="{BB962C8B-B14F-4D97-AF65-F5344CB8AC3E}">
        <p14:creationId xmlns:p14="http://schemas.microsoft.com/office/powerpoint/2010/main" val="3623794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EXAMPLE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u="sng" dirty="0"/>
              <a:t>Matthew 13:44-46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44  "Again, the kingdom of heaven is like treasure hidden in a field, which a man found and hid; and for joy over it he goes and sells all that he has and buys that field.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45  "Again, the kingdom of heaven is like a merchant seeking beautiful pearls,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46  who, when he had found one pearl of great price, went and sold all that he had and bought it.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590800"/>
            <a:ext cx="8153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I.  How the kingdom of God is discovered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By accident (the treasure was "found")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By diligent searching (the merchant was "seeking")</a:t>
            </a:r>
          </a:p>
          <a:p>
            <a:r>
              <a:rPr lang="en-US" sz="2200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II</a:t>
            </a:r>
            <a:r>
              <a:rPr lang="en-US" sz="2200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The value of the kingdom of God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Both men rejoiced when they found the kingdom.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Both men sacrificed all they had.</a:t>
            </a:r>
          </a:p>
          <a:p>
            <a:r>
              <a:rPr lang="en-US" sz="2200" b="1" dirty="0" smtClean="0">
                <a:solidFill>
                  <a:srgbClr val="FFFF00"/>
                </a:solidFill>
              </a:rPr>
              <a:t>III</a:t>
            </a:r>
            <a:r>
              <a:rPr lang="en-US" sz="2200" b="1" dirty="0">
                <a:solidFill>
                  <a:srgbClr val="FFFF00"/>
                </a:solidFill>
              </a:rPr>
              <a:t>.  Application</a:t>
            </a:r>
            <a:r>
              <a:rPr lang="en-US" sz="2200" dirty="0">
                <a:solidFill>
                  <a:srgbClr val="FFFF00"/>
                </a:solidFill>
              </a:rPr>
              <a:t>.</a:t>
            </a:r>
          </a:p>
          <a:p>
            <a:pPr lvl="1"/>
            <a:r>
              <a:rPr lang="en-US" sz="2200" dirty="0"/>
              <a:t> </a:t>
            </a:r>
            <a:r>
              <a:rPr lang="en-US" sz="2200" dirty="0" smtClean="0"/>
              <a:t>A</a:t>
            </a:r>
            <a:r>
              <a:rPr lang="en-US" sz="2200" dirty="0"/>
              <a:t>.  The </a:t>
            </a:r>
            <a:r>
              <a:rPr lang="en-US" sz="2200" b="1" dirty="0">
                <a:solidFill>
                  <a:srgbClr val="FFFF00"/>
                </a:solidFill>
              </a:rPr>
              <a:t>Philippian jailor </a:t>
            </a:r>
            <a:r>
              <a:rPr lang="en-US" sz="2200" dirty="0"/>
              <a:t>illustrates finding the kingdom by accident.</a:t>
            </a:r>
          </a:p>
          <a:p>
            <a:pPr lvl="1"/>
            <a:r>
              <a:rPr lang="en-US" sz="2200" dirty="0"/>
              <a:t> </a:t>
            </a:r>
            <a:r>
              <a:rPr lang="en-US" sz="2200" dirty="0" smtClean="0"/>
              <a:t>B</a:t>
            </a:r>
            <a:r>
              <a:rPr lang="en-US" sz="2200" dirty="0"/>
              <a:t>.  The </a:t>
            </a:r>
            <a:r>
              <a:rPr lang="en-US" sz="2200" b="1" dirty="0">
                <a:solidFill>
                  <a:srgbClr val="FFFF00"/>
                </a:solidFill>
              </a:rPr>
              <a:t>Ethiopian Eunuch </a:t>
            </a:r>
            <a:r>
              <a:rPr lang="en-US" sz="2200" dirty="0"/>
              <a:t>illustrates finding the kingdom by searching.</a:t>
            </a:r>
          </a:p>
          <a:p>
            <a:pPr lvl="1"/>
            <a:r>
              <a:rPr lang="en-US" sz="2200" dirty="0"/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C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What about you?</a:t>
            </a:r>
          </a:p>
        </p:txBody>
      </p:sp>
    </p:spTree>
    <p:extLst>
      <p:ext uri="{BB962C8B-B14F-4D97-AF65-F5344CB8AC3E}">
        <p14:creationId xmlns:p14="http://schemas.microsoft.com/office/powerpoint/2010/main" val="3623794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DOZEN (12) STUPID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752600"/>
            <a:ext cx="83820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#1:  Thinking you </a:t>
            </a:r>
            <a:r>
              <a:rPr lang="en-US" i="1" dirty="0"/>
              <a:t>"KNOW IT ALL."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93863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EXAMPLE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u="sng" dirty="0"/>
              <a:t>Matthew 13:44-46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44  "Again, the kingdom of heaven is like treasure hidden in a field, which a man found and hid; and for joy over it he goes and sells all that he has and buys that field.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45  "Again, the kingdom of heaven is like a merchant seeking beautiful pearls,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46  who, when he had found one pearl of great price, went and sold all that he had and bought it.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590800"/>
            <a:ext cx="8153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I.  How the kingdom of God is discovered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By accident (the treasure was "found")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By diligent searching (the merchant was "seeking")</a:t>
            </a:r>
          </a:p>
          <a:p>
            <a:r>
              <a:rPr lang="en-US" sz="2200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II</a:t>
            </a:r>
            <a:r>
              <a:rPr lang="en-US" sz="2200" b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The value of the kingdom of God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Both men rejoiced when they found the kingdom.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2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.  Both men sacrificed all they had.</a:t>
            </a:r>
          </a:p>
          <a:p>
            <a:r>
              <a:rPr lang="en-US" sz="2200" b="1" dirty="0" smtClean="0">
                <a:solidFill>
                  <a:srgbClr val="FFFF00"/>
                </a:solidFill>
              </a:rPr>
              <a:t>III</a:t>
            </a:r>
            <a:r>
              <a:rPr lang="en-US" sz="2200" b="1" dirty="0">
                <a:solidFill>
                  <a:srgbClr val="FFFF00"/>
                </a:solidFill>
              </a:rPr>
              <a:t>.  Application</a:t>
            </a:r>
            <a:r>
              <a:rPr lang="en-US" sz="2200" dirty="0">
                <a:solidFill>
                  <a:srgbClr val="FFFF00"/>
                </a:solidFill>
              </a:rPr>
              <a:t>.</a:t>
            </a:r>
          </a:p>
          <a:p>
            <a:pPr lvl="1"/>
            <a:r>
              <a:rPr lang="en-US" sz="2200" dirty="0"/>
              <a:t> </a:t>
            </a:r>
            <a:r>
              <a:rPr lang="en-US" sz="2200" dirty="0" smtClean="0"/>
              <a:t>A</a:t>
            </a:r>
            <a:r>
              <a:rPr lang="en-US" sz="2200" dirty="0"/>
              <a:t>.  The </a:t>
            </a:r>
            <a:r>
              <a:rPr lang="en-US" sz="2200" b="1" dirty="0">
                <a:solidFill>
                  <a:srgbClr val="FFFF00"/>
                </a:solidFill>
              </a:rPr>
              <a:t>Philippian jailor </a:t>
            </a:r>
            <a:r>
              <a:rPr lang="en-US" sz="2200" dirty="0"/>
              <a:t>illustrates finding the kingdom by accident.</a:t>
            </a:r>
          </a:p>
          <a:p>
            <a:pPr lvl="1"/>
            <a:r>
              <a:rPr lang="en-US" sz="2200" dirty="0"/>
              <a:t> </a:t>
            </a:r>
            <a:r>
              <a:rPr lang="en-US" sz="2200" dirty="0" smtClean="0"/>
              <a:t>B</a:t>
            </a:r>
            <a:r>
              <a:rPr lang="en-US" sz="2200" dirty="0"/>
              <a:t>.  The </a:t>
            </a:r>
            <a:r>
              <a:rPr lang="en-US" sz="2200" b="1" dirty="0">
                <a:solidFill>
                  <a:srgbClr val="FFFF00"/>
                </a:solidFill>
              </a:rPr>
              <a:t>Ethiopian Eunuch </a:t>
            </a:r>
            <a:r>
              <a:rPr lang="en-US" sz="2200" dirty="0"/>
              <a:t>illustrates finding the kingdom by searching.</a:t>
            </a:r>
          </a:p>
          <a:p>
            <a:pPr lvl="1"/>
            <a:r>
              <a:rPr lang="en-US" sz="2200" dirty="0"/>
              <a:t> </a:t>
            </a:r>
            <a:r>
              <a:rPr lang="en-US" sz="2200" dirty="0" smtClean="0"/>
              <a:t>C</a:t>
            </a:r>
            <a:r>
              <a:rPr lang="en-US" sz="2200" dirty="0"/>
              <a:t>.  What about you?</a:t>
            </a:r>
          </a:p>
        </p:txBody>
      </p:sp>
    </p:spTree>
    <p:extLst>
      <p:ext uri="{BB962C8B-B14F-4D97-AF65-F5344CB8AC3E}">
        <p14:creationId xmlns:p14="http://schemas.microsoft.com/office/powerpoint/2010/main" val="3623794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 “MUST DO”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524000"/>
            <a:ext cx="7924800" cy="4800600"/>
          </a:xfrm>
        </p:spPr>
        <p:txBody>
          <a:bodyPr>
            <a:normAutofit/>
          </a:bodyPr>
          <a:lstStyle/>
          <a:p>
            <a:pPr marL="0" indent="0" defTabSz="640080">
              <a:buNone/>
            </a:pPr>
            <a:r>
              <a:rPr lang="en-US" dirty="0"/>
              <a:t>1)	Stick to the notes which you have pre-planned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465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 “MUST DO”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524000"/>
            <a:ext cx="7924800" cy="4800600"/>
          </a:xfrm>
        </p:spPr>
        <p:txBody>
          <a:bodyPr>
            <a:normAutofit/>
          </a:bodyPr>
          <a:lstStyle/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1)	Stick to the notes which you have pre-planned.</a:t>
            </a:r>
          </a:p>
          <a:p>
            <a:pPr marL="0" indent="0" defTabSz="640080">
              <a:buNone/>
            </a:pPr>
            <a:r>
              <a:rPr lang="en-US" dirty="0"/>
              <a:t>2)	Be conscious of time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05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 “MUST DO”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524000"/>
            <a:ext cx="7924800" cy="4800600"/>
          </a:xfrm>
        </p:spPr>
        <p:txBody>
          <a:bodyPr>
            <a:normAutofit/>
          </a:bodyPr>
          <a:lstStyle/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1)	Stick to the notes which you have pre-planned.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2)	Be conscious of time.</a:t>
            </a:r>
          </a:p>
          <a:p>
            <a:pPr marL="0" indent="0" defTabSz="640080">
              <a:buNone/>
            </a:pPr>
            <a:r>
              <a:rPr lang="en-US" dirty="0"/>
              <a:t>3)	Have a purpose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05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 “MUST DO”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524000"/>
            <a:ext cx="7924800" cy="4800600"/>
          </a:xfrm>
        </p:spPr>
        <p:txBody>
          <a:bodyPr>
            <a:normAutofit/>
          </a:bodyPr>
          <a:lstStyle/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1)	Stick to the notes which you have pre-planned.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2)	Be conscious of time.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3)	Have a purpose.</a:t>
            </a:r>
          </a:p>
          <a:p>
            <a:pPr marL="0" indent="0" defTabSz="640080">
              <a:buNone/>
            </a:pPr>
            <a:r>
              <a:rPr lang="en-US" dirty="0"/>
              <a:t>4)	Have a SHORT introduction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05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 “MUST DO”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524000"/>
            <a:ext cx="7924800" cy="4800600"/>
          </a:xfrm>
        </p:spPr>
        <p:txBody>
          <a:bodyPr>
            <a:normAutofit/>
          </a:bodyPr>
          <a:lstStyle/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1)	Stick to the notes which you have pre-planned.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2)	Be conscious of time.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3)	Have a purpose.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4)	Have a SHORT introduction.</a:t>
            </a:r>
          </a:p>
          <a:p>
            <a:pPr marL="0" indent="0" defTabSz="640080">
              <a:buNone/>
            </a:pPr>
            <a:r>
              <a:rPr lang="en-US" dirty="0"/>
              <a:t>5)	Have your Bible passages written out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05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 “MUST DO”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524000"/>
            <a:ext cx="7924800" cy="4800600"/>
          </a:xfrm>
        </p:spPr>
        <p:txBody>
          <a:bodyPr>
            <a:normAutofit/>
          </a:bodyPr>
          <a:lstStyle/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1)	Stick to the notes which you have pre-planned.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2)	Be conscious of time.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3)	Have a purpose.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4)	Have a SHORT introduction.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5)	Have your Bible passages written out.</a:t>
            </a:r>
          </a:p>
          <a:p>
            <a:pPr marL="0" indent="0" defTabSz="640080">
              <a:buNone/>
            </a:pPr>
            <a:r>
              <a:rPr lang="en-US" dirty="0"/>
              <a:t>6)	Preach as if to someone who knows nothing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05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 “MUST DO”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524000"/>
            <a:ext cx="7924800" cy="4800600"/>
          </a:xfrm>
        </p:spPr>
        <p:txBody>
          <a:bodyPr>
            <a:normAutofit/>
          </a:bodyPr>
          <a:lstStyle/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1)	Stick to the notes which you have pre-planned.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2)	Be conscious of time.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3)	Have a purpose.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4)	Have a SHORT introduction.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5)	Have your Bible passages written out.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6)	Preach as if to someone who knows nothing.</a:t>
            </a:r>
          </a:p>
          <a:p>
            <a:pPr marL="0" indent="0" defTabSz="640080">
              <a:buNone/>
            </a:pPr>
            <a:r>
              <a:rPr lang="en-US" dirty="0"/>
              <a:t>7)	Ask important questions to yourself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05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 “MUST DO”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524000"/>
            <a:ext cx="7924800" cy="4800600"/>
          </a:xfrm>
        </p:spPr>
        <p:txBody>
          <a:bodyPr>
            <a:normAutofit/>
          </a:bodyPr>
          <a:lstStyle/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1)	Stick to the notes which you have pre-planned.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2)	Be conscious of time.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3)	Have a purpose.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4)	Have a SHORT introduction.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5)	Have your Bible passages written out.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6)	Preach as if to someone who knows nothing.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7)	Ask important questions to yourself.</a:t>
            </a:r>
          </a:p>
          <a:p>
            <a:pPr marL="0" indent="0" defTabSz="640080">
              <a:buNone/>
            </a:pPr>
            <a:r>
              <a:rPr lang="en-US" dirty="0"/>
              <a:t>8)	Always come to church prepared to speak.</a:t>
            </a:r>
          </a:p>
        </p:txBody>
      </p:sp>
    </p:spTree>
    <p:extLst>
      <p:ext uri="{BB962C8B-B14F-4D97-AF65-F5344CB8AC3E}">
        <p14:creationId xmlns:p14="http://schemas.microsoft.com/office/powerpoint/2010/main" val="211105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807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Romans 1:15</a:t>
            </a:r>
          </a:p>
          <a:p>
            <a:r>
              <a:rPr lang="en-US" sz="2800" dirty="0"/>
              <a:t>15  So, as much as is in me, </a:t>
            </a:r>
            <a:r>
              <a:rPr lang="en-US" sz="2800" dirty="0">
                <a:solidFill>
                  <a:srgbClr val="FFFF00"/>
                </a:solidFill>
              </a:rPr>
              <a:t>I am ready to preach the gospel </a:t>
            </a:r>
            <a:r>
              <a:rPr lang="en-US" sz="2800" dirty="0"/>
              <a:t>to you who are in Rome also. </a:t>
            </a:r>
          </a:p>
        </p:txBody>
      </p:sp>
    </p:spTree>
    <p:extLst>
      <p:ext uri="{BB962C8B-B14F-4D97-AF65-F5344CB8AC3E}">
        <p14:creationId xmlns:p14="http://schemas.microsoft.com/office/powerpoint/2010/main" val="249712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77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1 Timothy 3:6</a:t>
            </a:r>
          </a:p>
          <a:p>
            <a:r>
              <a:rPr lang="en-US" sz="2800" dirty="0"/>
              <a:t>6  not </a:t>
            </a:r>
            <a:r>
              <a:rPr lang="en-US" sz="2800" dirty="0">
                <a:solidFill>
                  <a:srgbClr val="FFFF00"/>
                </a:solidFill>
              </a:rPr>
              <a:t>a novice, </a:t>
            </a:r>
            <a:r>
              <a:rPr lang="en-US" sz="2800" dirty="0"/>
              <a:t>lest being </a:t>
            </a:r>
            <a:r>
              <a:rPr lang="en-US" sz="2800" dirty="0">
                <a:solidFill>
                  <a:srgbClr val="FFFF00"/>
                </a:solidFill>
              </a:rPr>
              <a:t>puffed up with pride </a:t>
            </a:r>
            <a:r>
              <a:rPr lang="en-US" sz="2800" dirty="0"/>
              <a:t>he fall into the same condemnation as the devil. </a:t>
            </a:r>
          </a:p>
        </p:txBody>
      </p:sp>
    </p:spTree>
    <p:extLst>
      <p:ext uri="{BB962C8B-B14F-4D97-AF65-F5344CB8AC3E}">
        <p14:creationId xmlns:p14="http://schemas.microsoft.com/office/powerpoint/2010/main" val="3039063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 “MUST DO”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1524000"/>
            <a:ext cx="8763000" cy="4800600"/>
          </a:xfrm>
        </p:spPr>
        <p:txBody>
          <a:bodyPr>
            <a:normAutofit/>
          </a:bodyPr>
          <a:lstStyle/>
          <a:p>
            <a:pPr marL="0" indent="0" defTabSz="640080">
              <a:buNone/>
            </a:pPr>
            <a:r>
              <a:rPr lang="en-US" dirty="0"/>
              <a:t>9)	Don't wait till last minute to get sermon prepared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01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77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1 Timothy 4:13</a:t>
            </a:r>
            <a:endParaRPr lang="en-US" sz="2800" dirty="0"/>
          </a:p>
          <a:p>
            <a:r>
              <a:rPr lang="en-US" sz="2800" dirty="0"/>
              <a:t>13  Till I come, </a:t>
            </a:r>
            <a:r>
              <a:rPr lang="en-US" sz="2800" dirty="0">
                <a:solidFill>
                  <a:srgbClr val="FFFF00"/>
                </a:solidFill>
              </a:rPr>
              <a:t>give attention </a:t>
            </a:r>
            <a:r>
              <a:rPr lang="en-US" sz="2800" dirty="0"/>
              <a:t>to reading, to exhortation, to doctrine.</a:t>
            </a:r>
          </a:p>
        </p:txBody>
      </p:sp>
    </p:spTree>
    <p:extLst>
      <p:ext uri="{BB962C8B-B14F-4D97-AF65-F5344CB8AC3E}">
        <p14:creationId xmlns:p14="http://schemas.microsoft.com/office/powerpoint/2010/main" val="196207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 “MUST DO”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1524000"/>
            <a:ext cx="8763000" cy="4800600"/>
          </a:xfrm>
        </p:spPr>
        <p:txBody>
          <a:bodyPr>
            <a:normAutofit/>
          </a:bodyPr>
          <a:lstStyle/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9)	Don't wait till last minute to get sermon prepared.</a:t>
            </a:r>
          </a:p>
          <a:p>
            <a:pPr marL="0" indent="0" defTabSz="640080">
              <a:buNone/>
            </a:pPr>
            <a:r>
              <a:rPr lang="en-US" dirty="0"/>
              <a:t>10)	Give </a:t>
            </a:r>
            <a:r>
              <a:rPr lang="en-US" dirty="0" smtClean="0"/>
              <a:t>advanced </a:t>
            </a:r>
            <a:r>
              <a:rPr lang="en-US" dirty="0"/>
              <a:t>warning if you cannot fulfill your obligations</a:t>
            </a:r>
            <a:r>
              <a:rPr lang="en-US" dirty="0" smtClean="0"/>
              <a:t>.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14228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 “MUST DO”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1524000"/>
            <a:ext cx="8763000" cy="4800600"/>
          </a:xfrm>
        </p:spPr>
        <p:txBody>
          <a:bodyPr>
            <a:normAutofit/>
          </a:bodyPr>
          <a:lstStyle/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9)	Don't wait till last minute to get sermon prepared.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10)	Give 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advanced 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warning if you cannot fulfill your obligations.</a:t>
            </a:r>
            <a:endParaRPr lang="en-US" sz="27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pPr marL="0" indent="0" defTabSz="640080">
              <a:buNone/>
            </a:pPr>
            <a:r>
              <a:rPr lang="en-US" dirty="0"/>
              <a:t>11)	Go to the church building and practice to empty benches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28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 “MUST DO”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1524000"/>
            <a:ext cx="8763000" cy="4800600"/>
          </a:xfrm>
        </p:spPr>
        <p:txBody>
          <a:bodyPr>
            <a:normAutofit/>
          </a:bodyPr>
          <a:lstStyle/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9)	Don't wait till last minute to get sermon prepared.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10)	Give 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advanced 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warning if you cannot fulfill your obligations.</a:t>
            </a:r>
            <a:endParaRPr lang="en-US" sz="27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11)	Go to the church building and practice to empty benches.</a:t>
            </a:r>
          </a:p>
          <a:p>
            <a:pPr marL="0" indent="0" defTabSz="640080">
              <a:buNone/>
            </a:pPr>
            <a:r>
              <a:rPr lang="en-US" dirty="0"/>
              <a:t>12)	Don't read a manuscript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28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807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Romans 1:15</a:t>
            </a:r>
          </a:p>
          <a:p>
            <a:r>
              <a:rPr lang="en-US" sz="2800" dirty="0"/>
              <a:t>15  So, as much as is in me, </a:t>
            </a:r>
            <a:r>
              <a:rPr lang="en-US" sz="2800" dirty="0">
                <a:solidFill>
                  <a:srgbClr val="FFFF00"/>
                </a:solidFill>
              </a:rPr>
              <a:t>I am ready to preach the gospel </a:t>
            </a:r>
            <a:r>
              <a:rPr lang="en-US" sz="2800" dirty="0"/>
              <a:t>to you who are in Rome also. </a:t>
            </a:r>
          </a:p>
        </p:txBody>
      </p:sp>
    </p:spTree>
    <p:extLst>
      <p:ext uri="{BB962C8B-B14F-4D97-AF65-F5344CB8AC3E}">
        <p14:creationId xmlns:p14="http://schemas.microsoft.com/office/powerpoint/2010/main" val="367702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 “MUST DO”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1524000"/>
            <a:ext cx="8763000" cy="4800600"/>
          </a:xfrm>
        </p:spPr>
        <p:txBody>
          <a:bodyPr>
            <a:normAutofit/>
          </a:bodyPr>
          <a:lstStyle/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9)	Don't wait till last minute to get sermon prepared.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10)	Give 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advanced 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warning if you cannot fulfill your obligations.</a:t>
            </a:r>
            <a:endParaRPr lang="en-US" sz="27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11)	Go to the church building and practice to empty benches.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12)	Don't read a manuscript.</a:t>
            </a:r>
          </a:p>
          <a:p>
            <a:pPr marL="0" indent="0" defTabSz="640080">
              <a:buNone/>
            </a:pPr>
            <a:r>
              <a:rPr lang="en-US" dirty="0"/>
              <a:t>13)	Learn to use visual aids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28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 rot="20309413">
            <a:off x="4800600" y="3756310"/>
            <a:ext cx="3733800" cy="609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6 X greater retention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3048000"/>
            <a:ext cx="3733800" cy="3124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579438"/>
            <a:ext cx="7924800" cy="639762"/>
          </a:xfrm>
        </p:spPr>
        <p:txBody>
          <a:bodyPr/>
          <a:lstStyle/>
          <a:p>
            <a:r>
              <a:rPr lang="en-US" dirty="0"/>
              <a:t>U.S. Department of Labor</a:t>
            </a:r>
            <a:br>
              <a:rPr lang="en-US" dirty="0"/>
            </a:br>
            <a:r>
              <a:rPr lang="en-US" dirty="0"/>
              <a:t>(OSHA)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09600" y="2057399"/>
            <a:ext cx="3733800" cy="5746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ORAL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800600" y="2057399"/>
            <a:ext cx="3733800" cy="5746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ORAL</a:t>
            </a:r>
            <a:r>
              <a:rPr lang="en-US" dirty="0" smtClean="0"/>
              <a:t> + </a:t>
            </a:r>
            <a:r>
              <a:rPr lang="en-US" u="sng" dirty="0" smtClean="0"/>
              <a:t>VISUAL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400701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build="p"/>
      <p:bldP spid="6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743200"/>
            <a:ext cx="3733800" cy="31242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rgbClr val="FFFF00"/>
                </a:solidFill>
              </a:rPr>
              <a:t>83%</a:t>
            </a:r>
            <a:endParaRPr lang="en-US" sz="5400" b="1" dirty="0">
              <a:solidFill>
                <a:srgbClr val="FFFF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579438"/>
            <a:ext cx="7924800" cy="639762"/>
          </a:xfrm>
        </p:spPr>
        <p:txBody>
          <a:bodyPr/>
          <a:lstStyle/>
          <a:p>
            <a:r>
              <a:rPr lang="en-US" dirty="0" smtClean="0"/>
              <a:t>Human learning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09600" y="2133600"/>
            <a:ext cx="3733800" cy="574675"/>
          </a:xfrm>
        </p:spPr>
        <p:txBody>
          <a:bodyPr/>
          <a:lstStyle/>
          <a:p>
            <a:r>
              <a:rPr lang="en-US" sz="5400" dirty="0" smtClean="0">
                <a:solidFill>
                  <a:schemeClr val="tx1"/>
                </a:solidFill>
              </a:rPr>
              <a:t>Visual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800600" y="2057399"/>
            <a:ext cx="3733800" cy="5746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Other Senses</a:t>
            </a:r>
            <a:endParaRPr lang="en-US" u="sng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4800600" y="3048000"/>
            <a:ext cx="3733800" cy="3124200"/>
          </a:xfrm>
        </p:spPr>
        <p:txBody>
          <a:bodyPr/>
          <a:lstStyle/>
          <a:p>
            <a:pPr defTabSz="457200"/>
            <a:r>
              <a:rPr lang="en-US" dirty="0" smtClean="0"/>
              <a:t>Hearing 	</a:t>
            </a:r>
            <a:r>
              <a:rPr lang="en-US" dirty="0" smtClean="0">
                <a:sym typeface="Wingdings"/>
              </a:rPr>
              <a:t> 	  11%</a:t>
            </a:r>
          </a:p>
          <a:p>
            <a:pPr defTabSz="457200"/>
            <a:r>
              <a:rPr lang="en-US" dirty="0" smtClean="0"/>
              <a:t>Smelling 	</a:t>
            </a:r>
            <a:r>
              <a:rPr lang="en-US" dirty="0" smtClean="0">
                <a:sym typeface="Wingdings"/>
              </a:rPr>
              <a:t>	    3 ½%</a:t>
            </a:r>
          </a:p>
          <a:p>
            <a:pPr defTabSz="457200"/>
            <a:r>
              <a:rPr lang="en-US" dirty="0" smtClean="0">
                <a:sym typeface="Wingdings"/>
              </a:rPr>
              <a:t>Tasting 	 	    1</a:t>
            </a:r>
            <a:r>
              <a:rPr lang="en-US" dirty="0">
                <a:sym typeface="Wingdings"/>
              </a:rPr>
              <a:t>%</a:t>
            </a:r>
          </a:p>
          <a:p>
            <a:pPr defTabSz="457200"/>
            <a:r>
              <a:rPr lang="en-US" dirty="0" smtClean="0"/>
              <a:t>Touching 	</a:t>
            </a:r>
            <a:r>
              <a:rPr lang="en-US" dirty="0" smtClean="0">
                <a:sym typeface="Wingdings"/>
              </a:rPr>
              <a:t> 	    1 ½%</a:t>
            </a:r>
            <a:endParaRPr lang="en-US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49615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6" grpId="0" build="p"/>
      <p:bldP spid="7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120" y="228600"/>
            <a:ext cx="7541690" cy="6467503"/>
          </a:xfrm>
        </p:spPr>
      </p:pic>
    </p:spTree>
    <p:extLst>
      <p:ext uri="{BB962C8B-B14F-4D97-AF65-F5344CB8AC3E}">
        <p14:creationId xmlns:p14="http://schemas.microsoft.com/office/powerpoint/2010/main" val="1583383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772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1 Corinthians 3:6-7</a:t>
            </a:r>
          </a:p>
          <a:p>
            <a:r>
              <a:rPr lang="en-US" sz="2800" dirty="0"/>
              <a:t>6  I planted, Apollos watered, but God gave the increase. </a:t>
            </a:r>
          </a:p>
          <a:p>
            <a:r>
              <a:rPr lang="en-US" sz="2800" dirty="0"/>
              <a:t>7  So then neither he who plants is anything, nor he who waters, but God who gives the increase. </a:t>
            </a:r>
          </a:p>
        </p:txBody>
      </p:sp>
    </p:spTree>
    <p:extLst>
      <p:ext uri="{BB962C8B-B14F-4D97-AF65-F5344CB8AC3E}">
        <p14:creationId xmlns:p14="http://schemas.microsoft.com/office/powerpoint/2010/main" val="4270050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 “MUST DO”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1524000"/>
            <a:ext cx="8763000" cy="4800600"/>
          </a:xfrm>
        </p:spPr>
        <p:txBody>
          <a:bodyPr>
            <a:normAutofit/>
          </a:bodyPr>
          <a:lstStyle/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9)	Don't wait till last minute to get sermon prepared.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10)	Give 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advanced 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warning if you cannot fulfill your obligations.</a:t>
            </a:r>
            <a:endParaRPr lang="en-US" sz="27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11)	Go to the church building and practice to empty benches.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12)	Don't read a manuscript.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13)	Learn to use visual aids.</a:t>
            </a:r>
          </a:p>
          <a:p>
            <a:pPr marL="0" indent="0" defTabSz="640080">
              <a:buNone/>
            </a:pPr>
            <a:r>
              <a:rPr lang="en-US" dirty="0"/>
              <a:t>14)	</a:t>
            </a:r>
            <a:r>
              <a:rPr lang="en-US" dirty="0" smtClean="0"/>
              <a:t>Number things.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28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772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1 Corinthians 7:8-25</a:t>
            </a:r>
          </a:p>
          <a:p>
            <a:r>
              <a:rPr lang="en-US" sz="2800" dirty="0"/>
              <a:t>8  But I say </a:t>
            </a:r>
            <a:r>
              <a:rPr lang="en-US" sz="2800" dirty="0">
                <a:solidFill>
                  <a:srgbClr val="FFFF00"/>
                </a:solidFill>
              </a:rPr>
              <a:t>to the unmarried and to the widows</a:t>
            </a:r>
            <a:r>
              <a:rPr lang="en-US" sz="2800" dirty="0"/>
              <a:t>: …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10  </a:t>
            </a:r>
            <a:r>
              <a:rPr lang="en-US" sz="2800" dirty="0">
                <a:solidFill>
                  <a:srgbClr val="FFFF00"/>
                </a:solidFill>
              </a:rPr>
              <a:t>Now to the married </a:t>
            </a:r>
            <a:r>
              <a:rPr lang="en-US" sz="2800" dirty="0"/>
              <a:t>… 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12  </a:t>
            </a:r>
            <a:r>
              <a:rPr lang="en-US" sz="2800" dirty="0">
                <a:solidFill>
                  <a:srgbClr val="FFFF00"/>
                </a:solidFill>
              </a:rPr>
              <a:t>But to the rest </a:t>
            </a:r>
            <a:r>
              <a:rPr lang="en-US" sz="2800" dirty="0"/>
              <a:t>…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25  </a:t>
            </a:r>
            <a:r>
              <a:rPr lang="en-US" sz="2800" dirty="0">
                <a:solidFill>
                  <a:srgbClr val="FFFF00"/>
                </a:solidFill>
              </a:rPr>
              <a:t>Now concerning virgins</a:t>
            </a:r>
            <a:r>
              <a:rPr lang="en-US" sz="2800" dirty="0"/>
              <a:t>: …</a:t>
            </a:r>
          </a:p>
        </p:txBody>
      </p:sp>
    </p:spTree>
    <p:extLst>
      <p:ext uri="{BB962C8B-B14F-4D97-AF65-F5344CB8AC3E}">
        <p14:creationId xmlns:p14="http://schemas.microsoft.com/office/powerpoint/2010/main" val="196207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 “MUST DO”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1524000"/>
            <a:ext cx="8763000" cy="4800600"/>
          </a:xfrm>
        </p:spPr>
        <p:txBody>
          <a:bodyPr>
            <a:normAutofit/>
          </a:bodyPr>
          <a:lstStyle/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9)	Don't wait till last minute to get sermon prepared.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10)	Give 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advanced 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warning if you cannot fulfill your obligations.</a:t>
            </a:r>
            <a:endParaRPr lang="en-US" sz="27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11)	Go to the church building and practice to empty benches.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12)	Don't read a manuscript.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13)	Learn to use visual aids.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14)	 Number things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  <a:endParaRPr lang="en-US" dirty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pPr marL="0" indent="0" defTabSz="640080">
              <a:buNone/>
            </a:pPr>
            <a:r>
              <a:rPr lang="en-US" dirty="0"/>
              <a:t>15)	Read your Bible all the way thru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28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 “MUST DO”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1524000"/>
            <a:ext cx="8763000" cy="4800600"/>
          </a:xfrm>
        </p:spPr>
        <p:txBody>
          <a:bodyPr>
            <a:normAutofit/>
          </a:bodyPr>
          <a:lstStyle/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9)	Don't wait till last minute to get sermon prepared.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10)	Give 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advanced 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warning if you cannot fulfill your obligations.</a:t>
            </a:r>
            <a:endParaRPr lang="en-US" sz="27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11)	Go to the church building and practice to empty benches.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12)	Don't read a manuscript.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13)	Learn to use visual aids.</a:t>
            </a: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14)	 Number things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  <a:endParaRPr lang="en-US" dirty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pPr marL="0" indent="0" defTabSz="64008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15)	Read your Bible all the way thru.</a:t>
            </a:r>
          </a:p>
          <a:p>
            <a:pPr marL="0" indent="0" defTabSz="640080">
              <a:buNone/>
            </a:pPr>
            <a:r>
              <a:rPr lang="en-US" dirty="0"/>
              <a:t>16)	Use plenty of scriptures in your lessons.</a:t>
            </a:r>
          </a:p>
        </p:txBody>
      </p:sp>
    </p:spTree>
    <p:extLst>
      <p:ext uri="{BB962C8B-B14F-4D97-AF65-F5344CB8AC3E}">
        <p14:creationId xmlns:p14="http://schemas.microsoft.com/office/powerpoint/2010/main" val="114228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77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Romans 10:17</a:t>
            </a:r>
          </a:p>
          <a:p>
            <a:r>
              <a:rPr lang="en-US" sz="2800" dirty="0"/>
              <a:t>17  So then </a:t>
            </a:r>
            <a:r>
              <a:rPr lang="en-US" sz="2800" dirty="0">
                <a:solidFill>
                  <a:srgbClr val="FFFF00"/>
                </a:solidFill>
              </a:rPr>
              <a:t>faith comes </a:t>
            </a:r>
            <a:r>
              <a:rPr lang="en-US" sz="2800" dirty="0"/>
              <a:t>by hearing, and hearing </a:t>
            </a:r>
            <a:r>
              <a:rPr lang="en-US" sz="2800" dirty="0">
                <a:solidFill>
                  <a:srgbClr val="FFFF00"/>
                </a:solidFill>
              </a:rPr>
              <a:t>by the word of God. </a:t>
            </a:r>
          </a:p>
        </p:txBody>
      </p:sp>
    </p:spTree>
    <p:extLst>
      <p:ext uri="{BB962C8B-B14F-4D97-AF65-F5344CB8AC3E}">
        <p14:creationId xmlns:p14="http://schemas.microsoft.com/office/powerpoint/2010/main" val="4234734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9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77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Acts 16:1-3</a:t>
            </a:r>
          </a:p>
          <a:p>
            <a:r>
              <a:rPr lang="en-US" sz="2800" dirty="0"/>
              <a:t>1  … And behold, a certain disciple was there, named Timothy, …</a:t>
            </a:r>
          </a:p>
          <a:p>
            <a:r>
              <a:rPr lang="en-US" sz="2800" dirty="0" smtClean="0"/>
              <a:t>2  </a:t>
            </a:r>
            <a:r>
              <a:rPr lang="en-US" sz="2800" dirty="0">
                <a:solidFill>
                  <a:srgbClr val="FFFF00"/>
                </a:solidFill>
              </a:rPr>
              <a:t>He was well spoken of by the brethren </a:t>
            </a:r>
            <a:r>
              <a:rPr lang="en-US" sz="2800" dirty="0"/>
              <a:t>who were at Lystra and Iconium. </a:t>
            </a:r>
          </a:p>
          <a:p>
            <a:r>
              <a:rPr lang="en-US" sz="2800" dirty="0"/>
              <a:t>3  </a:t>
            </a:r>
            <a:r>
              <a:rPr lang="en-US" sz="2800" dirty="0">
                <a:solidFill>
                  <a:srgbClr val="FFFF00"/>
                </a:solidFill>
              </a:rPr>
              <a:t>Paul wanted to have him go on with him</a:t>
            </a:r>
            <a:r>
              <a:rPr lang="en-US" sz="2800" dirty="0"/>
              <a:t>. …</a:t>
            </a:r>
          </a:p>
        </p:txBody>
      </p:sp>
    </p:spTree>
    <p:extLst>
      <p:ext uri="{BB962C8B-B14F-4D97-AF65-F5344CB8AC3E}">
        <p14:creationId xmlns:p14="http://schemas.microsoft.com/office/powerpoint/2010/main" val="991030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DOZEN (12) STUPID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752600"/>
            <a:ext cx="83820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#1:  Thinking you </a:t>
            </a:r>
            <a:r>
              <a:rPr lang="en-US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"KNOW IT ALL."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 </a:t>
            </a:r>
          </a:p>
          <a:p>
            <a:pPr marL="0" indent="0">
              <a:buNone/>
            </a:pPr>
            <a:r>
              <a:rPr lang="en-US" dirty="0"/>
              <a:t>#2:  Getting </a:t>
            </a:r>
            <a:r>
              <a:rPr lang="en-US" i="1" dirty="0"/>
              <a:t>"TUNNEL VISION."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334116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77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Acts 20</a:t>
            </a:r>
          </a:p>
          <a:p>
            <a:r>
              <a:rPr lang="en-US" sz="2800" dirty="0"/>
              <a:t>20  … </a:t>
            </a:r>
            <a:r>
              <a:rPr lang="en-US" sz="2800" dirty="0">
                <a:solidFill>
                  <a:srgbClr val="FFFF00"/>
                </a:solidFill>
              </a:rPr>
              <a:t>I kept back nothing that was helpful</a:t>
            </a:r>
            <a:r>
              <a:rPr lang="en-US" sz="2800" dirty="0"/>
              <a:t>, but proclaimed it to you, and taught you publicly and from house to house, 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27  For I have not shunned to declare to you </a:t>
            </a:r>
            <a:r>
              <a:rPr lang="en-US" sz="2800" dirty="0">
                <a:solidFill>
                  <a:srgbClr val="FFFF00"/>
                </a:solidFill>
              </a:rPr>
              <a:t>the whole counsel of God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55921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1849</TotalTime>
  <Words>2464</Words>
  <Application>Microsoft Office PowerPoint</Application>
  <PresentationFormat>On-screen Show (4:3)</PresentationFormat>
  <Paragraphs>412</Paragraphs>
  <Slides>76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77" baseType="lpstr">
      <vt:lpstr>Horizon</vt:lpstr>
      <vt:lpstr>TEACHER &amp; PREACHER TRAINING</vt:lpstr>
      <vt:lpstr>TEACHER &amp; PREACHER TRAINING</vt:lpstr>
      <vt:lpstr>TEACHER &amp; PREACHER TRAINING</vt:lpstr>
      <vt:lpstr>PowerPoint Presentation</vt:lpstr>
      <vt:lpstr>A DOZEN (12) STUPID Things</vt:lpstr>
      <vt:lpstr>PowerPoint Presentation</vt:lpstr>
      <vt:lpstr>PowerPoint Presentation</vt:lpstr>
      <vt:lpstr>A DOZEN (12) STUPID Things</vt:lpstr>
      <vt:lpstr>PowerPoint Presentation</vt:lpstr>
      <vt:lpstr>A DOZEN (12) STUPID Things</vt:lpstr>
      <vt:lpstr>PowerPoint Presentation</vt:lpstr>
      <vt:lpstr>PowerPoint Presentation</vt:lpstr>
      <vt:lpstr>A DOZEN (12) STUPID Things</vt:lpstr>
      <vt:lpstr>PowerPoint Presentation</vt:lpstr>
      <vt:lpstr>A DOZEN (12) STUPID Things</vt:lpstr>
      <vt:lpstr>PowerPoint Presentation</vt:lpstr>
      <vt:lpstr>A DOZEN (12) STUPID Things</vt:lpstr>
      <vt:lpstr>PowerPoint Presentation</vt:lpstr>
      <vt:lpstr>A DOZEN (12) STUPID Things</vt:lpstr>
      <vt:lpstr>PowerPoint Presentation</vt:lpstr>
      <vt:lpstr>PowerPoint Presentation</vt:lpstr>
      <vt:lpstr>A DOZEN (12) STUPID Things</vt:lpstr>
      <vt:lpstr>PowerPoint Presentation</vt:lpstr>
      <vt:lpstr>PowerPoint Presentation</vt:lpstr>
      <vt:lpstr>A DOZEN (12) STUPID Things</vt:lpstr>
      <vt:lpstr>PowerPoint Presentation</vt:lpstr>
      <vt:lpstr>A DOZEN (12) STUPID Things</vt:lpstr>
      <vt:lpstr>PowerPoint Presentation</vt:lpstr>
      <vt:lpstr>PowerPoint Presentation</vt:lpstr>
      <vt:lpstr>A DOZEN (12) STUPID Things</vt:lpstr>
      <vt:lpstr>PowerPoint Presentation</vt:lpstr>
      <vt:lpstr>A DOZEN (12) STUPID Things</vt:lpstr>
      <vt:lpstr>PowerPoint Presentation</vt:lpstr>
      <vt:lpstr>SERMON PREPARATION</vt:lpstr>
      <vt:lpstr>TWO BASIC TYPES</vt:lpstr>
      <vt:lpstr>TWO BASIC TYPES</vt:lpstr>
      <vt:lpstr>TWO BASIC TYPES</vt:lpstr>
      <vt:lpstr>TWO BASIC TYPES</vt:lpstr>
      <vt:lpstr>PowerPoint Presentation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16 “MUST DO” THINGS</vt:lpstr>
      <vt:lpstr>16 “MUST DO” THINGS</vt:lpstr>
      <vt:lpstr>16 “MUST DO” THINGS</vt:lpstr>
      <vt:lpstr>16 “MUST DO” THINGS</vt:lpstr>
      <vt:lpstr>16 “MUST DO” THINGS</vt:lpstr>
      <vt:lpstr>16 “MUST DO” THINGS</vt:lpstr>
      <vt:lpstr>16 “MUST DO” THINGS</vt:lpstr>
      <vt:lpstr>16 “MUST DO” THINGS</vt:lpstr>
      <vt:lpstr>PowerPoint Presentation</vt:lpstr>
      <vt:lpstr>16 “MUST DO” THINGS</vt:lpstr>
      <vt:lpstr>PowerPoint Presentation</vt:lpstr>
      <vt:lpstr>16 “MUST DO” THINGS</vt:lpstr>
      <vt:lpstr>16 “MUST DO” THINGS</vt:lpstr>
      <vt:lpstr>16 “MUST DO” THINGS</vt:lpstr>
      <vt:lpstr>PowerPoint Presentation</vt:lpstr>
      <vt:lpstr>16 “MUST DO” THINGS</vt:lpstr>
      <vt:lpstr>U.S. Department of Labor (OSHA)</vt:lpstr>
      <vt:lpstr>Human learning</vt:lpstr>
      <vt:lpstr>PowerPoint Presentation</vt:lpstr>
      <vt:lpstr>16 “MUST DO” THINGS</vt:lpstr>
      <vt:lpstr>PowerPoint Presentation</vt:lpstr>
      <vt:lpstr>16 “MUST DO” THINGS</vt:lpstr>
      <vt:lpstr>16 “MUST DO” THINGS</vt:lpstr>
      <vt:lpstr>PowerPoint Presentation</vt:lpstr>
      <vt:lpstr>Conclusion</vt:lpstr>
      <vt:lpstr>PowerPoint Presentation</vt:lpstr>
    </vt:vector>
  </TitlesOfParts>
  <Company>Church of Christ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MOTIVES IN FASTING</dc:title>
  <dc:creator>George Battey</dc:creator>
  <cp:lastModifiedBy>George Battey</cp:lastModifiedBy>
  <cp:revision>295</cp:revision>
  <dcterms:created xsi:type="dcterms:W3CDTF">2012-06-20T15:43:49Z</dcterms:created>
  <dcterms:modified xsi:type="dcterms:W3CDTF">2013-04-05T15:05:45Z</dcterms:modified>
</cp:coreProperties>
</file>