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501" r:id="rId2"/>
    <p:sldId id="407" r:id="rId3"/>
    <p:sldId id="502" r:id="rId4"/>
    <p:sldId id="614" r:id="rId5"/>
    <p:sldId id="615" r:id="rId6"/>
    <p:sldId id="503" r:id="rId7"/>
    <p:sldId id="616" r:id="rId8"/>
    <p:sldId id="545" r:id="rId9"/>
    <p:sldId id="546" r:id="rId10"/>
    <p:sldId id="506" r:id="rId11"/>
    <p:sldId id="507" r:id="rId12"/>
    <p:sldId id="547" r:id="rId13"/>
    <p:sldId id="617" r:id="rId14"/>
    <p:sldId id="549" r:id="rId15"/>
    <p:sldId id="605" r:id="rId16"/>
    <p:sldId id="618" r:id="rId17"/>
    <p:sldId id="510" r:id="rId18"/>
    <p:sldId id="511" r:id="rId19"/>
    <p:sldId id="556" r:id="rId20"/>
    <p:sldId id="514" r:id="rId21"/>
    <p:sldId id="557" r:id="rId22"/>
    <p:sldId id="516" r:id="rId23"/>
    <p:sldId id="558" r:id="rId24"/>
    <p:sldId id="517" r:id="rId25"/>
    <p:sldId id="561" r:id="rId26"/>
    <p:sldId id="611" r:id="rId27"/>
    <p:sldId id="566" r:id="rId28"/>
    <p:sldId id="567" r:id="rId29"/>
    <p:sldId id="568" r:id="rId30"/>
    <p:sldId id="569" r:id="rId31"/>
    <p:sldId id="571" r:id="rId32"/>
    <p:sldId id="570" r:id="rId33"/>
    <p:sldId id="572" r:id="rId34"/>
    <p:sldId id="573" r:id="rId35"/>
    <p:sldId id="574" r:id="rId36"/>
    <p:sldId id="520" r:id="rId37"/>
    <p:sldId id="607" r:id="rId38"/>
    <p:sldId id="608" r:id="rId39"/>
    <p:sldId id="619" r:id="rId40"/>
    <p:sldId id="576" r:id="rId41"/>
    <p:sldId id="577" r:id="rId42"/>
    <p:sldId id="578" r:id="rId43"/>
    <p:sldId id="522" r:id="rId44"/>
    <p:sldId id="579" r:id="rId45"/>
    <p:sldId id="582" r:id="rId46"/>
    <p:sldId id="586" r:id="rId47"/>
    <p:sldId id="588" r:id="rId48"/>
    <p:sldId id="589" r:id="rId49"/>
    <p:sldId id="590" r:id="rId50"/>
    <p:sldId id="591" r:id="rId51"/>
    <p:sldId id="592" r:id="rId52"/>
    <p:sldId id="593" r:id="rId53"/>
    <p:sldId id="598" r:id="rId54"/>
    <p:sldId id="597" r:id="rId55"/>
    <p:sldId id="599" r:id="rId56"/>
    <p:sldId id="612" r:id="rId57"/>
    <p:sldId id="528" r:id="rId58"/>
    <p:sldId id="529" r:id="rId59"/>
    <p:sldId id="600" r:id="rId60"/>
    <p:sldId id="622" r:id="rId61"/>
    <p:sldId id="602" r:id="rId62"/>
    <p:sldId id="603" r:id="rId63"/>
    <p:sldId id="604"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53" autoAdjust="0"/>
    <p:restoredTop sz="94660"/>
  </p:normalViewPr>
  <p:slideViewPr>
    <p:cSldViewPr>
      <p:cViewPr varScale="1">
        <p:scale>
          <a:sx n="70" d="100"/>
          <a:sy n="70" d="100"/>
        </p:scale>
        <p:origin x="-990" y="-102"/>
      </p:cViewPr>
      <p:guideLst>
        <p:guide orient="horz" pos="2160"/>
        <p:guide pos="2880"/>
      </p:guideLst>
    </p:cSldViewPr>
  </p:slideViewPr>
  <p:notesTextViewPr>
    <p:cViewPr>
      <p:scale>
        <a:sx n="1" d="1"/>
        <a:sy n="1" d="1"/>
      </p:scale>
      <p:origin x="0" y="0"/>
    </p:cViewPr>
  </p:notesTextViewPr>
  <p:sorterViewPr>
    <p:cViewPr>
      <p:scale>
        <a:sx n="120" d="100"/>
        <a:sy n="120" d="100"/>
      </p:scale>
      <p:origin x="0" y="211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84ACE2CC-F395-440E-AD96-FEC367CBBF61}"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32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4000" b="1">
                <a:solidFill>
                  <a:srgbClr val="FFFF00"/>
                </a:solidFill>
              </a:defRPr>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ACE2CC-F395-440E-AD96-FEC367CBBF61}"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ACE2CC-F395-440E-AD96-FEC367CBBF61}"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lvl1pPr>
              <a:defRPr sz="4000" b="1">
                <a:solidFill>
                  <a:srgbClr val="FFFF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84ACE2CC-F395-440E-AD96-FEC367CBBF61}"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normAutofit/>
          </a:bodyPr>
          <a:lstStyle>
            <a:lvl1pPr>
              <a:buClr>
                <a:schemeClr val="tx1"/>
              </a:buClr>
              <a:defRPr sz="2800"/>
            </a:lvl1pPr>
            <a:lvl2pPr>
              <a:buClr>
                <a:schemeClr val="tx1"/>
              </a:buClr>
              <a:defRPr sz="2800"/>
            </a:lvl2pPr>
            <a:lvl3pPr>
              <a:buClr>
                <a:schemeClr val="tx1"/>
              </a:buClr>
              <a:defRPr sz="2800"/>
            </a:lvl3pPr>
            <a:lvl4pPr>
              <a:buClr>
                <a:schemeClr val="tx1"/>
              </a:buClr>
              <a:defRPr sz="2800"/>
            </a:lvl4pPr>
            <a:lvl5pPr>
              <a:buClr>
                <a:schemeClr val="tx1"/>
              </a:buCl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ACE2CC-F395-440E-AD96-FEC367CBBF61}" type="datetimeFigureOut">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normAutofit/>
          </a:bodyPr>
          <a:lstStyle>
            <a:lvl1pPr>
              <a:buClr>
                <a:schemeClr val="tx1"/>
              </a:buClr>
              <a:defRPr sz="2800"/>
            </a:lvl1pPr>
            <a:lvl2pPr>
              <a:buClr>
                <a:schemeClr val="tx1"/>
              </a:buClr>
              <a:defRPr sz="2800"/>
            </a:lvl2pPr>
            <a:lvl3pPr>
              <a:buClr>
                <a:schemeClr val="tx1"/>
              </a:buClr>
              <a:defRPr sz="2800"/>
            </a:lvl3pPr>
            <a:lvl4pPr>
              <a:buClr>
                <a:schemeClr val="tx1"/>
              </a:buClr>
              <a:defRPr sz="2800"/>
            </a:lvl4pPr>
            <a:lvl5pPr>
              <a:buClr>
                <a:schemeClr val="tx1"/>
              </a:buClr>
              <a:defRPr sz="2800"/>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Content Placeholder 12"/>
          <p:cNvSpPr>
            <a:spLocks noGrp="1"/>
          </p:cNvSpPr>
          <p:nvPr>
            <p:ph sz="quarter" idx="14"/>
          </p:nvPr>
        </p:nvSpPr>
        <p:spPr>
          <a:xfrm>
            <a:off x="4800600" y="1600200"/>
            <a:ext cx="3733800" cy="4114800"/>
          </a:xfrm>
        </p:spPr>
        <p:txBody>
          <a:bodyPr>
            <a:normAutofit/>
          </a:bodyPr>
          <a:lstStyle>
            <a:lvl1pPr>
              <a:buClr>
                <a:schemeClr val="tx1"/>
              </a:buClr>
              <a:defRPr sz="2800"/>
            </a:lvl1pPr>
            <a:lvl2pPr>
              <a:buClr>
                <a:schemeClr val="tx1"/>
              </a:buClr>
              <a:defRPr sz="2800"/>
            </a:lvl2pPr>
            <a:lvl3pPr>
              <a:buClr>
                <a:schemeClr val="tx1"/>
              </a:buClr>
              <a:defRPr sz="2800"/>
            </a:lvl3pPr>
            <a:lvl4pPr>
              <a:buClr>
                <a:schemeClr val="tx1"/>
              </a:buClr>
              <a:defRPr sz="2800"/>
            </a:lvl4pPr>
            <a:lvl5pPr>
              <a:buClr>
                <a:schemeClr val="tx1"/>
              </a:buClr>
              <a:defRPr sz="2800"/>
            </a:lvl5pPr>
            <a:lvl6pPr>
              <a:buClr>
                <a:schemeClr val="tx2"/>
              </a:buClr>
              <a:defRPr/>
            </a:lvl6pPr>
            <a:lvl7pPr>
              <a:buClr>
                <a:schemeClr val="tx2"/>
              </a:buClr>
              <a:defRPr/>
            </a:lvl7pPr>
            <a:lvl8pPr>
              <a:buClr>
                <a:schemeClr val="tx2"/>
              </a:buClr>
              <a:defRPr/>
            </a:lvl8pPr>
            <a:lvl9pPr>
              <a:buClr>
                <a:schemeClr val="tx2"/>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Title 1"/>
          <p:cNvSpPr>
            <a:spLocks noGrp="1"/>
          </p:cNvSpPr>
          <p:nvPr>
            <p:ph type="title"/>
          </p:nvPr>
        </p:nvSpPr>
        <p:spPr>
          <a:xfrm>
            <a:off x="609600" y="274638"/>
            <a:ext cx="7924800" cy="1143000"/>
          </a:xfrm>
        </p:spPr>
        <p:txBody>
          <a:bodyPr/>
          <a:lstStyle>
            <a:lvl1pPr>
              <a:defRPr sz="4000" b="1">
                <a:solidFill>
                  <a:srgbClr val="FFFF00"/>
                </a:solidFill>
              </a:defRPr>
            </a:lvl1pPr>
          </a:lstStyle>
          <a:p>
            <a:r>
              <a:rPr lang="en-US" dirty="0" smtClean="0"/>
              <a:t>Click to edit Master title style</a:t>
            </a:r>
            <a:endParaRPr lang="en-US" dirty="0"/>
          </a:p>
        </p:txBody>
      </p:sp>
      <p:sp>
        <p:nvSpPr>
          <p:cNvPr id="5" name="Date Placeholder 4"/>
          <p:cNvSpPr>
            <a:spLocks noGrp="1"/>
          </p:cNvSpPr>
          <p:nvPr>
            <p:ph type="dt" sz="half" idx="10"/>
          </p:nvPr>
        </p:nvSpPr>
        <p:spPr/>
        <p:txBody>
          <a:bodyPr/>
          <a:lstStyle/>
          <a:p>
            <a:fld id="{84ACE2CC-F395-440E-AD96-FEC367CBBF61}" type="datetimeFigureOut">
              <a:rPr lang="en-US" smtClean="0"/>
              <a:t>12/22/2012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vl6pPr>
              <a:buClr>
                <a:schemeClr val="tx2"/>
              </a:buClr>
              <a:defRPr/>
            </a:lvl6pPr>
            <a:lvl7pPr>
              <a:buClr>
                <a:schemeClr val="tx2"/>
              </a:buClr>
              <a:defRPr/>
            </a:lvl7pPr>
            <a:lvl8pPr>
              <a:buClr>
                <a:schemeClr val="tx2"/>
              </a:buClr>
              <a:defRPr/>
            </a:lvl8pPr>
            <a:lvl9pPr>
              <a:buClr>
                <a:schemeClr val="tx2"/>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Content Placeholder 10"/>
          <p:cNvSpPr>
            <a:spLocks noGrp="1"/>
          </p:cNvSpPr>
          <p:nvPr>
            <p:ph sz="quarter" idx="13"/>
          </p:nvPr>
        </p:nvSpPr>
        <p:spPr>
          <a:xfrm>
            <a:off x="609600" y="2209800"/>
            <a:ext cx="3733800" cy="3505200"/>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vl6pPr>
              <a:buClr>
                <a:schemeClr val="tx2"/>
              </a:buClr>
              <a:defRPr/>
            </a:lvl6pPr>
            <a:lvl7pPr>
              <a:buClr>
                <a:schemeClr val="tx2"/>
              </a:buClr>
              <a:defRPr/>
            </a:lvl7pPr>
            <a:lvl8pPr>
              <a:buClr>
                <a:schemeClr val="tx2"/>
              </a:buClr>
              <a:defRPr/>
            </a:lvl8pPr>
            <a:lvl9pPr>
              <a:buClr>
                <a:schemeClr val="tx2"/>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Autofit/>
          </a:bodyPr>
          <a:lstStyle>
            <a:lvl1pPr marL="0" indent="0">
              <a:buNone/>
              <a:defRPr sz="2800" b="0" i="0" baseline="0">
                <a:solidFill>
                  <a:srgbClr val="FFFF00"/>
                </a:solidFill>
                <a:latin typeface="Franklin Gothic Demi Cond"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Autofit/>
          </a:bodyPr>
          <a:lstStyle>
            <a:lvl1pPr marL="0" indent="0">
              <a:buNone/>
              <a:defRPr sz="2800" b="0" i="0" baseline="0">
                <a:solidFill>
                  <a:srgbClr val="FFFF00"/>
                </a:solidFill>
                <a:latin typeface="Franklin Gothic Demi Cond"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7" name="Date Placeholder 6"/>
          <p:cNvSpPr>
            <a:spLocks noGrp="1"/>
          </p:cNvSpPr>
          <p:nvPr>
            <p:ph type="dt" sz="half" idx="10"/>
          </p:nvPr>
        </p:nvSpPr>
        <p:spPr/>
        <p:txBody>
          <a:bodyPr/>
          <a:lstStyle/>
          <a:p>
            <a:fld id="{84ACE2CC-F395-440E-AD96-FEC367CBBF61}" type="datetimeFigureOut">
              <a:rPr lang="en-US" smtClean="0"/>
              <a:t>12/22/2012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ACE2CC-F395-440E-AD96-FEC367CBBF61}" type="datetimeFigureOut">
              <a:rPr lang="en-US" smtClean="0"/>
              <a:t>12/22/2012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ACE2CC-F395-440E-AD96-FEC367CBBF61}" type="datetimeFigureOut">
              <a:rPr lang="en-US" smtClean="0"/>
              <a:t>12/22/2012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ACE2CC-F395-440E-AD96-FEC367CBBF61}" type="datetimeFigureOut">
              <a:rPr lang="en-US" smtClean="0"/>
              <a:t>12/22/2012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ACE2CC-F395-440E-AD96-FEC367CBBF61}" type="datetimeFigureOut">
              <a:rPr lang="en-US" smtClean="0"/>
              <a:t>12/22/2012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766F7-BE4B-4800-AFF4-CD9CE41DF04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4ACE2CC-F395-440E-AD96-FEC367CBBF61}" type="datetimeFigureOut">
              <a:rPr lang="en-US" smtClean="0"/>
              <a:t>12/22/2012</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DB766F7-BE4B-4800-AFF4-CD9CE41DF04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Hebrews 8:10</a:t>
            </a:r>
            <a:endParaRPr lang="en-US" dirty="0"/>
          </a:p>
        </p:txBody>
      </p:sp>
      <p:sp>
        <p:nvSpPr>
          <p:cNvPr id="3" name="Title 2"/>
          <p:cNvSpPr>
            <a:spLocks noGrp="1"/>
          </p:cNvSpPr>
          <p:nvPr>
            <p:ph type="ctrTitle"/>
          </p:nvPr>
        </p:nvSpPr>
        <p:spPr>
          <a:xfrm>
            <a:off x="533400" y="2007888"/>
            <a:ext cx="8153400" cy="1470025"/>
          </a:xfrm>
        </p:spPr>
        <p:txBody>
          <a:bodyPr/>
          <a:lstStyle/>
          <a:p>
            <a:r>
              <a:rPr lang="en-US" dirty="0" smtClean="0"/>
              <a:t>The “Law Written On The Heart”</a:t>
            </a:r>
            <a:endParaRPr lang="en-US" dirty="0"/>
          </a:p>
        </p:txBody>
      </p:sp>
    </p:spTree>
    <p:extLst>
      <p:ext uri="{BB962C8B-B14F-4D97-AF65-F5344CB8AC3E}">
        <p14:creationId xmlns:p14="http://schemas.microsoft.com/office/powerpoint/2010/main" val="5284507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Acts 19:8</a:t>
            </a:r>
          </a:p>
          <a:p>
            <a:r>
              <a:rPr lang="en-US" sz="2800" dirty="0"/>
              <a:t>8  And he went into the synagogue and spoke boldly for three months, </a:t>
            </a:r>
            <a:r>
              <a:rPr lang="en-US" sz="2800" b="1" dirty="0">
                <a:solidFill>
                  <a:srgbClr val="FFFF00"/>
                </a:solidFill>
              </a:rPr>
              <a:t>reasoning</a:t>
            </a:r>
            <a:r>
              <a:rPr lang="en-US" sz="2800" dirty="0">
                <a:solidFill>
                  <a:srgbClr val="FFFF00"/>
                </a:solidFill>
              </a:rPr>
              <a:t> </a:t>
            </a:r>
            <a:r>
              <a:rPr lang="en-US" sz="2800" dirty="0"/>
              <a:t>and </a:t>
            </a:r>
            <a:r>
              <a:rPr lang="en-US" sz="2800" b="1" dirty="0">
                <a:solidFill>
                  <a:srgbClr val="FFFF00"/>
                </a:solidFill>
              </a:rPr>
              <a:t>persuading</a:t>
            </a:r>
            <a:r>
              <a:rPr lang="en-US" sz="2800" dirty="0">
                <a:solidFill>
                  <a:srgbClr val="FFFF00"/>
                </a:solidFill>
              </a:rPr>
              <a:t> </a:t>
            </a:r>
            <a:r>
              <a:rPr lang="en-US" sz="2800" dirty="0"/>
              <a:t>concerning the things of the kingdom of God.</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384995"/>
          </a:xfrm>
          <a:prstGeom prst="rect">
            <a:avLst/>
          </a:prstGeom>
          <a:noFill/>
        </p:spPr>
        <p:txBody>
          <a:bodyPr wrap="square" rtlCol="0">
            <a:spAutoFit/>
          </a:bodyPr>
          <a:lstStyle/>
          <a:p>
            <a:r>
              <a:rPr lang="en-US" sz="2800" b="1" u="sng" dirty="0"/>
              <a:t>Acts 26:28</a:t>
            </a:r>
          </a:p>
          <a:p>
            <a:r>
              <a:rPr lang="en-US" sz="2800" dirty="0"/>
              <a:t>28  Then Agrippa said to Paul, "You almost </a:t>
            </a:r>
            <a:r>
              <a:rPr lang="en-US" sz="2800" b="1" dirty="0">
                <a:solidFill>
                  <a:srgbClr val="FFFF00"/>
                </a:solidFill>
              </a:rPr>
              <a:t>persuade</a:t>
            </a:r>
            <a:r>
              <a:rPr lang="en-US" sz="2800" dirty="0">
                <a:solidFill>
                  <a:srgbClr val="FFFF00"/>
                </a:solidFill>
              </a:rPr>
              <a:t> </a:t>
            </a:r>
            <a:r>
              <a:rPr lang="en-US" sz="2800" dirty="0"/>
              <a:t>me to become a Christian."</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p:txBody>
          <a:bodyPr>
            <a:normAutofit/>
          </a:bodyPr>
          <a:lstStyle/>
          <a:p>
            <a:r>
              <a:rPr lang="en-US" sz="2800" dirty="0" smtClean="0"/>
              <a:t>Emotionalism</a:t>
            </a:r>
          </a:p>
          <a:p>
            <a:r>
              <a:rPr lang="en-US" sz="2800" dirty="0" smtClean="0"/>
              <a:t>Materialism </a:t>
            </a:r>
            <a:endParaRPr lang="en-US" sz="2800" dirty="0"/>
          </a:p>
        </p:txBody>
      </p:sp>
      <p:sp>
        <p:nvSpPr>
          <p:cNvPr id="3" name="Content Placeholder 2"/>
          <p:cNvSpPr>
            <a:spLocks noGrp="1"/>
          </p:cNvSpPr>
          <p:nvPr>
            <p:ph sz="quarter" idx="13"/>
          </p:nvPr>
        </p:nvSpPr>
        <p:spPr/>
        <p:txBody>
          <a:bodyPr>
            <a:normAutofit/>
          </a:bodyPr>
          <a:lstStyle/>
          <a:p>
            <a:r>
              <a:rPr lang="en-US" sz="2800" dirty="0" smtClean="0"/>
              <a:t>By reasoning</a:t>
            </a:r>
          </a:p>
          <a:p>
            <a:r>
              <a:rPr lang="en-US" sz="2800" dirty="0" smtClean="0"/>
              <a:t>By persuasion</a:t>
            </a:r>
            <a:endParaRPr lang="en-US" sz="2800" dirty="0"/>
          </a:p>
        </p:txBody>
      </p:sp>
      <p:sp>
        <p:nvSpPr>
          <p:cNvPr id="5" name="Text Placeholder 4"/>
          <p:cNvSpPr>
            <a:spLocks noGrp="1"/>
          </p:cNvSpPr>
          <p:nvPr>
            <p:ph type="body" idx="1"/>
          </p:nvPr>
        </p:nvSpPr>
        <p:spPr>
          <a:xfrm>
            <a:off x="609600" y="1254125"/>
            <a:ext cx="3733800" cy="574675"/>
          </a:xfrm>
        </p:spPr>
        <p:txBody>
          <a:bodyPr/>
          <a:lstStyle/>
          <a:p>
            <a:r>
              <a:rPr lang="en-US" u="sng" dirty="0" smtClean="0"/>
              <a:t>God draws men</a:t>
            </a:r>
            <a:r>
              <a:rPr lang="en-US" dirty="0" smtClean="0"/>
              <a:t>:</a:t>
            </a:r>
            <a:endParaRPr lang="en-US" dirty="0"/>
          </a:p>
        </p:txBody>
      </p:sp>
      <p:sp>
        <p:nvSpPr>
          <p:cNvPr id="6" name="Text Placeholder 5"/>
          <p:cNvSpPr>
            <a:spLocks noGrp="1"/>
          </p:cNvSpPr>
          <p:nvPr>
            <p:ph type="body" sz="quarter" idx="3"/>
          </p:nvPr>
        </p:nvSpPr>
        <p:spPr>
          <a:xfrm>
            <a:off x="4800600" y="1254125"/>
            <a:ext cx="3962400" cy="574675"/>
          </a:xfrm>
        </p:spPr>
        <p:txBody>
          <a:bodyPr/>
          <a:lstStyle/>
          <a:p>
            <a:r>
              <a:rPr lang="en-US" u="sng" dirty="0" smtClean="0"/>
              <a:t>Denominations draw men</a:t>
            </a:r>
            <a:r>
              <a:rPr lang="en-US" dirty="0" smtClean="0"/>
              <a:t>:</a:t>
            </a:r>
            <a:endParaRPr lang="en-US" dirty="0"/>
          </a:p>
        </p:txBody>
      </p:sp>
    </p:spTree>
    <p:extLst>
      <p:ext uri="{BB962C8B-B14F-4D97-AF65-F5344CB8AC3E}">
        <p14:creationId xmlns:p14="http://schemas.microsoft.com/office/powerpoint/2010/main" val="2424350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Hebrews </a:t>
            </a:r>
            <a:r>
              <a:rPr lang="en-US" sz="2800" b="1" u="sng" dirty="0" smtClean="0"/>
              <a:t>8:10-12</a:t>
            </a:r>
            <a:endParaRPr lang="en-US" sz="2800" b="1" u="sng" dirty="0"/>
          </a:p>
          <a:p>
            <a:r>
              <a:rPr lang="en-US" sz="2800" dirty="0" smtClean="0">
                <a:solidFill>
                  <a:schemeClr val="bg1">
                    <a:lumMod val="75000"/>
                    <a:lumOff val="25000"/>
                  </a:schemeClr>
                </a:solidFill>
              </a:rPr>
              <a:t>10  </a:t>
            </a:r>
            <a:r>
              <a:rPr lang="en-US" sz="2800" dirty="0">
                <a:solidFill>
                  <a:schemeClr val="bg1">
                    <a:lumMod val="75000"/>
                    <a:lumOff val="25000"/>
                  </a:schemeClr>
                </a:solidFill>
              </a:rPr>
              <a:t>"For this is the covenant that I will make with the house of Israel after those days, says the LORD: I will put My laws in their mind and write them on their hearts; and I will be their God, and they shall be My people. </a:t>
            </a:r>
          </a:p>
          <a:p>
            <a:r>
              <a:rPr lang="en-US" sz="2800" dirty="0">
                <a:solidFill>
                  <a:schemeClr val="bg1">
                    <a:lumMod val="75000"/>
                    <a:lumOff val="25000"/>
                  </a:schemeClr>
                </a:solidFill>
              </a:rPr>
              <a:t>11</a:t>
            </a:r>
            <a:r>
              <a:rPr lang="en-US" sz="2800" dirty="0"/>
              <a:t>  </a:t>
            </a:r>
            <a:r>
              <a:rPr lang="en-US" sz="2800" dirty="0">
                <a:solidFill>
                  <a:schemeClr val="bg1">
                    <a:lumMod val="75000"/>
                    <a:lumOff val="25000"/>
                  </a:schemeClr>
                </a:solidFill>
              </a:rPr>
              <a:t>"None of them shall teach his neighbor, and none his brother, saying, 'Know the LORD,' for all shall know Me, from the least of them to the greatest of them. </a:t>
            </a:r>
          </a:p>
          <a:p>
            <a:r>
              <a:rPr lang="en-US" sz="2800" dirty="0"/>
              <a:t>12</a:t>
            </a:r>
            <a:r>
              <a:rPr lang="en-US" sz="2800" dirty="0">
                <a:solidFill>
                  <a:schemeClr val="bg1">
                    <a:lumMod val="75000"/>
                    <a:lumOff val="25000"/>
                  </a:schemeClr>
                </a:solidFill>
              </a:rPr>
              <a:t>  "For I will be merciful to their unrighteousness, and </a:t>
            </a:r>
            <a:r>
              <a:rPr lang="en-US" sz="2800" dirty="0"/>
              <a:t>their sins and their lawless deeds I will remember no more."</a:t>
            </a:r>
          </a:p>
        </p:txBody>
      </p:sp>
      <p:sp>
        <p:nvSpPr>
          <p:cNvPr id="3" name="TextBox 2"/>
          <p:cNvSpPr txBox="1"/>
          <p:nvPr/>
        </p:nvSpPr>
        <p:spPr>
          <a:xfrm>
            <a:off x="2971800" y="2762071"/>
            <a:ext cx="2514600" cy="1200329"/>
          </a:xfrm>
          <a:prstGeom prst="rect">
            <a:avLst/>
          </a:prstGeom>
          <a:solidFill>
            <a:schemeClr val="bg1">
              <a:lumMod val="65000"/>
              <a:lumOff val="35000"/>
            </a:schemeClr>
          </a:solidFill>
        </p:spPr>
        <p:txBody>
          <a:bodyPr wrap="square" rtlCol="0">
            <a:spAutoFit/>
          </a:bodyPr>
          <a:lstStyle/>
          <a:p>
            <a:pPr algn="ctr"/>
            <a:r>
              <a:rPr lang="en-US" sz="3600" b="1" u="sng" dirty="0" smtClean="0">
                <a:solidFill>
                  <a:srgbClr val="FFFF00"/>
                </a:solidFill>
              </a:rPr>
              <a:t>Quality #3</a:t>
            </a:r>
          </a:p>
          <a:p>
            <a:pPr algn="ctr"/>
            <a:r>
              <a:rPr lang="en-US" sz="3600" b="1" dirty="0" smtClean="0">
                <a:solidFill>
                  <a:srgbClr val="FFFF00"/>
                </a:solidFill>
                <a:sym typeface="Wingdings"/>
              </a:rPr>
              <a:t></a:t>
            </a:r>
            <a:endParaRPr lang="en-US" sz="3600" b="1" dirty="0">
              <a:solidFill>
                <a:srgbClr val="FFFF00"/>
              </a:solidFill>
            </a:endParaRPr>
          </a:p>
        </p:txBody>
      </p:sp>
    </p:spTree>
    <p:extLst>
      <p:ext uri="{BB962C8B-B14F-4D97-AF65-F5344CB8AC3E}">
        <p14:creationId xmlns:p14="http://schemas.microsoft.com/office/powerpoint/2010/main" val="1673552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b="1" u="sng" dirty="0"/>
              <a:t>Romans 3:25-26 </a:t>
            </a:r>
          </a:p>
          <a:p>
            <a:r>
              <a:rPr lang="en-US" sz="2800" dirty="0"/>
              <a:t>25  </a:t>
            </a:r>
            <a:r>
              <a:rPr lang="en-US" sz="2800" dirty="0" smtClean="0"/>
              <a:t>… </a:t>
            </a:r>
            <a:r>
              <a:rPr lang="en-US" sz="2800" u="sng" dirty="0" smtClean="0"/>
              <a:t>in </a:t>
            </a:r>
            <a:r>
              <a:rPr lang="en-US" sz="2800" u="sng" dirty="0"/>
              <a:t>His forbearance</a:t>
            </a:r>
            <a:r>
              <a:rPr lang="en-US" sz="2800" dirty="0"/>
              <a:t> </a:t>
            </a:r>
            <a:r>
              <a:rPr lang="en-US" sz="2800" b="1" dirty="0">
                <a:solidFill>
                  <a:srgbClr val="FFFF00"/>
                </a:solidFill>
              </a:rPr>
              <a:t>God had passed over the sins that were previously committed</a:t>
            </a:r>
            <a:r>
              <a:rPr lang="en-US" sz="2800" dirty="0">
                <a:solidFill>
                  <a:srgbClr val="FFFF00"/>
                </a:solidFill>
              </a:rPr>
              <a:t>, </a:t>
            </a:r>
          </a:p>
          <a:p>
            <a:r>
              <a:rPr lang="en-US" sz="2800" dirty="0"/>
              <a:t>26  to demonstrate at the present time His righteousness, </a:t>
            </a:r>
            <a:r>
              <a:rPr lang="en-US" sz="2800" dirty="0" smtClean="0"/>
              <a:t>…</a:t>
            </a:r>
            <a:endParaRPr lang="en-US" sz="2800" dirty="0"/>
          </a:p>
        </p:txBody>
      </p:sp>
    </p:spTree>
    <p:extLst>
      <p:ext uri="{BB962C8B-B14F-4D97-AF65-F5344CB8AC3E}">
        <p14:creationId xmlns:p14="http://schemas.microsoft.com/office/powerpoint/2010/main" val="36581021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38200" y="457200"/>
            <a:ext cx="7655379" cy="4908792"/>
          </a:xfrm>
        </p:spPr>
      </p:pic>
    </p:spTree>
    <p:extLst>
      <p:ext uri="{BB962C8B-B14F-4D97-AF65-F5344CB8AC3E}">
        <p14:creationId xmlns:p14="http://schemas.microsoft.com/office/powerpoint/2010/main" val="23764592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Hebrews </a:t>
            </a:r>
            <a:r>
              <a:rPr lang="en-US" sz="2800" b="1" u="sng" dirty="0" smtClean="0"/>
              <a:t>8:10-12</a:t>
            </a:r>
            <a:endParaRPr lang="en-US" sz="2800" b="1" u="sng" dirty="0"/>
          </a:p>
          <a:p>
            <a:r>
              <a:rPr lang="en-US" sz="2800" dirty="0" smtClean="0"/>
              <a:t>10  </a:t>
            </a:r>
            <a:r>
              <a:rPr lang="en-US" sz="2800" dirty="0">
                <a:solidFill>
                  <a:schemeClr val="bg1">
                    <a:lumMod val="75000"/>
                    <a:lumOff val="25000"/>
                  </a:schemeClr>
                </a:solidFill>
              </a:rPr>
              <a:t>"For this is the covenant that I will make with the house of Israel after those days, says the LORD: </a:t>
            </a:r>
            <a:r>
              <a:rPr lang="en-US" sz="2800" dirty="0"/>
              <a:t>I will put My laws in their mind and write them on their hearts</a:t>
            </a:r>
            <a:r>
              <a:rPr lang="en-US" sz="2800" dirty="0">
                <a:solidFill>
                  <a:schemeClr val="bg1">
                    <a:lumMod val="75000"/>
                    <a:lumOff val="25000"/>
                  </a:schemeClr>
                </a:solidFill>
              </a:rPr>
              <a:t>; and I will be their God, and they shall be My people. </a:t>
            </a:r>
          </a:p>
          <a:p>
            <a:r>
              <a:rPr lang="en-US" sz="2800" dirty="0">
                <a:solidFill>
                  <a:schemeClr val="bg1">
                    <a:lumMod val="75000"/>
                    <a:lumOff val="25000"/>
                  </a:schemeClr>
                </a:solidFill>
              </a:rPr>
              <a:t>11</a:t>
            </a:r>
            <a:r>
              <a:rPr lang="en-US" sz="2800" dirty="0"/>
              <a:t>  </a:t>
            </a:r>
            <a:r>
              <a:rPr lang="en-US" sz="2800" dirty="0">
                <a:solidFill>
                  <a:schemeClr val="bg1">
                    <a:lumMod val="75000"/>
                    <a:lumOff val="25000"/>
                  </a:schemeClr>
                </a:solidFill>
              </a:rPr>
              <a:t>"None of them shall teach his neighbor, and none his brother, saying, 'Know the LORD,' for all shall know Me, from the least of them to the greatest of them. </a:t>
            </a:r>
          </a:p>
          <a:p>
            <a:r>
              <a:rPr lang="en-US" sz="2800" dirty="0">
                <a:solidFill>
                  <a:schemeClr val="bg1">
                    <a:lumMod val="75000"/>
                    <a:lumOff val="25000"/>
                  </a:schemeClr>
                </a:solidFill>
              </a:rPr>
              <a:t>12  "For I will be merciful to their unrighteousness, and their sins and their lawless deeds I will remember no more."</a:t>
            </a:r>
          </a:p>
        </p:txBody>
      </p:sp>
      <p:sp>
        <p:nvSpPr>
          <p:cNvPr id="3" name="TextBox 2"/>
          <p:cNvSpPr txBox="1"/>
          <p:nvPr/>
        </p:nvSpPr>
        <p:spPr>
          <a:xfrm>
            <a:off x="3390900" y="381000"/>
            <a:ext cx="2514600" cy="1200329"/>
          </a:xfrm>
          <a:prstGeom prst="rect">
            <a:avLst/>
          </a:prstGeom>
          <a:solidFill>
            <a:schemeClr val="bg1">
              <a:lumMod val="65000"/>
              <a:lumOff val="35000"/>
            </a:schemeClr>
          </a:solidFill>
        </p:spPr>
        <p:txBody>
          <a:bodyPr wrap="square" rtlCol="0">
            <a:spAutoFit/>
          </a:bodyPr>
          <a:lstStyle/>
          <a:p>
            <a:pPr algn="ctr"/>
            <a:r>
              <a:rPr lang="en-US" sz="3600" b="1" u="sng" dirty="0" smtClean="0">
                <a:solidFill>
                  <a:srgbClr val="FFFF00"/>
                </a:solidFill>
              </a:rPr>
              <a:t>Quality #4</a:t>
            </a:r>
          </a:p>
          <a:p>
            <a:pPr algn="ctr"/>
            <a:r>
              <a:rPr lang="en-US" sz="3600" b="1" dirty="0" smtClean="0">
                <a:solidFill>
                  <a:srgbClr val="FFFF00"/>
                </a:solidFill>
                <a:sym typeface="Wingdings"/>
              </a:rPr>
              <a:t></a:t>
            </a:r>
            <a:endParaRPr lang="en-US" sz="3600" b="1" dirty="0">
              <a:solidFill>
                <a:srgbClr val="FFFF00"/>
              </a:solidFill>
            </a:endParaRPr>
          </a:p>
        </p:txBody>
      </p:sp>
    </p:spTree>
    <p:extLst>
      <p:ext uri="{BB962C8B-B14F-4D97-AF65-F5344CB8AC3E}">
        <p14:creationId xmlns:p14="http://schemas.microsoft.com/office/powerpoint/2010/main" val="496640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384995"/>
          </a:xfrm>
          <a:prstGeom prst="rect">
            <a:avLst/>
          </a:prstGeom>
          <a:noFill/>
        </p:spPr>
        <p:txBody>
          <a:bodyPr wrap="square" rtlCol="0">
            <a:spAutoFit/>
          </a:bodyPr>
          <a:lstStyle/>
          <a:p>
            <a:r>
              <a:rPr lang="en-US" sz="2800" b="1" u="sng" dirty="0"/>
              <a:t>Deuteronomy 6:6 </a:t>
            </a:r>
          </a:p>
          <a:p>
            <a:r>
              <a:rPr lang="en-US" sz="2800" dirty="0"/>
              <a:t>6  "And </a:t>
            </a:r>
            <a:r>
              <a:rPr lang="en-US" sz="2800" b="1" dirty="0">
                <a:solidFill>
                  <a:srgbClr val="FFFF00"/>
                </a:solidFill>
              </a:rPr>
              <a:t>these words</a:t>
            </a:r>
            <a:r>
              <a:rPr lang="en-US" sz="2800" dirty="0">
                <a:solidFill>
                  <a:srgbClr val="FFFF00"/>
                </a:solidFill>
              </a:rPr>
              <a:t> </a:t>
            </a:r>
            <a:r>
              <a:rPr lang="en-US" sz="2800" dirty="0"/>
              <a:t>which I command you today </a:t>
            </a:r>
            <a:r>
              <a:rPr lang="en-US" sz="2800" b="1" dirty="0">
                <a:solidFill>
                  <a:srgbClr val="FFFF00"/>
                </a:solidFill>
              </a:rPr>
              <a:t>shall be in your heart</a:t>
            </a:r>
            <a:r>
              <a:rPr lang="en-US" sz="2800" dirty="0">
                <a:solidFill>
                  <a:srgbClr val="FFFF00"/>
                </a:solidFill>
              </a:rPr>
              <a:t>. </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b="1" u="sng" dirty="0"/>
              <a:t>Deuteronomy 11:18</a:t>
            </a:r>
            <a:endParaRPr lang="en-US" sz="2800" dirty="0"/>
          </a:p>
          <a:p>
            <a:r>
              <a:rPr lang="en-US" sz="2800" dirty="0"/>
              <a:t>18  "Therefore you shall </a:t>
            </a:r>
            <a:r>
              <a:rPr lang="en-US" sz="2800" b="1" dirty="0">
                <a:solidFill>
                  <a:srgbClr val="FFFF00"/>
                </a:solidFill>
              </a:rPr>
              <a:t>lay up these words of mine in your heart</a:t>
            </a:r>
            <a:r>
              <a:rPr lang="en-US" sz="2800" dirty="0">
                <a:solidFill>
                  <a:srgbClr val="FFFF00"/>
                </a:solidFill>
              </a:rPr>
              <a:t> </a:t>
            </a:r>
            <a:r>
              <a:rPr lang="en-US" sz="2800" b="1" dirty="0">
                <a:solidFill>
                  <a:srgbClr val="FFFF00"/>
                </a:solidFill>
              </a:rPr>
              <a:t>and in your soul, </a:t>
            </a:r>
            <a:r>
              <a:rPr lang="en-US" sz="2800" dirty="0"/>
              <a:t>and bind them as a sign on your hand, and they shall be as frontlets between your eyes. </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401205"/>
          </a:xfrm>
          <a:prstGeom prst="rect">
            <a:avLst/>
          </a:prstGeom>
          <a:noFill/>
        </p:spPr>
        <p:txBody>
          <a:bodyPr wrap="square" rtlCol="0">
            <a:spAutoFit/>
          </a:bodyPr>
          <a:lstStyle/>
          <a:p>
            <a:r>
              <a:rPr lang="en-US" sz="2800" b="1" u="sng" dirty="0"/>
              <a:t>Romans 11:2-5</a:t>
            </a:r>
          </a:p>
          <a:p>
            <a:r>
              <a:rPr lang="en-US" sz="2800" dirty="0"/>
              <a:t>2  … do you not know what the Scripture says of Elijah, how he pleads with God against Israel, saying, </a:t>
            </a:r>
          </a:p>
          <a:p>
            <a:r>
              <a:rPr lang="en-US" sz="2800" dirty="0"/>
              <a:t>3  "LORD, they have killed Your prophets and torn down Your altars, and I alone am left, and they seek my life"? </a:t>
            </a:r>
          </a:p>
          <a:p>
            <a:r>
              <a:rPr lang="en-US" sz="2800" dirty="0"/>
              <a:t>4  But what does the divine response say to him? "I have reserved for Myself seven thousand men who have not bowed the knee to Baal." </a:t>
            </a:r>
          </a:p>
          <a:p>
            <a:r>
              <a:rPr lang="en-US" sz="2800" dirty="0"/>
              <a:t>5  Even so then, at this present time there is </a:t>
            </a:r>
            <a:r>
              <a:rPr lang="en-US" sz="2800" b="1" u="sng" dirty="0">
                <a:solidFill>
                  <a:srgbClr val="FFFF00"/>
                </a:solidFill>
              </a:rPr>
              <a:t>a remnant</a:t>
            </a:r>
            <a:r>
              <a:rPr lang="en-US" sz="2800" dirty="0">
                <a:solidFill>
                  <a:srgbClr val="FFFF00"/>
                </a:solidFill>
              </a:rPr>
              <a:t> </a:t>
            </a:r>
            <a:r>
              <a:rPr lang="en-US" sz="2800" dirty="0"/>
              <a:t>according to the election of grace.</a:t>
            </a:r>
          </a:p>
        </p:txBody>
      </p:sp>
    </p:spTree>
    <p:extLst>
      <p:ext uri="{BB962C8B-B14F-4D97-AF65-F5344CB8AC3E}">
        <p14:creationId xmlns:p14="http://schemas.microsoft.com/office/powerpoint/2010/main" val="18965110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“Law Written On The Heart”</a:t>
            </a:r>
            <a:endParaRPr lang="en-US" dirty="0"/>
          </a:p>
        </p:txBody>
      </p:sp>
      <p:sp>
        <p:nvSpPr>
          <p:cNvPr id="3" name="Content Placeholder 2"/>
          <p:cNvSpPr>
            <a:spLocks noGrp="1"/>
          </p:cNvSpPr>
          <p:nvPr>
            <p:ph sz="quarter" idx="13"/>
          </p:nvPr>
        </p:nvSpPr>
        <p:spPr>
          <a:xfrm>
            <a:off x="457200" y="1874837"/>
            <a:ext cx="8229600" cy="4525963"/>
          </a:xfrm>
        </p:spPr>
        <p:txBody>
          <a:bodyPr>
            <a:normAutofit/>
          </a:bodyPr>
          <a:lstStyle/>
          <a:p>
            <a:pPr marL="514350" lvl="0" indent="-514350">
              <a:buFont typeface="+mj-lt"/>
              <a:buAutoNum type="arabicParenR"/>
            </a:pPr>
            <a:r>
              <a:rPr lang="en-US" dirty="0"/>
              <a:t>Did men under OT have the </a:t>
            </a:r>
            <a:r>
              <a:rPr lang="en-US" i="1" dirty="0"/>
              <a:t>"law written on the heart"</a:t>
            </a:r>
            <a:r>
              <a:rPr lang="en-US" dirty="0"/>
              <a:t>?</a:t>
            </a:r>
          </a:p>
          <a:p>
            <a:pPr marL="514350" lvl="0" indent="-514350">
              <a:buFont typeface="+mj-lt"/>
              <a:buAutoNum type="arabicParenR"/>
            </a:pPr>
            <a:r>
              <a:rPr lang="en-US" dirty="0"/>
              <a:t>How does God </a:t>
            </a:r>
            <a:r>
              <a:rPr lang="en-US" i="1" dirty="0"/>
              <a:t>"draw men"</a:t>
            </a:r>
            <a:r>
              <a:rPr lang="en-US" dirty="0"/>
              <a:t> </a:t>
            </a:r>
            <a:r>
              <a:rPr lang="en-US" dirty="0" smtClean="0"/>
              <a:t>to </a:t>
            </a:r>
            <a:r>
              <a:rPr lang="en-US" dirty="0"/>
              <a:t>Himself?</a:t>
            </a:r>
          </a:p>
          <a:p>
            <a:pPr marL="514350" lvl="0" indent="-514350">
              <a:buFont typeface="+mj-lt"/>
              <a:buAutoNum type="arabicParenR"/>
            </a:pPr>
            <a:r>
              <a:rPr lang="en-US" dirty="0"/>
              <a:t>How do denominations draw men to their organizations?</a:t>
            </a:r>
          </a:p>
          <a:p>
            <a:pPr marL="514350" lvl="0" indent="-514350">
              <a:buFont typeface="+mj-lt"/>
              <a:buAutoNum type="arabicParenR"/>
            </a:pPr>
            <a:r>
              <a:rPr lang="en-US" dirty="0"/>
              <a:t>Did God ever write a check without any money in </a:t>
            </a:r>
            <a:r>
              <a:rPr lang="en-US" dirty="0" smtClean="0"/>
              <a:t>His account?</a:t>
            </a:r>
          </a:p>
          <a:p>
            <a:pPr marL="514350" indent="-514350">
              <a:buFont typeface="+mj-lt"/>
              <a:buAutoNum type="arabicParenR"/>
            </a:pPr>
            <a:r>
              <a:rPr lang="en-US" dirty="0"/>
              <a:t>Is having the </a:t>
            </a:r>
            <a:r>
              <a:rPr lang="en-US" i="1" dirty="0"/>
              <a:t>"law written o</a:t>
            </a:r>
            <a:r>
              <a:rPr lang="en-US" i="1" dirty="0" smtClean="0"/>
              <a:t>n </a:t>
            </a:r>
            <a:r>
              <a:rPr lang="en-US" i="1" dirty="0"/>
              <a:t>the heart"</a:t>
            </a:r>
            <a:r>
              <a:rPr lang="en-US" dirty="0"/>
              <a:t> another way of saying </a:t>
            </a:r>
            <a:r>
              <a:rPr lang="en-US" i="1" dirty="0"/>
              <a:t>"scripture memorization</a:t>
            </a:r>
            <a:r>
              <a:rPr lang="en-US" i="1" dirty="0" smtClean="0"/>
              <a:t>"</a:t>
            </a:r>
            <a:r>
              <a:rPr lang="en-US" dirty="0" smtClean="0"/>
              <a:t>?</a:t>
            </a:r>
            <a:endParaRPr lang="en-US" dirty="0"/>
          </a:p>
        </p:txBody>
      </p:sp>
    </p:spTree>
    <p:extLst>
      <p:ext uri="{BB962C8B-B14F-4D97-AF65-F5344CB8AC3E}">
        <p14:creationId xmlns:p14="http://schemas.microsoft.com/office/powerpoint/2010/main" val="1840681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u="sng" dirty="0"/>
              <a:t>Bob Waldron</a:t>
            </a:r>
            <a:r>
              <a:rPr lang="en-US" sz="2800" dirty="0"/>
              <a:t>:  </a:t>
            </a:r>
            <a:endParaRPr lang="en-US" sz="2800" dirty="0" smtClean="0"/>
          </a:p>
          <a:p>
            <a:endParaRPr lang="en-US" sz="2800" i="1" dirty="0"/>
          </a:p>
          <a:p>
            <a:endParaRPr lang="en-US" sz="2800" i="1" dirty="0" smtClean="0"/>
          </a:p>
          <a:p>
            <a:pPr lvl="1"/>
            <a:r>
              <a:rPr lang="en-US" sz="2800" i="1" dirty="0" smtClean="0"/>
              <a:t>"</a:t>
            </a:r>
            <a:r>
              <a:rPr lang="en-US" sz="2800" i="1" dirty="0"/>
              <a:t>What was infrequently attained in the OT is to be </a:t>
            </a:r>
            <a:r>
              <a:rPr lang="en-US" sz="2800" i="1" dirty="0" smtClean="0"/>
              <a:t/>
            </a:r>
            <a:br>
              <a:rPr lang="en-US" sz="2800" i="1" dirty="0" smtClean="0"/>
            </a:br>
            <a:r>
              <a:rPr lang="en-US" sz="2800" i="1" u="sng" dirty="0" smtClean="0">
                <a:solidFill>
                  <a:srgbClr val="FFFF00"/>
                </a:solidFill>
              </a:rPr>
              <a:t>the </a:t>
            </a:r>
            <a:r>
              <a:rPr lang="en-US" sz="2800" i="1" u="sng" dirty="0">
                <a:solidFill>
                  <a:srgbClr val="FFFF00"/>
                </a:solidFill>
              </a:rPr>
              <a:t>norm</a:t>
            </a:r>
            <a:r>
              <a:rPr lang="en-US" sz="2800" i="1" dirty="0">
                <a:solidFill>
                  <a:srgbClr val="FFFF00"/>
                </a:solidFill>
              </a:rPr>
              <a:t> </a:t>
            </a:r>
            <a:r>
              <a:rPr lang="en-US" sz="2800" i="1" dirty="0"/>
              <a:t>under the new covenant." </a:t>
            </a:r>
            <a:r>
              <a:rPr lang="en-US" sz="1600" dirty="0"/>
              <a:t>(</a:t>
            </a:r>
            <a:r>
              <a:rPr lang="en-US" sz="1600" u="sng" dirty="0"/>
              <a:t>Christ In You</a:t>
            </a:r>
            <a:r>
              <a:rPr lang="en-US" sz="1600" dirty="0"/>
              <a:t>, p. 48)</a:t>
            </a:r>
            <a:endParaRPr lang="en-US" sz="2000" dirty="0"/>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677656"/>
          </a:xfrm>
          <a:prstGeom prst="rect">
            <a:avLst/>
          </a:prstGeom>
          <a:noFill/>
        </p:spPr>
        <p:txBody>
          <a:bodyPr wrap="square" rtlCol="0">
            <a:spAutoFit/>
          </a:bodyPr>
          <a:lstStyle/>
          <a:p>
            <a:r>
              <a:rPr lang="en-US" sz="2800" b="1" u="sng" dirty="0"/>
              <a:t>John 15:6-7</a:t>
            </a:r>
          </a:p>
          <a:p>
            <a:r>
              <a:rPr lang="en-US" sz="2800" dirty="0"/>
              <a:t>6  "If anyone does not abide in Me, he is cast out as a branch and is withered; and they gather them and throw them into the fire, and they are burned. </a:t>
            </a:r>
          </a:p>
          <a:p>
            <a:r>
              <a:rPr lang="en-US" sz="2800" dirty="0"/>
              <a:t>7  "If you abide in Me, and </a:t>
            </a:r>
            <a:r>
              <a:rPr lang="en-US" sz="2800" b="1" dirty="0">
                <a:solidFill>
                  <a:srgbClr val="FFFF00"/>
                </a:solidFill>
              </a:rPr>
              <a:t>My words abide in you</a:t>
            </a:r>
            <a:r>
              <a:rPr lang="en-US" sz="2800" dirty="0">
                <a:solidFill>
                  <a:srgbClr val="FFFF00"/>
                </a:solidFill>
              </a:rPr>
              <a:t>, </a:t>
            </a:r>
            <a:r>
              <a:rPr lang="en-US" sz="2800" dirty="0"/>
              <a:t>you will ask what you desire, and it shall be done for you.</a:t>
            </a:r>
          </a:p>
        </p:txBody>
      </p:sp>
    </p:spTree>
    <p:extLst>
      <p:ext uri="{BB962C8B-B14F-4D97-AF65-F5344CB8AC3E}">
        <p14:creationId xmlns:p14="http://schemas.microsoft.com/office/powerpoint/2010/main" val="3520027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endParaRPr lang="en-US" sz="2800" dirty="0"/>
          </a:p>
          <a:p>
            <a:pPr lvl="2"/>
            <a:r>
              <a:rPr lang="en-US" sz="2800" b="1" dirty="0" smtClean="0">
                <a:solidFill>
                  <a:srgbClr val="FFFF00"/>
                </a:solidFill>
              </a:rPr>
              <a:t>Scripture memorization???</a:t>
            </a:r>
            <a:endParaRPr lang="en-US" sz="2800" b="1" dirty="0">
              <a:solidFill>
                <a:srgbClr val="FFFF00"/>
              </a:solidFill>
            </a:endParaRP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endParaRPr lang="en-US" sz="2800" dirty="0"/>
          </a:p>
          <a:p>
            <a:pPr lvl="2"/>
            <a:r>
              <a:rPr lang="en-US" sz="2800" b="1" strike="dblStrike" dirty="0" smtClean="0">
                <a:solidFill>
                  <a:srgbClr val="FFFF00"/>
                </a:solidFill>
              </a:rPr>
              <a:t>Scripture memorization???</a:t>
            </a:r>
            <a:endParaRPr lang="en-US" sz="2800" b="1" strike="dblStrike" dirty="0">
              <a:solidFill>
                <a:srgbClr val="FFFF00"/>
              </a:solidFill>
            </a:endParaRPr>
          </a:p>
        </p:txBody>
      </p:sp>
    </p:spTree>
    <p:extLst>
      <p:ext uri="{BB962C8B-B14F-4D97-AF65-F5344CB8AC3E}">
        <p14:creationId xmlns:p14="http://schemas.microsoft.com/office/powerpoint/2010/main" val="29709753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384995"/>
          </a:xfrm>
          <a:prstGeom prst="rect">
            <a:avLst/>
          </a:prstGeom>
          <a:noFill/>
        </p:spPr>
        <p:txBody>
          <a:bodyPr wrap="square" rtlCol="0">
            <a:spAutoFit/>
          </a:bodyPr>
          <a:lstStyle/>
          <a:p>
            <a:r>
              <a:rPr lang="en-US" sz="2800" b="1" u="sng" dirty="0"/>
              <a:t>John 5:38</a:t>
            </a:r>
          </a:p>
          <a:p>
            <a:r>
              <a:rPr lang="en-US" sz="2800" dirty="0"/>
              <a:t>38  "But </a:t>
            </a:r>
            <a:r>
              <a:rPr lang="en-US" sz="2800" b="1" dirty="0">
                <a:solidFill>
                  <a:srgbClr val="FFFF00"/>
                </a:solidFill>
              </a:rPr>
              <a:t>you do not have His word abiding in you</a:t>
            </a:r>
            <a:r>
              <a:rPr lang="en-US" sz="2800" dirty="0">
                <a:solidFill>
                  <a:srgbClr val="FFFF00"/>
                </a:solidFill>
              </a:rPr>
              <a:t>, </a:t>
            </a:r>
            <a:r>
              <a:rPr lang="en-US" sz="2800" dirty="0"/>
              <a:t>because whom He sent, Him you do not believe.</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3539430"/>
          </a:xfrm>
          <a:prstGeom prst="rect">
            <a:avLst/>
          </a:prstGeom>
          <a:noFill/>
        </p:spPr>
        <p:txBody>
          <a:bodyPr wrap="square" rtlCol="0">
            <a:spAutoFit/>
          </a:bodyPr>
          <a:lstStyle/>
          <a:p>
            <a:r>
              <a:rPr lang="en-US" sz="2800" b="1" u="sng" dirty="0"/>
              <a:t>John 8</a:t>
            </a:r>
          </a:p>
          <a:p>
            <a:r>
              <a:rPr lang="en-US" sz="2800" dirty="0"/>
              <a:t>31  Then Jesus said to those Jews who believed Him, </a:t>
            </a:r>
            <a:r>
              <a:rPr lang="en-US" sz="2800" dirty="0" smtClean="0"/>
              <a:t/>
            </a:r>
            <a:br>
              <a:rPr lang="en-US" sz="2800" dirty="0" smtClean="0"/>
            </a:br>
            <a:r>
              <a:rPr lang="en-US" sz="2800" dirty="0" smtClean="0"/>
              <a:t>"</a:t>
            </a:r>
            <a:r>
              <a:rPr lang="en-US" sz="2800" b="1" dirty="0">
                <a:solidFill>
                  <a:srgbClr val="FFFF00"/>
                </a:solidFill>
              </a:rPr>
              <a:t>If you abide in My word</a:t>
            </a:r>
            <a:r>
              <a:rPr lang="en-US" sz="2800" dirty="0">
                <a:solidFill>
                  <a:srgbClr val="FFFF00"/>
                </a:solidFill>
              </a:rPr>
              <a:t>,</a:t>
            </a:r>
            <a:r>
              <a:rPr lang="en-US" sz="2800" b="1" dirty="0"/>
              <a:t> </a:t>
            </a:r>
            <a:r>
              <a:rPr lang="en-US" sz="2800" dirty="0"/>
              <a:t>you are My disciples indeed. </a:t>
            </a:r>
          </a:p>
          <a:p>
            <a:r>
              <a:rPr lang="en-US" sz="2800" dirty="0"/>
              <a:t> </a:t>
            </a:r>
          </a:p>
          <a:p>
            <a:r>
              <a:rPr lang="en-US" sz="2800" dirty="0"/>
              <a:t>37  "I know that you are Abraham's descendants, but you seek to kill Me, because </a:t>
            </a:r>
            <a:r>
              <a:rPr lang="en-US" sz="2800" b="1" dirty="0">
                <a:solidFill>
                  <a:srgbClr val="FFFF00"/>
                </a:solidFill>
              </a:rPr>
              <a:t>My word has no place in you</a:t>
            </a:r>
            <a:r>
              <a:rPr lang="en-US" sz="2800" dirty="0">
                <a:solidFill>
                  <a:srgbClr val="FFFF00"/>
                </a:solidFill>
              </a:rPr>
              <a:t>. </a:t>
            </a:r>
          </a:p>
          <a:p>
            <a:r>
              <a:rPr lang="en-US" sz="2800" dirty="0"/>
              <a:t> </a:t>
            </a:r>
          </a:p>
          <a:p>
            <a:r>
              <a:rPr lang="en-US" sz="2800" dirty="0">
                <a:solidFill>
                  <a:schemeClr val="bg1">
                    <a:lumMod val="75000"/>
                    <a:lumOff val="25000"/>
                  </a:schemeClr>
                </a:solidFill>
              </a:rPr>
              <a:t> </a:t>
            </a:r>
          </a:p>
        </p:txBody>
      </p:sp>
    </p:spTree>
    <p:extLst>
      <p:ext uri="{BB962C8B-B14F-4D97-AF65-F5344CB8AC3E}">
        <p14:creationId xmlns:p14="http://schemas.microsoft.com/office/powerpoint/2010/main" val="1454462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8077200" cy="3539430"/>
          </a:xfrm>
          <a:prstGeom prst="rect">
            <a:avLst/>
          </a:prstGeom>
          <a:noFill/>
        </p:spPr>
        <p:txBody>
          <a:bodyPr wrap="square" rtlCol="0">
            <a:spAutoFit/>
          </a:bodyPr>
          <a:lstStyle/>
          <a:p>
            <a:r>
              <a:rPr lang="en-US" sz="2800" b="1" u="sng" dirty="0"/>
              <a:t>John 8</a:t>
            </a:r>
          </a:p>
          <a:p>
            <a:r>
              <a:rPr lang="en-US" sz="2800" dirty="0" smtClean="0"/>
              <a:t>51  "</a:t>
            </a:r>
            <a:r>
              <a:rPr lang="en-US" sz="2800" dirty="0"/>
              <a:t>Most assuredly, I say to you, </a:t>
            </a:r>
            <a:r>
              <a:rPr lang="en-US" sz="2800" b="1" dirty="0">
                <a:solidFill>
                  <a:srgbClr val="FFFF00"/>
                </a:solidFill>
              </a:rPr>
              <a:t>if anyone keeps My word</a:t>
            </a:r>
            <a:r>
              <a:rPr lang="en-US" sz="2800" dirty="0"/>
              <a:t> he shall never see death." </a:t>
            </a:r>
            <a:endParaRPr lang="en-US" sz="2800" dirty="0" smtClean="0"/>
          </a:p>
          <a:p>
            <a:endParaRPr lang="en-US" sz="2800" dirty="0" smtClean="0"/>
          </a:p>
          <a:p>
            <a:r>
              <a:rPr lang="en-US" sz="2800" dirty="0" smtClean="0"/>
              <a:t>55  "You have </a:t>
            </a:r>
            <a:r>
              <a:rPr lang="en-US" sz="2800" dirty="0"/>
              <a:t>not known </a:t>
            </a:r>
            <a:r>
              <a:rPr lang="en-US" sz="2800" dirty="0" smtClean="0"/>
              <a:t>[the Father], </a:t>
            </a:r>
            <a:r>
              <a:rPr lang="en-US" sz="2800" dirty="0"/>
              <a:t>but I know Him. And if I say, 'I do not know Him,' I shall be a liar like you; but </a:t>
            </a:r>
            <a:r>
              <a:rPr lang="en-US" sz="2800" dirty="0" smtClean="0"/>
              <a:t/>
            </a:r>
            <a:br>
              <a:rPr lang="en-US" sz="2800" dirty="0" smtClean="0"/>
            </a:br>
            <a:r>
              <a:rPr lang="en-US" sz="2800" b="1" dirty="0" smtClean="0">
                <a:solidFill>
                  <a:srgbClr val="FFFF00"/>
                </a:solidFill>
              </a:rPr>
              <a:t>I </a:t>
            </a:r>
            <a:r>
              <a:rPr lang="en-US" sz="2800" b="1" dirty="0">
                <a:solidFill>
                  <a:srgbClr val="FFFF00"/>
                </a:solidFill>
              </a:rPr>
              <a:t>do </a:t>
            </a:r>
            <a:r>
              <a:rPr lang="en-US" sz="2800" b="1" u="sng" dirty="0">
                <a:solidFill>
                  <a:srgbClr val="FFFF00"/>
                </a:solidFill>
              </a:rPr>
              <a:t>know Him</a:t>
            </a:r>
            <a:r>
              <a:rPr lang="en-US" sz="2800" b="1" dirty="0">
                <a:solidFill>
                  <a:srgbClr val="FFFF00"/>
                </a:solidFill>
              </a:rPr>
              <a:t> </a:t>
            </a:r>
            <a:r>
              <a:rPr lang="en-US" sz="2800" dirty="0"/>
              <a:t>and</a:t>
            </a:r>
            <a:r>
              <a:rPr lang="en-US" sz="2800" b="1" dirty="0"/>
              <a:t> </a:t>
            </a:r>
            <a:r>
              <a:rPr lang="en-US" sz="2800" b="1" u="sng" dirty="0">
                <a:solidFill>
                  <a:srgbClr val="FFFF00"/>
                </a:solidFill>
              </a:rPr>
              <a:t>keep His word</a:t>
            </a:r>
            <a:r>
              <a:rPr lang="en-US" sz="2800" dirty="0">
                <a:solidFill>
                  <a:srgbClr val="FFFF00"/>
                </a:solidFill>
              </a:rPr>
              <a:t>. </a:t>
            </a:r>
          </a:p>
          <a:p>
            <a:endParaRPr lang="en-US" sz="2800" dirty="0"/>
          </a:p>
        </p:txBody>
      </p:sp>
    </p:spTree>
    <p:extLst>
      <p:ext uri="{BB962C8B-B14F-4D97-AF65-F5344CB8AC3E}">
        <p14:creationId xmlns:p14="http://schemas.microsoft.com/office/powerpoint/2010/main" val="30528201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pPr lvl="2"/>
            <a:r>
              <a:rPr lang="en-US" sz="2800" b="1" strike="dblStrike" dirty="0" smtClean="0">
                <a:solidFill>
                  <a:srgbClr val="FFFF00"/>
                </a:solidFill>
              </a:rPr>
              <a:t>Scripture memorization???</a:t>
            </a:r>
          </a:p>
        </p:txBody>
      </p:sp>
      <p:sp>
        <p:nvSpPr>
          <p:cNvPr id="3" name="TextBox 2"/>
          <p:cNvSpPr txBox="1"/>
          <p:nvPr/>
        </p:nvSpPr>
        <p:spPr>
          <a:xfrm rot="21032639">
            <a:off x="2378328" y="2767440"/>
            <a:ext cx="4181230" cy="2123658"/>
          </a:xfrm>
          <a:prstGeom prst="rect">
            <a:avLst/>
          </a:prstGeom>
          <a:noFill/>
        </p:spPr>
        <p:txBody>
          <a:bodyPr wrap="square" rtlCol="0">
            <a:spAutoFit/>
          </a:bodyPr>
          <a:lstStyle/>
          <a:p>
            <a:pPr algn="ctr"/>
            <a:r>
              <a:rPr lang="en-US" sz="4400" b="1" u="sng" dirty="0">
                <a:solidFill>
                  <a:srgbClr val="FFFF00"/>
                </a:solidFill>
              </a:rPr>
              <a:t>Control</a:t>
            </a:r>
            <a:r>
              <a:rPr lang="en-US" sz="4400" b="1" dirty="0" smtClean="0">
                <a:solidFill>
                  <a:srgbClr val="FFFF00"/>
                </a:solidFill>
              </a:rPr>
              <a:t>!</a:t>
            </a:r>
          </a:p>
          <a:p>
            <a:pPr algn="ctr"/>
            <a:r>
              <a:rPr lang="en-US" sz="4400" b="1" dirty="0" smtClean="0">
                <a:solidFill>
                  <a:srgbClr val="FFFF00"/>
                </a:solidFill>
              </a:rPr>
              <a:t>Habit</a:t>
            </a:r>
          </a:p>
          <a:p>
            <a:pPr algn="ctr"/>
            <a:r>
              <a:rPr lang="en-US" sz="4400" b="1" dirty="0" smtClean="0">
                <a:solidFill>
                  <a:srgbClr val="FFFF00"/>
                </a:solidFill>
              </a:rPr>
              <a:t>“Second Nature”</a:t>
            </a:r>
            <a:endParaRPr lang="en-US" sz="4400" dirty="0"/>
          </a:p>
        </p:txBody>
      </p:sp>
    </p:spTree>
    <p:extLst>
      <p:ext uri="{BB962C8B-B14F-4D97-AF65-F5344CB8AC3E}">
        <p14:creationId xmlns:p14="http://schemas.microsoft.com/office/powerpoint/2010/main" val="3398870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3539430"/>
          </a:xfrm>
          <a:prstGeom prst="rect">
            <a:avLst/>
          </a:prstGeom>
          <a:noFill/>
        </p:spPr>
        <p:txBody>
          <a:bodyPr wrap="square" rtlCol="0">
            <a:spAutoFit/>
          </a:bodyPr>
          <a:lstStyle/>
          <a:p>
            <a:r>
              <a:rPr lang="en-US" sz="2800" b="1" u="sng" dirty="0"/>
              <a:t>2 Peter 1:3-4</a:t>
            </a:r>
          </a:p>
          <a:p>
            <a:r>
              <a:rPr lang="en-US" sz="2800" dirty="0"/>
              <a:t>3  as His divine power has given to us all things that pertain to life and godliness, </a:t>
            </a:r>
            <a:r>
              <a:rPr lang="en-US" sz="2800" u="sng" dirty="0">
                <a:solidFill>
                  <a:srgbClr val="FFFF00"/>
                </a:solidFill>
              </a:rPr>
              <a:t>through the knowledge of Him</a:t>
            </a:r>
            <a:r>
              <a:rPr lang="en-US" sz="2800" dirty="0"/>
              <a:t> who called us by glory and virtue, </a:t>
            </a:r>
          </a:p>
          <a:p>
            <a:r>
              <a:rPr lang="en-US" sz="2800" dirty="0"/>
              <a:t>4  </a:t>
            </a:r>
            <a:r>
              <a:rPr lang="en-US" sz="2800" u="sng" dirty="0">
                <a:solidFill>
                  <a:srgbClr val="FFFF00"/>
                </a:solidFill>
              </a:rPr>
              <a:t>by which</a:t>
            </a:r>
            <a:r>
              <a:rPr lang="en-US" sz="2800" dirty="0">
                <a:solidFill>
                  <a:srgbClr val="FFFF00"/>
                </a:solidFill>
              </a:rPr>
              <a:t> </a:t>
            </a:r>
            <a:r>
              <a:rPr lang="en-US" sz="2800" dirty="0"/>
              <a:t>have been given to us exceedingly great and precious promises, that </a:t>
            </a:r>
            <a:r>
              <a:rPr lang="en-US" sz="2800" u="sng" dirty="0">
                <a:solidFill>
                  <a:srgbClr val="FFFF00"/>
                </a:solidFill>
              </a:rPr>
              <a:t>through these</a:t>
            </a:r>
            <a:r>
              <a:rPr lang="en-US" sz="2800" dirty="0">
                <a:solidFill>
                  <a:srgbClr val="FFFF00"/>
                </a:solidFill>
              </a:rPr>
              <a:t> </a:t>
            </a:r>
            <a:r>
              <a:rPr lang="en-US" sz="2800" dirty="0"/>
              <a:t>you may be partakers of </a:t>
            </a:r>
            <a:r>
              <a:rPr lang="en-US" sz="2800" b="1" dirty="0">
                <a:solidFill>
                  <a:srgbClr val="FFFF00"/>
                </a:solidFill>
              </a:rPr>
              <a:t>the divine </a:t>
            </a:r>
            <a:r>
              <a:rPr lang="en-US" sz="2800" b="1" dirty="0" smtClean="0">
                <a:solidFill>
                  <a:srgbClr val="FFFF00"/>
                </a:solidFill>
              </a:rPr>
              <a:t>nature</a:t>
            </a:r>
            <a:r>
              <a:rPr lang="en-US" sz="2800" dirty="0" smtClean="0">
                <a:solidFill>
                  <a:srgbClr val="FFFF00"/>
                </a:solidFill>
              </a:rPr>
              <a:t>,</a:t>
            </a:r>
            <a:r>
              <a:rPr lang="en-US" sz="2800" dirty="0" smtClean="0"/>
              <a:t> </a:t>
            </a:r>
            <a:r>
              <a:rPr lang="en-US" sz="2800" dirty="0">
                <a:solidFill>
                  <a:schemeClr val="bg1">
                    <a:lumMod val="65000"/>
                    <a:lumOff val="35000"/>
                  </a:schemeClr>
                </a:solidFill>
              </a:rPr>
              <a:t>having escaped the corruption that is in the world through lust.</a:t>
            </a:r>
          </a:p>
        </p:txBody>
      </p:sp>
    </p:spTree>
    <p:extLst>
      <p:ext uri="{BB962C8B-B14F-4D97-AF65-F5344CB8AC3E}">
        <p14:creationId xmlns:p14="http://schemas.microsoft.com/office/powerpoint/2010/main" val="3199347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pPr lvl="2"/>
            <a:r>
              <a:rPr lang="en-US" sz="2800" b="1" strike="dblStrike" dirty="0" smtClean="0">
                <a:solidFill>
                  <a:srgbClr val="FFFF00"/>
                </a:solidFill>
              </a:rPr>
              <a:t>Scripture memorization???</a:t>
            </a:r>
          </a:p>
        </p:txBody>
      </p:sp>
      <p:sp>
        <p:nvSpPr>
          <p:cNvPr id="3" name="TextBox 2"/>
          <p:cNvSpPr txBox="1"/>
          <p:nvPr/>
        </p:nvSpPr>
        <p:spPr>
          <a:xfrm>
            <a:off x="527042" y="2767440"/>
            <a:ext cx="4181230" cy="1754326"/>
          </a:xfrm>
          <a:prstGeom prst="rect">
            <a:avLst/>
          </a:prstGeom>
          <a:noFill/>
        </p:spPr>
        <p:txBody>
          <a:bodyPr wrap="square" rtlCol="0">
            <a:spAutoFit/>
          </a:bodyPr>
          <a:lstStyle/>
          <a:p>
            <a:pPr algn="ctr"/>
            <a:r>
              <a:rPr lang="en-US" sz="3600" b="1" u="sng" dirty="0">
                <a:solidFill>
                  <a:srgbClr val="FFFF00"/>
                </a:solidFill>
              </a:rPr>
              <a:t>Control</a:t>
            </a:r>
            <a:r>
              <a:rPr lang="en-US" sz="3600" b="1" dirty="0" smtClean="0">
                <a:solidFill>
                  <a:srgbClr val="FFFF00"/>
                </a:solidFill>
              </a:rPr>
              <a:t>!</a:t>
            </a:r>
          </a:p>
          <a:p>
            <a:pPr algn="ctr"/>
            <a:r>
              <a:rPr lang="en-US" sz="3600" b="1" dirty="0" smtClean="0">
                <a:solidFill>
                  <a:srgbClr val="FFFF00"/>
                </a:solidFill>
              </a:rPr>
              <a:t>Habit</a:t>
            </a:r>
          </a:p>
          <a:p>
            <a:pPr algn="ctr"/>
            <a:r>
              <a:rPr lang="en-US" sz="3600" b="1" dirty="0" smtClean="0">
                <a:solidFill>
                  <a:srgbClr val="FFFF00"/>
                </a:solidFill>
              </a:rPr>
              <a:t>“Second Nature”</a:t>
            </a:r>
            <a:endParaRPr lang="en-US" sz="3600" dirty="0"/>
          </a:p>
        </p:txBody>
      </p:sp>
      <p:sp>
        <p:nvSpPr>
          <p:cNvPr id="4" name="TextBox 3"/>
          <p:cNvSpPr txBox="1"/>
          <p:nvPr/>
        </p:nvSpPr>
        <p:spPr>
          <a:xfrm rot="20110000">
            <a:off x="4553548" y="2899843"/>
            <a:ext cx="4181230" cy="769441"/>
          </a:xfrm>
          <a:prstGeom prst="rect">
            <a:avLst/>
          </a:prstGeom>
          <a:noFill/>
        </p:spPr>
        <p:txBody>
          <a:bodyPr wrap="square" rtlCol="0">
            <a:spAutoFit/>
          </a:bodyPr>
          <a:lstStyle/>
          <a:p>
            <a:pPr algn="ctr"/>
            <a:r>
              <a:rPr lang="en-US" sz="4400" b="1" u="sng" dirty="0" smtClean="0">
                <a:solidFill>
                  <a:srgbClr val="FFFF00"/>
                </a:solidFill>
              </a:rPr>
              <a:t>PRACTICE!</a:t>
            </a:r>
            <a:endParaRPr lang="en-US" sz="4400" dirty="0"/>
          </a:p>
        </p:txBody>
      </p:sp>
      <p:sp>
        <p:nvSpPr>
          <p:cNvPr id="5" name="TextBox 4"/>
          <p:cNvSpPr txBox="1"/>
          <p:nvPr/>
        </p:nvSpPr>
        <p:spPr>
          <a:xfrm>
            <a:off x="4191000" y="3048000"/>
            <a:ext cx="1219200" cy="1015663"/>
          </a:xfrm>
          <a:prstGeom prst="rect">
            <a:avLst/>
          </a:prstGeom>
          <a:noFill/>
        </p:spPr>
        <p:txBody>
          <a:bodyPr wrap="square" rtlCol="0">
            <a:spAutoFit/>
          </a:bodyPr>
          <a:lstStyle/>
          <a:p>
            <a:pPr algn="ctr"/>
            <a:r>
              <a:rPr lang="en-US" sz="6000" dirty="0" smtClean="0">
                <a:solidFill>
                  <a:srgbClr val="FFFF00"/>
                </a:solidFill>
                <a:sym typeface="Wingdings"/>
              </a:rPr>
              <a:t></a:t>
            </a:r>
            <a:endParaRPr lang="en-US" sz="6000" dirty="0">
              <a:solidFill>
                <a:srgbClr val="FFFF00"/>
              </a:solidFill>
            </a:endParaRPr>
          </a:p>
        </p:txBody>
      </p:sp>
    </p:spTree>
    <p:extLst>
      <p:ext uri="{BB962C8B-B14F-4D97-AF65-F5344CB8AC3E}">
        <p14:creationId xmlns:p14="http://schemas.microsoft.com/office/powerpoint/2010/main" val="3077728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“Law Written On The Heart”</a:t>
            </a:r>
            <a:endParaRPr lang="en-US" dirty="0"/>
          </a:p>
        </p:txBody>
      </p:sp>
      <p:sp>
        <p:nvSpPr>
          <p:cNvPr id="3" name="Content Placeholder 2"/>
          <p:cNvSpPr>
            <a:spLocks noGrp="1"/>
          </p:cNvSpPr>
          <p:nvPr>
            <p:ph sz="quarter" idx="13"/>
          </p:nvPr>
        </p:nvSpPr>
        <p:spPr>
          <a:xfrm>
            <a:off x="457200" y="1874837"/>
            <a:ext cx="8229600" cy="4525963"/>
          </a:xfrm>
        </p:spPr>
        <p:txBody>
          <a:bodyPr>
            <a:normAutofit/>
          </a:bodyPr>
          <a:lstStyle/>
          <a:p>
            <a:pPr marL="514350" lvl="0" indent="-514350">
              <a:buFont typeface="+mj-lt"/>
              <a:buAutoNum type="arabicParenR" startAt="6"/>
            </a:pPr>
            <a:r>
              <a:rPr lang="en-US" dirty="0"/>
              <a:t>What does it mean to have sin </a:t>
            </a:r>
            <a:r>
              <a:rPr lang="en-US" i="1" dirty="0"/>
              <a:t>"dwelling in"</a:t>
            </a:r>
            <a:r>
              <a:rPr lang="en-US" dirty="0"/>
              <a:t> you?</a:t>
            </a:r>
          </a:p>
          <a:p>
            <a:pPr marL="514350" lvl="0" indent="-514350">
              <a:buFont typeface="+mj-lt"/>
              <a:buAutoNum type="arabicParenR" startAt="6"/>
            </a:pPr>
            <a:r>
              <a:rPr lang="en-US" dirty="0"/>
              <a:t>If your house is burglarized, what will </a:t>
            </a:r>
            <a:r>
              <a:rPr lang="en-US" dirty="0" smtClean="0"/>
              <a:t>you probably </a:t>
            </a:r>
            <a:r>
              <a:rPr lang="en-US" dirty="0"/>
              <a:t>do?</a:t>
            </a:r>
          </a:p>
          <a:p>
            <a:pPr marL="514350" lvl="0" indent="-514350">
              <a:buFont typeface="+mj-lt"/>
              <a:buAutoNum type="arabicParenR" startAt="6"/>
            </a:pPr>
            <a:r>
              <a:rPr lang="en-US" dirty="0"/>
              <a:t>How does God seek to control men and how does the Devil seek to control men?</a:t>
            </a:r>
          </a:p>
        </p:txBody>
      </p:sp>
    </p:spTree>
    <p:extLst>
      <p:ext uri="{BB962C8B-B14F-4D97-AF65-F5344CB8AC3E}">
        <p14:creationId xmlns:p14="http://schemas.microsoft.com/office/powerpoint/2010/main" val="10311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rotWithShape="1">
          <a:blip r:embed="rId2" cstate="print">
            <a:extLst>
              <a:ext uri="{28A0092B-C50C-407E-A947-70E740481C1C}">
                <a14:useLocalDpi xmlns:a14="http://schemas.microsoft.com/office/drawing/2010/main" val="0"/>
              </a:ext>
            </a:extLst>
          </a:blip>
          <a:srcRect t="28248" r="19476" b="3291"/>
          <a:stretch/>
        </p:blipFill>
        <p:spPr>
          <a:xfrm>
            <a:off x="609600" y="762000"/>
            <a:ext cx="7991450" cy="453333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512" y="2505075"/>
            <a:ext cx="2466975" cy="1847850"/>
          </a:xfrm>
          <a:prstGeom prst="rect">
            <a:avLst/>
          </a:prstGeom>
        </p:spPr>
      </p:pic>
    </p:spTree>
    <p:extLst>
      <p:ext uri="{BB962C8B-B14F-4D97-AF65-F5344CB8AC3E}">
        <p14:creationId xmlns:p14="http://schemas.microsoft.com/office/powerpoint/2010/main" val="13908308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90"/>
                                          </p:val>
                                        </p:tav>
                                        <p:tav tm="100000">
                                          <p:val>
                                            <p:fltVal val="0"/>
                                          </p:val>
                                        </p:tav>
                                      </p:tavLst>
                                    </p:anim>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(Standard Transmission)</a:t>
            </a:r>
            <a:endParaRPr lang="en-US" dirty="0"/>
          </a:p>
        </p:txBody>
      </p:sp>
      <p:sp>
        <p:nvSpPr>
          <p:cNvPr id="3" name="Title 2"/>
          <p:cNvSpPr>
            <a:spLocks noGrp="1"/>
          </p:cNvSpPr>
          <p:nvPr>
            <p:ph type="ctrTitle"/>
          </p:nvPr>
        </p:nvSpPr>
        <p:spPr/>
        <p:txBody>
          <a:bodyPr/>
          <a:lstStyle/>
          <a:p>
            <a:r>
              <a:rPr lang="en-US" dirty="0" smtClean="0"/>
              <a:t>Four stages of learning</a:t>
            </a:r>
            <a:endParaRPr lang="en-US" dirty="0"/>
          </a:p>
        </p:txBody>
      </p:sp>
    </p:spTree>
    <p:extLst>
      <p:ext uri="{BB962C8B-B14F-4D97-AF65-F5344CB8AC3E}">
        <p14:creationId xmlns:p14="http://schemas.microsoft.com/office/powerpoint/2010/main" val="4279192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077611" y="1680222"/>
            <a:ext cx="5141177" cy="3855883"/>
          </a:xfrm>
        </p:spPr>
      </p:pic>
    </p:spTree>
    <p:extLst>
      <p:ext uri="{BB962C8B-B14F-4D97-AF65-F5344CB8AC3E}">
        <p14:creationId xmlns:p14="http://schemas.microsoft.com/office/powerpoint/2010/main" val="28015254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860923" y="1680222"/>
            <a:ext cx="3574552" cy="3855883"/>
          </a:xfrm>
        </p:spPr>
      </p:pic>
    </p:spTree>
    <p:extLst>
      <p:ext uri="{BB962C8B-B14F-4D97-AF65-F5344CB8AC3E}">
        <p14:creationId xmlns:p14="http://schemas.microsoft.com/office/powerpoint/2010/main" val="2724591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3</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945138" y="1518567"/>
            <a:ext cx="5500723" cy="4120233"/>
          </a:xfrm>
        </p:spPr>
      </p:pic>
    </p:spTree>
    <p:extLst>
      <p:ext uri="{BB962C8B-B14F-4D97-AF65-F5344CB8AC3E}">
        <p14:creationId xmlns:p14="http://schemas.microsoft.com/office/powerpoint/2010/main" val="2945021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4</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148187" y="1600200"/>
            <a:ext cx="5119576" cy="3933333"/>
          </a:xfrm>
        </p:spPr>
      </p:pic>
    </p:spTree>
    <p:extLst>
      <p:ext uri="{BB962C8B-B14F-4D97-AF65-F5344CB8AC3E}">
        <p14:creationId xmlns:p14="http://schemas.microsoft.com/office/powerpoint/2010/main" val="4214276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200329"/>
          </a:xfrm>
          <a:prstGeom prst="rect">
            <a:avLst/>
          </a:prstGeom>
          <a:noFill/>
        </p:spPr>
        <p:txBody>
          <a:bodyPr wrap="square" rtlCol="0">
            <a:spAutoFit/>
          </a:bodyPr>
          <a:lstStyle/>
          <a:p>
            <a:r>
              <a:rPr lang="en-US" sz="3600" b="1" u="sng" dirty="0"/>
              <a:t>1 Timothy 4:7</a:t>
            </a:r>
          </a:p>
          <a:p>
            <a:r>
              <a:rPr lang="en-US" sz="3600" dirty="0"/>
              <a:t>7   … </a:t>
            </a:r>
            <a:r>
              <a:rPr lang="en-US" sz="3600" b="1" dirty="0">
                <a:solidFill>
                  <a:srgbClr val="FFFF00"/>
                </a:solidFill>
              </a:rPr>
              <a:t>exercise</a:t>
            </a:r>
            <a:r>
              <a:rPr lang="en-US" sz="3600" dirty="0">
                <a:solidFill>
                  <a:srgbClr val="FFFF00"/>
                </a:solidFill>
              </a:rPr>
              <a:t> </a:t>
            </a:r>
            <a:r>
              <a:rPr lang="en-US" sz="3600" dirty="0"/>
              <a:t>yourself toward godliness.</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438400" y="462886"/>
            <a:ext cx="4572001" cy="5709314"/>
          </a:xfrm>
        </p:spPr>
      </p:pic>
    </p:spTree>
    <p:extLst>
      <p:ext uri="{BB962C8B-B14F-4D97-AF65-F5344CB8AC3E}">
        <p14:creationId xmlns:p14="http://schemas.microsoft.com/office/powerpoint/2010/main" val="5208208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227627" y="990600"/>
            <a:ext cx="6925773" cy="4608786"/>
          </a:xfrm>
        </p:spPr>
      </p:pic>
    </p:spTree>
    <p:extLst>
      <p:ext uri="{BB962C8B-B14F-4D97-AF65-F5344CB8AC3E}">
        <p14:creationId xmlns:p14="http://schemas.microsoft.com/office/powerpoint/2010/main" val="274485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382000" cy="2677656"/>
          </a:xfrm>
          <a:prstGeom prst="rect">
            <a:avLst/>
          </a:prstGeom>
          <a:noFill/>
        </p:spPr>
        <p:txBody>
          <a:bodyPr wrap="square" rtlCol="0">
            <a:spAutoFit/>
          </a:bodyPr>
          <a:lstStyle/>
          <a:p>
            <a:r>
              <a:rPr lang="en-US" sz="2800" b="1" u="sng" dirty="0"/>
              <a:t>James 1:21-22</a:t>
            </a:r>
          </a:p>
          <a:p>
            <a:r>
              <a:rPr lang="en-US" sz="2800" dirty="0"/>
              <a:t>21  </a:t>
            </a:r>
            <a:r>
              <a:rPr lang="en-US" sz="2800" dirty="0">
                <a:solidFill>
                  <a:schemeClr val="bg1">
                    <a:lumMod val="65000"/>
                    <a:lumOff val="35000"/>
                  </a:schemeClr>
                </a:solidFill>
              </a:rPr>
              <a:t>Therefore lay aside all filthiness and overflow of wickedness, and</a:t>
            </a:r>
            <a:r>
              <a:rPr lang="en-US" sz="2800" dirty="0"/>
              <a:t> receive with meekness </a:t>
            </a:r>
            <a:r>
              <a:rPr lang="en-US" sz="2800" b="1" dirty="0">
                <a:solidFill>
                  <a:srgbClr val="FFFF00"/>
                </a:solidFill>
              </a:rPr>
              <a:t>the implanted word</a:t>
            </a:r>
            <a:r>
              <a:rPr lang="en-US" sz="2800" dirty="0">
                <a:solidFill>
                  <a:srgbClr val="FFFF00"/>
                </a:solidFill>
              </a:rPr>
              <a:t>, </a:t>
            </a:r>
            <a:r>
              <a:rPr lang="en-US" sz="2800" dirty="0"/>
              <a:t>which is able to save your souls. </a:t>
            </a:r>
          </a:p>
          <a:p>
            <a:r>
              <a:rPr lang="en-US" sz="2800" dirty="0"/>
              <a:t>22  But </a:t>
            </a:r>
            <a:r>
              <a:rPr lang="en-US" sz="2800" b="1" u="dbl" dirty="0">
                <a:solidFill>
                  <a:srgbClr val="FFFF00"/>
                </a:solidFill>
              </a:rPr>
              <a:t>be doers</a:t>
            </a:r>
            <a:r>
              <a:rPr lang="en-US" sz="2800" b="1" dirty="0">
                <a:solidFill>
                  <a:srgbClr val="FFFF00"/>
                </a:solidFill>
              </a:rPr>
              <a:t> </a:t>
            </a:r>
            <a:r>
              <a:rPr lang="en-US" sz="2800" dirty="0"/>
              <a:t>of the word, and not hearers only, deceiving yourselves.</a:t>
            </a:r>
          </a:p>
        </p:txBody>
      </p:sp>
    </p:spTree>
    <p:extLst>
      <p:ext uri="{BB962C8B-B14F-4D97-AF65-F5344CB8AC3E}">
        <p14:creationId xmlns:p14="http://schemas.microsoft.com/office/powerpoint/2010/main" val="2756901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Hebrews </a:t>
            </a:r>
            <a:r>
              <a:rPr lang="en-US" sz="2800" b="1" u="sng" dirty="0" smtClean="0"/>
              <a:t>8:10-12</a:t>
            </a:r>
            <a:endParaRPr lang="en-US" sz="2800" b="1" u="sng" dirty="0"/>
          </a:p>
          <a:p>
            <a:r>
              <a:rPr lang="en-US" sz="2800" dirty="0" smtClean="0"/>
              <a:t>10  </a:t>
            </a:r>
            <a:r>
              <a:rPr lang="en-US" sz="2800" dirty="0"/>
              <a:t>"For this is the covenant that I will make with the house of Israel after those days, says the LORD: I will put My laws in their mind and write them on their hearts; and I will be their God, and they shall be My people. </a:t>
            </a:r>
          </a:p>
          <a:p>
            <a:r>
              <a:rPr lang="en-US" sz="2800" dirty="0"/>
              <a:t>11  "None of them shall teach his neighbor, and none his brother, saying, 'Know the LORD,' for all shall know Me, from the least of them to the greatest of them. </a:t>
            </a:r>
          </a:p>
          <a:p>
            <a:r>
              <a:rPr lang="en-US" sz="2800" dirty="0"/>
              <a:t>12  "For I will be merciful to their unrighteousness, and their sins and their lawless deeds I will remember no more."</a:t>
            </a:r>
          </a:p>
        </p:txBody>
      </p:sp>
    </p:spTree>
    <p:extLst>
      <p:ext uri="{BB962C8B-B14F-4D97-AF65-F5344CB8AC3E}">
        <p14:creationId xmlns:p14="http://schemas.microsoft.com/office/powerpoint/2010/main" val="41869577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pPr lvl="2"/>
            <a:r>
              <a:rPr lang="en-US" sz="2800" b="1" strike="dblStrike" dirty="0" smtClean="0">
                <a:solidFill>
                  <a:srgbClr val="FFFF00"/>
                </a:solidFill>
              </a:rPr>
              <a:t>Scripture memorization???</a:t>
            </a:r>
          </a:p>
        </p:txBody>
      </p:sp>
      <p:sp>
        <p:nvSpPr>
          <p:cNvPr id="3" name="TextBox 2"/>
          <p:cNvSpPr txBox="1"/>
          <p:nvPr/>
        </p:nvSpPr>
        <p:spPr>
          <a:xfrm>
            <a:off x="527042" y="2767440"/>
            <a:ext cx="4181230" cy="1754326"/>
          </a:xfrm>
          <a:prstGeom prst="rect">
            <a:avLst/>
          </a:prstGeom>
          <a:noFill/>
        </p:spPr>
        <p:txBody>
          <a:bodyPr wrap="square" rtlCol="0">
            <a:spAutoFit/>
          </a:bodyPr>
          <a:lstStyle/>
          <a:p>
            <a:pPr algn="ctr"/>
            <a:r>
              <a:rPr lang="en-US" sz="3600" b="1" u="sng" dirty="0">
                <a:solidFill>
                  <a:srgbClr val="FFFF00"/>
                </a:solidFill>
              </a:rPr>
              <a:t>Control</a:t>
            </a:r>
            <a:r>
              <a:rPr lang="en-US" sz="3600" b="1" dirty="0" smtClean="0">
                <a:solidFill>
                  <a:srgbClr val="FFFF00"/>
                </a:solidFill>
              </a:rPr>
              <a:t>!</a:t>
            </a:r>
          </a:p>
          <a:p>
            <a:pPr algn="ctr"/>
            <a:r>
              <a:rPr lang="en-US" sz="3600" b="1" dirty="0" smtClean="0">
                <a:solidFill>
                  <a:srgbClr val="FFFF00"/>
                </a:solidFill>
              </a:rPr>
              <a:t>Habit</a:t>
            </a:r>
          </a:p>
          <a:p>
            <a:pPr algn="ctr"/>
            <a:r>
              <a:rPr lang="en-US" sz="3600" b="1" dirty="0" smtClean="0">
                <a:solidFill>
                  <a:srgbClr val="FFFF00"/>
                </a:solidFill>
              </a:rPr>
              <a:t>“Second Nature”</a:t>
            </a:r>
            <a:endParaRPr lang="en-US" sz="3600" dirty="0"/>
          </a:p>
        </p:txBody>
      </p:sp>
      <p:sp>
        <p:nvSpPr>
          <p:cNvPr id="4" name="TextBox 3"/>
          <p:cNvSpPr txBox="1"/>
          <p:nvPr/>
        </p:nvSpPr>
        <p:spPr>
          <a:xfrm rot="20110000">
            <a:off x="4553548" y="2899843"/>
            <a:ext cx="4181230" cy="769441"/>
          </a:xfrm>
          <a:prstGeom prst="rect">
            <a:avLst/>
          </a:prstGeom>
          <a:noFill/>
        </p:spPr>
        <p:txBody>
          <a:bodyPr wrap="square" rtlCol="0">
            <a:spAutoFit/>
          </a:bodyPr>
          <a:lstStyle/>
          <a:p>
            <a:pPr algn="ctr"/>
            <a:r>
              <a:rPr lang="en-US" sz="4400" b="1" u="sng" dirty="0" smtClean="0">
                <a:solidFill>
                  <a:srgbClr val="FFFF00"/>
                </a:solidFill>
              </a:rPr>
              <a:t>PRACTICE!</a:t>
            </a:r>
            <a:endParaRPr lang="en-US" sz="4400" dirty="0"/>
          </a:p>
        </p:txBody>
      </p:sp>
      <p:sp>
        <p:nvSpPr>
          <p:cNvPr id="5" name="TextBox 4"/>
          <p:cNvSpPr txBox="1"/>
          <p:nvPr/>
        </p:nvSpPr>
        <p:spPr>
          <a:xfrm>
            <a:off x="4191000" y="3048000"/>
            <a:ext cx="1219200" cy="1015663"/>
          </a:xfrm>
          <a:prstGeom prst="rect">
            <a:avLst/>
          </a:prstGeom>
          <a:noFill/>
        </p:spPr>
        <p:txBody>
          <a:bodyPr wrap="square" rtlCol="0">
            <a:spAutoFit/>
          </a:bodyPr>
          <a:lstStyle/>
          <a:p>
            <a:pPr algn="ctr"/>
            <a:r>
              <a:rPr lang="en-US" sz="6000" dirty="0" smtClean="0">
                <a:solidFill>
                  <a:srgbClr val="FFFF00"/>
                </a:solidFill>
                <a:sym typeface="Wingdings"/>
              </a:rPr>
              <a:t></a:t>
            </a:r>
            <a:endParaRPr lang="en-US" sz="6000" dirty="0">
              <a:solidFill>
                <a:srgbClr val="FFFF00"/>
              </a:solidFill>
            </a:endParaRPr>
          </a:p>
        </p:txBody>
      </p:sp>
    </p:spTree>
    <p:extLst>
      <p:ext uri="{BB962C8B-B14F-4D97-AF65-F5344CB8AC3E}">
        <p14:creationId xmlns:p14="http://schemas.microsoft.com/office/powerpoint/2010/main" val="14604680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pPr lvl="2"/>
            <a:r>
              <a:rPr lang="en-US" sz="2800" b="1" strike="dblStrike" dirty="0" smtClean="0">
                <a:solidFill>
                  <a:srgbClr val="FFFF00"/>
                </a:solidFill>
              </a:rPr>
              <a:t>Scripture memorization???</a:t>
            </a:r>
          </a:p>
        </p:txBody>
      </p:sp>
      <p:sp>
        <p:nvSpPr>
          <p:cNvPr id="3" name="TextBox 2"/>
          <p:cNvSpPr txBox="1"/>
          <p:nvPr/>
        </p:nvSpPr>
        <p:spPr>
          <a:xfrm>
            <a:off x="527042" y="2767440"/>
            <a:ext cx="4181230" cy="1754326"/>
          </a:xfrm>
          <a:prstGeom prst="rect">
            <a:avLst/>
          </a:prstGeom>
          <a:noFill/>
        </p:spPr>
        <p:txBody>
          <a:bodyPr wrap="square" rtlCol="0">
            <a:spAutoFit/>
          </a:bodyPr>
          <a:lstStyle/>
          <a:p>
            <a:pPr algn="ctr"/>
            <a:r>
              <a:rPr lang="en-US" sz="3600" b="1" u="sng" dirty="0">
                <a:solidFill>
                  <a:srgbClr val="FFFF00"/>
                </a:solidFill>
              </a:rPr>
              <a:t>Control</a:t>
            </a:r>
            <a:r>
              <a:rPr lang="en-US" sz="3600" b="1" dirty="0" smtClean="0">
                <a:solidFill>
                  <a:srgbClr val="FFFF00"/>
                </a:solidFill>
              </a:rPr>
              <a:t>!</a:t>
            </a:r>
          </a:p>
          <a:p>
            <a:pPr algn="ctr"/>
            <a:r>
              <a:rPr lang="en-US" sz="3600" b="1" dirty="0" smtClean="0">
                <a:solidFill>
                  <a:srgbClr val="FFFF00"/>
                </a:solidFill>
              </a:rPr>
              <a:t>Habit</a:t>
            </a:r>
          </a:p>
          <a:p>
            <a:pPr algn="ctr"/>
            <a:r>
              <a:rPr lang="en-US" sz="3600" b="1" dirty="0" smtClean="0">
                <a:solidFill>
                  <a:srgbClr val="FFFF00"/>
                </a:solidFill>
              </a:rPr>
              <a:t>“Second Nature”</a:t>
            </a:r>
            <a:endParaRPr lang="en-US" sz="3600" dirty="0"/>
          </a:p>
        </p:txBody>
      </p:sp>
      <p:sp>
        <p:nvSpPr>
          <p:cNvPr id="4" name="TextBox 3"/>
          <p:cNvSpPr txBox="1"/>
          <p:nvPr/>
        </p:nvSpPr>
        <p:spPr>
          <a:xfrm rot="20110000">
            <a:off x="4553548" y="2899843"/>
            <a:ext cx="4181230" cy="769441"/>
          </a:xfrm>
          <a:prstGeom prst="rect">
            <a:avLst/>
          </a:prstGeom>
          <a:noFill/>
        </p:spPr>
        <p:txBody>
          <a:bodyPr wrap="square" rtlCol="0">
            <a:spAutoFit/>
          </a:bodyPr>
          <a:lstStyle/>
          <a:p>
            <a:pPr algn="ctr"/>
            <a:r>
              <a:rPr lang="en-US" sz="4400" b="1" u="sng" dirty="0" smtClean="0">
                <a:solidFill>
                  <a:srgbClr val="FFFF00"/>
                </a:solidFill>
              </a:rPr>
              <a:t>“indwell”</a:t>
            </a:r>
            <a:endParaRPr lang="en-US" sz="4400" dirty="0"/>
          </a:p>
        </p:txBody>
      </p:sp>
      <p:sp>
        <p:nvSpPr>
          <p:cNvPr id="5" name="TextBox 4"/>
          <p:cNvSpPr txBox="1"/>
          <p:nvPr/>
        </p:nvSpPr>
        <p:spPr>
          <a:xfrm>
            <a:off x="4191000" y="3048000"/>
            <a:ext cx="1219200" cy="1015663"/>
          </a:xfrm>
          <a:prstGeom prst="rect">
            <a:avLst/>
          </a:prstGeom>
          <a:noFill/>
        </p:spPr>
        <p:txBody>
          <a:bodyPr wrap="square" rtlCol="0">
            <a:spAutoFit/>
          </a:bodyPr>
          <a:lstStyle/>
          <a:p>
            <a:pPr algn="ctr"/>
            <a:r>
              <a:rPr lang="en-US" sz="6000" dirty="0" smtClean="0">
                <a:solidFill>
                  <a:srgbClr val="FFFF00"/>
                </a:solidFill>
                <a:sym typeface="Wingdings"/>
              </a:rPr>
              <a:t></a:t>
            </a:r>
            <a:endParaRPr lang="en-US" sz="6000" dirty="0">
              <a:solidFill>
                <a:srgbClr val="FFFF00"/>
              </a:solidFill>
            </a:endParaRPr>
          </a:p>
        </p:txBody>
      </p:sp>
    </p:spTree>
    <p:extLst>
      <p:ext uri="{BB962C8B-B14F-4D97-AF65-F5344CB8AC3E}">
        <p14:creationId xmlns:p14="http://schemas.microsoft.com/office/powerpoint/2010/main" val="3234433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Q</a:t>
            </a:r>
            <a:r>
              <a:rPr lang="en-US" sz="2800" dirty="0"/>
              <a:t>:  </a:t>
            </a:r>
            <a:r>
              <a:rPr lang="en-US" sz="2800" i="1" dirty="0" smtClean="0"/>
              <a:t>"Law written </a:t>
            </a:r>
            <a:r>
              <a:rPr lang="en-US" sz="2800" i="1" dirty="0"/>
              <a:t>on the heart</a:t>
            </a:r>
            <a:r>
              <a:rPr lang="en-US" sz="2800" i="1" dirty="0" smtClean="0"/>
              <a:t>"</a:t>
            </a:r>
            <a:r>
              <a:rPr lang="en-US" sz="2800" dirty="0" smtClean="0"/>
              <a:t>?</a:t>
            </a:r>
          </a:p>
          <a:p>
            <a:endParaRPr lang="en-US" sz="2800" dirty="0"/>
          </a:p>
          <a:p>
            <a:endParaRPr lang="en-US" sz="2800" dirty="0" smtClean="0"/>
          </a:p>
          <a:p>
            <a:pPr lvl="2"/>
            <a:r>
              <a:rPr lang="en-US" sz="2800" b="1" strike="dblStrike" dirty="0" smtClean="0">
                <a:solidFill>
                  <a:srgbClr val="FFFF00"/>
                </a:solidFill>
              </a:rPr>
              <a:t>Scripture memorization???</a:t>
            </a:r>
          </a:p>
        </p:txBody>
      </p:sp>
      <p:sp>
        <p:nvSpPr>
          <p:cNvPr id="3" name="TextBox 2"/>
          <p:cNvSpPr txBox="1"/>
          <p:nvPr/>
        </p:nvSpPr>
        <p:spPr>
          <a:xfrm>
            <a:off x="527042" y="2767440"/>
            <a:ext cx="4181230" cy="1754326"/>
          </a:xfrm>
          <a:prstGeom prst="rect">
            <a:avLst/>
          </a:prstGeom>
          <a:noFill/>
        </p:spPr>
        <p:txBody>
          <a:bodyPr wrap="square" rtlCol="0">
            <a:spAutoFit/>
          </a:bodyPr>
          <a:lstStyle/>
          <a:p>
            <a:pPr algn="ctr"/>
            <a:r>
              <a:rPr lang="en-US" sz="3600" b="1" u="sng" dirty="0">
                <a:solidFill>
                  <a:srgbClr val="FFFF00"/>
                </a:solidFill>
              </a:rPr>
              <a:t>Control</a:t>
            </a:r>
            <a:r>
              <a:rPr lang="en-US" sz="3600" b="1" dirty="0" smtClean="0">
                <a:solidFill>
                  <a:srgbClr val="FFFF00"/>
                </a:solidFill>
              </a:rPr>
              <a:t>!</a:t>
            </a:r>
          </a:p>
          <a:p>
            <a:pPr algn="ctr"/>
            <a:r>
              <a:rPr lang="en-US" sz="3600" b="1" dirty="0" smtClean="0">
                <a:solidFill>
                  <a:schemeClr val="bg1">
                    <a:lumMod val="65000"/>
                    <a:lumOff val="35000"/>
                  </a:schemeClr>
                </a:solidFill>
              </a:rPr>
              <a:t>Habit</a:t>
            </a:r>
          </a:p>
          <a:p>
            <a:pPr algn="ctr"/>
            <a:r>
              <a:rPr lang="en-US" sz="3600" b="1" dirty="0" smtClean="0">
                <a:solidFill>
                  <a:schemeClr val="bg1">
                    <a:lumMod val="65000"/>
                    <a:lumOff val="35000"/>
                  </a:schemeClr>
                </a:solidFill>
              </a:rPr>
              <a:t>“Second Nature”</a:t>
            </a:r>
            <a:endParaRPr lang="en-US" sz="3600" dirty="0">
              <a:solidFill>
                <a:schemeClr val="bg1">
                  <a:lumMod val="65000"/>
                  <a:lumOff val="35000"/>
                </a:schemeClr>
              </a:solidFill>
            </a:endParaRPr>
          </a:p>
        </p:txBody>
      </p:sp>
      <p:sp>
        <p:nvSpPr>
          <p:cNvPr id="4" name="TextBox 3"/>
          <p:cNvSpPr txBox="1"/>
          <p:nvPr/>
        </p:nvSpPr>
        <p:spPr>
          <a:xfrm rot="20110000">
            <a:off x="4553548" y="2899843"/>
            <a:ext cx="4181230" cy="769441"/>
          </a:xfrm>
          <a:prstGeom prst="rect">
            <a:avLst/>
          </a:prstGeom>
          <a:noFill/>
        </p:spPr>
        <p:txBody>
          <a:bodyPr wrap="square" rtlCol="0">
            <a:spAutoFit/>
          </a:bodyPr>
          <a:lstStyle/>
          <a:p>
            <a:pPr algn="ctr"/>
            <a:r>
              <a:rPr lang="en-US" sz="4400" b="1" u="sng" dirty="0" smtClean="0">
                <a:solidFill>
                  <a:srgbClr val="FFFF00"/>
                </a:solidFill>
              </a:rPr>
              <a:t>“indwell”</a:t>
            </a:r>
            <a:endParaRPr lang="en-US" sz="4400" dirty="0"/>
          </a:p>
        </p:txBody>
      </p:sp>
      <p:sp>
        <p:nvSpPr>
          <p:cNvPr id="5" name="TextBox 4"/>
          <p:cNvSpPr txBox="1"/>
          <p:nvPr/>
        </p:nvSpPr>
        <p:spPr>
          <a:xfrm rot="636448">
            <a:off x="4191000" y="2922937"/>
            <a:ext cx="1219200" cy="1015663"/>
          </a:xfrm>
          <a:prstGeom prst="rect">
            <a:avLst/>
          </a:prstGeom>
          <a:noFill/>
        </p:spPr>
        <p:txBody>
          <a:bodyPr wrap="square" rtlCol="0">
            <a:spAutoFit/>
          </a:bodyPr>
          <a:lstStyle/>
          <a:p>
            <a:pPr algn="ctr"/>
            <a:r>
              <a:rPr lang="en-US" sz="6000" dirty="0" smtClean="0">
                <a:solidFill>
                  <a:srgbClr val="FFFF00"/>
                </a:solidFill>
                <a:sym typeface="Wingdings"/>
              </a:rPr>
              <a:t></a:t>
            </a:r>
            <a:endParaRPr lang="en-US" sz="6000" dirty="0">
              <a:solidFill>
                <a:srgbClr val="FFFF00"/>
              </a:solidFill>
            </a:endParaRPr>
          </a:p>
        </p:txBody>
      </p:sp>
    </p:spTree>
    <p:extLst>
      <p:ext uri="{BB962C8B-B14F-4D97-AF65-F5344CB8AC3E}">
        <p14:creationId xmlns:p14="http://schemas.microsoft.com/office/powerpoint/2010/main" val="7896109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b="1" u="sng" dirty="0"/>
              <a:t>Matthew 6:24 </a:t>
            </a:r>
          </a:p>
          <a:p>
            <a:r>
              <a:rPr lang="en-US" sz="2800" dirty="0"/>
              <a:t>24  "</a:t>
            </a:r>
            <a:r>
              <a:rPr lang="en-US" sz="2800" b="1" dirty="0">
                <a:solidFill>
                  <a:srgbClr val="FFFF00"/>
                </a:solidFill>
              </a:rPr>
              <a:t>No one can serve two masters</a:t>
            </a:r>
            <a:r>
              <a:rPr lang="en-US" sz="2800" dirty="0">
                <a:solidFill>
                  <a:srgbClr val="FFFF00"/>
                </a:solidFill>
              </a:rPr>
              <a:t>; </a:t>
            </a:r>
            <a:r>
              <a:rPr lang="en-US" sz="2800" dirty="0"/>
              <a:t>for either he will hate the one and love the other, or else he will be loyal to the one and despise the other. You cannot serve </a:t>
            </a:r>
            <a:r>
              <a:rPr lang="en-US" sz="2800" b="1" dirty="0">
                <a:solidFill>
                  <a:srgbClr val="FFFF00"/>
                </a:solidFill>
              </a:rPr>
              <a:t>God and mammon</a:t>
            </a:r>
            <a:r>
              <a:rPr lang="en-US" sz="2800" dirty="0">
                <a:solidFill>
                  <a:srgbClr val="FFFF00"/>
                </a:solidFill>
              </a:rPr>
              <a:t>.  </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81000" y="1539298"/>
            <a:ext cx="4269656" cy="3185820"/>
          </a:xfrm>
        </p:spPr>
      </p:pic>
      <p:pic>
        <p:nvPicPr>
          <p:cNvPr id="6" name="Content Placeholder 5"/>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029200" y="1537131"/>
            <a:ext cx="3581400" cy="3190154"/>
          </a:xfrm>
        </p:spPr>
      </p:pic>
    </p:spTree>
    <p:extLst>
      <p:ext uri="{BB962C8B-B14F-4D97-AF65-F5344CB8AC3E}">
        <p14:creationId xmlns:p14="http://schemas.microsoft.com/office/powerpoint/2010/main" val="28037882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401205"/>
          </a:xfrm>
          <a:prstGeom prst="rect">
            <a:avLst/>
          </a:prstGeom>
          <a:noFill/>
        </p:spPr>
        <p:txBody>
          <a:bodyPr wrap="square" rtlCol="0">
            <a:spAutoFit/>
          </a:bodyPr>
          <a:lstStyle/>
          <a:p>
            <a:r>
              <a:rPr lang="en-US" sz="2800" b="1" u="sng" dirty="0"/>
              <a:t>Romans 6</a:t>
            </a:r>
          </a:p>
          <a:p>
            <a:r>
              <a:rPr lang="en-US" sz="2800" dirty="0"/>
              <a:t>1  What shall we say then? Shall we </a:t>
            </a:r>
            <a:r>
              <a:rPr lang="en-US" sz="2800" b="1" dirty="0">
                <a:solidFill>
                  <a:srgbClr val="FFFF00"/>
                </a:solidFill>
              </a:rPr>
              <a:t>continue in sin</a:t>
            </a:r>
            <a:r>
              <a:rPr lang="en-US" sz="2800" dirty="0">
                <a:solidFill>
                  <a:srgbClr val="FFFF00"/>
                </a:solidFill>
              </a:rPr>
              <a:t> </a:t>
            </a:r>
            <a:r>
              <a:rPr lang="en-US" sz="2800" dirty="0"/>
              <a:t>that grace may abound? </a:t>
            </a:r>
          </a:p>
          <a:p>
            <a:r>
              <a:rPr lang="en-US" sz="2800" dirty="0"/>
              <a:t>2  Certainly not! How shall we who died to sin </a:t>
            </a:r>
            <a:r>
              <a:rPr lang="en-US" sz="2800" b="1" dirty="0">
                <a:solidFill>
                  <a:srgbClr val="FFFF00"/>
                </a:solidFill>
              </a:rPr>
              <a:t>live any longer in it</a:t>
            </a:r>
            <a:r>
              <a:rPr lang="en-US" sz="2800" dirty="0"/>
              <a:t>?</a:t>
            </a:r>
          </a:p>
          <a:p>
            <a:r>
              <a:rPr lang="en-US" sz="2800" dirty="0"/>
              <a:t> </a:t>
            </a:r>
          </a:p>
          <a:p>
            <a:r>
              <a:rPr lang="en-US" sz="2800" dirty="0"/>
              <a:t>6  </a:t>
            </a:r>
            <a:r>
              <a:rPr lang="en-US" sz="2800" dirty="0">
                <a:solidFill>
                  <a:schemeClr val="bg1">
                    <a:lumMod val="65000"/>
                    <a:lumOff val="35000"/>
                  </a:schemeClr>
                </a:solidFill>
              </a:rPr>
              <a:t>knowing this, that our old man was crucified with Him, that the body of sin might be done away with, that </a:t>
            </a:r>
            <a:r>
              <a:rPr lang="en-US" sz="2800" dirty="0"/>
              <a:t>we should no longer be </a:t>
            </a:r>
            <a:r>
              <a:rPr lang="en-US" sz="2800" b="1" dirty="0">
                <a:solidFill>
                  <a:srgbClr val="FFFF00"/>
                </a:solidFill>
              </a:rPr>
              <a:t>slaves of sin</a:t>
            </a:r>
            <a:r>
              <a:rPr lang="en-US" sz="2800" dirty="0">
                <a:solidFill>
                  <a:srgbClr val="FFFF00"/>
                </a:solidFill>
              </a:rPr>
              <a:t>. </a:t>
            </a:r>
          </a:p>
          <a:p>
            <a:r>
              <a:rPr lang="en-US" sz="2800" dirty="0"/>
              <a:t>7  For he who has died has been </a:t>
            </a:r>
            <a:r>
              <a:rPr lang="en-US" sz="2800" b="1" dirty="0">
                <a:solidFill>
                  <a:srgbClr val="FFFF00"/>
                </a:solidFill>
              </a:rPr>
              <a:t>freed from sin</a:t>
            </a:r>
            <a:r>
              <a:rPr lang="en-US" sz="2800" dirty="0">
                <a:solidFill>
                  <a:srgbClr val="FFFF00"/>
                </a:solidFill>
              </a:rPr>
              <a:t>.</a:t>
            </a:r>
          </a:p>
        </p:txBody>
      </p:sp>
    </p:spTree>
    <p:extLst>
      <p:ext uri="{BB962C8B-B14F-4D97-AF65-F5344CB8AC3E}">
        <p14:creationId xmlns:p14="http://schemas.microsoft.com/office/powerpoint/2010/main" val="3865506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Romans 6</a:t>
            </a:r>
          </a:p>
          <a:p>
            <a:r>
              <a:rPr lang="en-US" sz="2800" dirty="0"/>
              <a:t>12   </a:t>
            </a:r>
            <a:r>
              <a:rPr lang="en-US" sz="2800" dirty="0">
                <a:solidFill>
                  <a:schemeClr val="bg1">
                    <a:lumMod val="65000"/>
                    <a:lumOff val="35000"/>
                  </a:schemeClr>
                </a:solidFill>
              </a:rPr>
              <a:t>Therefore</a:t>
            </a:r>
            <a:r>
              <a:rPr lang="en-US" sz="2800" dirty="0"/>
              <a:t> do not let sin </a:t>
            </a:r>
            <a:r>
              <a:rPr lang="en-US" sz="2800" b="1" dirty="0">
                <a:solidFill>
                  <a:srgbClr val="FFFF00"/>
                </a:solidFill>
              </a:rPr>
              <a:t>reign</a:t>
            </a:r>
            <a:r>
              <a:rPr lang="en-US" sz="2800" dirty="0">
                <a:solidFill>
                  <a:srgbClr val="FFFF00"/>
                </a:solidFill>
              </a:rPr>
              <a:t> </a:t>
            </a:r>
            <a:r>
              <a:rPr lang="en-US" sz="2800" dirty="0"/>
              <a:t>in your mortal body, that you should </a:t>
            </a:r>
            <a:r>
              <a:rPr lang="en-US" sz="2800" b="1" dirty="0">
                <a:solidFill>
                  <a:srgbClr val="FFFF00"/>
                </a:solidFill>
              </a:rPr>
              <a:t>obey</a:t>
            </a:r>
            <a:r>
              <a:rPr lang="en-US" sz="2800" dirty="0">
                <a:solidFill>
                  <a:srgbClr val="FFFF00"/>
                </a:solidFill>
              </a:rPr>
              <a:t> </a:t>
            </a:r>
            <a:r>
              <a:rPr lang="en-US" sz="2800" dirty="0"/>
              <a:t>it in its lusts.</a:t>
            </a:r>
          </a:p>
          <a:p>
            <a:r>
              <a:rPr lang="en-US" sz="2800" dirty="0"/>
              <a:t> </a:t>
            </a:r>
          </a:p>
          <a:p>
            <a:r>
              <a:rPr lang="en-US" sz="2800" dirty="0"/>
              <a:t>14   For sin shall not </a:t>
            </a:r>
            <a:r>
              <a:rPr lang="en-US" sz="2800" b="1" dirty="0">
                <a:solidFill>
                  <a:srgbClr val="FFFF00"/>
                </a:solidFill>
              </a:rPr>
              <a:t>have dominion over</a:t>
            </a:r>
            <a:r>
              <a:rPr lang="en-US" sz="2800" dirty="0">
                <a:solidFill>
                  <a:srgbClr val="FFFF00"/>
                </a:solidFill>
              </a:rPr>
              <a:t> </a:t>
            </a:r>
            <a:r>
              <a:rPr lang="en-US" sz="2800" dirty="0"/>
              <a:t>you, </a:t>
            </a:r>
            <a:r>
              <a:rPr lang="en-US" sz="2800" dirty="0">
                <a:solidFill>
                  <a:schemeClr val="bg1">
                    <a:lumMod val="65000"/>
                    <a:lumOff val="35000"/>
                  </a:schemeClr>
                </a:solidFill>
              </a:rPr>
              <a:t>for you are not under law but under grace.</a:t>
            </a:r>
          </a:p>
          <a:p>
            <a:r>
              <a:rPr lang="en-US" sz="2800" dirty="0"/>
              <a:t> </a:t>
            </a:r>
          </a:p>
          <a:p>
            <a:r>
              <a:rPr lang="en-US" sz="2800" dirty="0"/>
              <a:t>16  Do you not know that to whom you present yourselves </a:t>
            </a:r>
            <a:r>
              <a:rPr lang="en-US" sz="2800" b="1" dirty="0">
                <a:solidFill>
                  <a:srgbClr val="FFFF00"/>
                </a:solidFill>
              </a:rPr>
              <a:t>slaves to obey</a:t>
            </a:r>
            <a:r>
              <a:rPr lang="en-US" sz="2800" dirty="0">
                <a:solidFill>
                  <a:srgbClr val="FFFF00"/>
                </a:solidFill>
              </a:rPr>
              <a:t>, </a:t>
            </a:r>
            <a:r>
              <a:rPr lang="en-US" sz="2800" dirty="0"/>
              <a:t>you are that one's </a:t>
            </a:r>
            <a:r>
              <a:rPr lang="en-US" sz="2800" b="1" dirty="0">
                <a:solidFill>
                  <a:srgbClr val="FFFF00"/>
                </a:solidFill>
              </a:rPr>
              <a:t>slaves</a:t>
            </a:r>
            <a:r>
              <a:rPr lang="en-US" sz="2800" dirty="0">
                <a:solidFill>
                  <a:srgbClr val="FFFF00"/>
                </a:solidFill>
              </a:rPr>
              <a:t> </a:t>
            </a:r>
            <a:r>
              <a:rPr lang="en-US" sz="2800" b="1" dirty="0">
                <a:solidFill>
                  <a:srgbClr val="FFFF00"/>
                </a:solidFill>
              </a:rPr>
              <a:t>whom you obey</a:t>
            </a:r>
            <a:r>
              <a:rPr lang="en-US" sz="2800" dirty="0">
                <a:solidFill>
                  <a:srgbClr val="FFFF00"/>
                </a:solidFill>
              </a:rPr>
              <a:t>,</a:t>
            </a:r>
            <a:r>
              <a:rPr lang="en-US" sz="2800" dirty="0"/>
              <a:t> </a:t>
            </a:r>
            <a:r>
              <a:rPr lang="en-US" sz="2800" dirty="0">
                <a:solidFill>
                  <a:schemeClr val="bg1">
                    <a:lumMod val="65000"/>
                    <a:lumOff val="35000"/>
                  </a:schemeClr>
                </a:solidFill>
              </a:rPr>
              <a:t>whether of sin leading to death, or of obedience leading to righteousness? </a:t>
            </a:r>
          </a:p>
        </p:txBody>
      </p:sp>
    </p:spTree>
    <p:extLst>
      <p:ext uri="{BB962C8B-B14F-4D97-AF65-F5344CB8AC3E}">
        <p14:creationId xmlns:p14="http://schemas.microsoft.com/office/powerpoint/2010/main" val="19399746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Romans 6</a:t>
            </a:r>
          </a:p>
          <a:p>
            <a:r>
              <a:rPr lang="en-US" sz="2800" dirty="0" smtClean="0"/>
              <a:t>17  </a:t>
            </a:r>
            <a:r>
              <a:rPr lang="en-US" sz="2800" dirty="0">
                <a:solidFill>
                  <a:schemeClr val="bg1">
                    <a:lumMod val="65000"/>
                    <a:lumOff val="35000"/>
                  </a:schemeClr>
                </a:solidFill>
              </a:rPr>
              <a:t>But God be thanked that though </a:t>
            </a:r>
            <a:r>
              <a:rPr lang="en-US" sz="2800" dirty="0"/>
              <a:t>you were </a:t>
            </a:r>
            <a:r>
              <a:rPr lang="en-US" sz="2800" b="1" dirty="0">
                <a:solidFill>
                  <a:srgbClr val="FFFF00"/>
                </a:solidFill>
              </a:rPr>
              <a:t>slaves of sin</a:t>
            </a:r>
            <a:r>
              <a:rPr lang="en-US" sz="2800" dirty="0">
                <a:solidFill>
                  <a:srgbClr val="FFFF00"/>
                </a:solidFill>
              </a:rPr>
              <a:t>,</a:t>
            </a:r>
            <a:r>
              <a:rPr lang="en-US" sz="2800" dirty="0"/>
              <a:t> </a:t>
            </a:r>
            <a:r>
              <a:rPr lang="en-US" sz="2800" dirty="0">
                <a:solidFill>
                  <a:schemeClr val="bg1">
                    <a:lumMod val="65000"/>
                    <a:lumOff val="35000"/>
                  </a:schemeClr>
                </a:solidFill>
              </a:rPr>
              <a:t>yet you obeyed from the heart that form of doctrine to which you were delivered. </a:t>
            </a:r>
          </a:p>
          <a:p>
            <a:r>
              <a:rPr lang="en-US" sz="2800" dirty="0"/>
              <a:t>18  And having been </a:t>
            </a:r>
            <a:r>
              <a:rPr lang="en-US" sz="2800" b="1" dirty="0">
                <a:solidFill>
                  <a:srgbClr val="FFFF00"/>
                </a:solidFill>
              </a:rPr>
              <a:t>set free from sin</a:t>
            </a:r>
            <a:r>
              <a:rPr lang="en-US" sz="2800" dirty="0">
                <a:solidFill>
                  <a:srgbClr val="FFFF00"/>
                </a:solidFill>
              </a:rPr>
              <a:t>, </a:t>
            </a:r>
            <a:r>
              <a:rPr lang="en-US" sz="2800" dirty="0">
                <a:solidFill>
                  <a:schemeClr val="bg1">
                    <a:lumMod val="65000"/>
                    <a:lumOff val="35000"/>
                  </a:schemeClr>
                </a:solidFill>
              </a:rPr>
              <a:t>you became slaves of righteousness. </a:t>
            </a:r>
          </a:p>
          <a:p>
            <a:r>
              <a:rPr lang="en-US" sz="2800" dirty="0"/>
              <a:t>19  </a:t>
            </a:r>
            <a:r>
              <a:rPr lang="en-US" sz="2800" dirty="0">
                <a:solidFill>
                  <a:schemeClr val="bg1">
                    <a:lumMod val="65000"/>
                    <a:lumOff val="35000"/>
                  </a:schemeClr>
                </a:solidFill>
              </a:rPr>
              <a:t>I speak in human terms because of the weakness of your flesh. For just as </a:t>
            </a:r>
            <a:r>
              <a:rPr lang="en-US" sz="2800" dirty="0"/>
              <a:t>you presented your members as </a:t>
            </a:r>
            <a:r>
              <a:rPr lang="en-US" sz="2800" b="1" dirty="0">
                <a:solidFill>
                  <a:srgbClr val="FFFF00"/>
                </a:solidFill>
              </a:rPr>
              <a:t>slaves of uncleanness</a:t>
            </a:r>
            <a:r>
              <a:rPr lang="en-US" sz="2800" dirty="0">
                <a:solidFill>
                  <a:srgbClr val="FFFF00"/>
                </a:solidFill>
              </a:rPr>
              <a:t>, </a:t>
            </a:r>
            <a:r>
              <a:rPr lang="en-US" sz="2800" dirty="0">
                <a:solidFill>
                  <a:schemeClr val="bg1">
                    <a:lumMod val="65000"/>
                    <a:lumOff val="35000"/>
                  </a:schemeClr>
                </a:solidFill>
              </a:rPr>
              <a:t>and of lawlessness leading to more lawlessness, so now present your members as slaves of righteousness for holiness. </a:t>
            </a:r>
          </a:p>
        </p:txBody>
      </p:sp>
    </p:spTree>
    <p:extLst>
      <p:ext uri="{BB962C8B-B14F-4D97-AF65-F5344CB8AC3E}">
        <p14:creationId xmlns:p14="http://schemas.microsoft.com/office/powerpoint/2010/main" val="717125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3108543"/>
          </a:xfrm>
          <a:prstGeom prst="rect">
            <a:avLst/>
          </a:prstGeom>
          <a:noFill/>
        </p:spPr>
        <p:txBody>
          <a:bodyPr wrap="square" rtlCol="0">
            <a:spAutoFit/>
          </a:bodyPr>
          <a:lstStyle/>
          <a:p>
            <a:r>
              <a:rPr lang="en-US" sz="2800" b="1" u="sng" dirty="0"/>
              <a:t>Romans 6</a:t>
            </a:r>
          </a:p>
          <a:p>
            <a:r>
              <a:rPr lang="en-US" sz="2800" dirty="0" smtClean="0"/>
              <a:t>20  </a:t>
            </a:r>
            <a:r>
              <a:rPr lang="en-US" sz="2800" dirty="0">
                <a:solidFill>
                  <a:schemeClr val="bg1">
                    <a:lumMod val="65000"/>
                    <a:lumOff val="35000"/>
                  </a:schemeClr>
                </a:solidFill>
              </a:rPr>
              <a:t>For when </a:t>
            </a:r>
            <a:r>
              <a:rPr lang="en-US" sz="2800" dirty="0"/>
              <a:t>you were </a:t>
            </a:r>
            <a:r>
              <a:rPr lang="en-US" sz="2800" b="1" dirty="0">
                <a:solidFill>
                  <a:srgbClr val="FFFF00"/>
                </a:solidFill>
              </a:rPr>
              <a:t>slaves of sin</a:t>
            </a:r>
            <a:r>
              <a:rPr lang="en-US" sz="2800" dirty="0">
                <a:solidFill>
                  <a:srgbClr val="FFFF00"/>
                </a:solidFill>
              </a:rPr>
              <a:t>, </a:t>
            </a:r>
            <a:r>
              <a:rPr lang="en-US" sz="2800" dirty="0">
                <a:solidFill>
                  <a:schemeClr val="bg1">
                    <a:lumMod val="65000"/>
                    <a:lumOff val="35000"/>
                  </a:schemeClr>
                </a:solidFill>
              </a:rPr>
              <a:t>you were free in regard to righteousness.</a:t>
            </a:r>
          </a:p>
          <a:p>
            <a:r>
              <a:rPr lang="en-US" sz="2800" dirty="0"/>
              <a:t> </a:t>
            </a:r>
          </a:p>
          <a:p>
            <a:r>
              <a:rPr lang="en-US" sz="2800" dirty="0"/>
              <a:t>22   But now having been </a:t>
            </a:r>
            <a:r>
              <a:rPr lang="en-US" sz="2800" b="1" dirty="0">
                <a:solidFill>
                  <a:srgbClr val="FFFF00"/>
                </a:solidFill>
              </a:rPr>
              <a:t>set free from sin</a:t>
            </a:r>
            <a:r>
              <a:rPr lang="en-US" sz="2800" dirty="0">
                <a:solidFill>
                  <a:srgbClr val="FFFF00"/>
                </a:solidFill>
              </a:rPr>
              <a:t>, </a:t>
            </a:r>
            <a:r>
              <a:rPr lang="en-US" sz="2800" dirty="0">
                <a:solidFill>
                  <a:schemeClr val="bg1">
                    <a:lumMod val="65000"/>
                    <a:lumOff val="35000"/>
                  </a:schemeClr>
                </a:solidFill>
              </a:rPr>
              <a:t>and having become slaves of God, you have your fruit to holiness, and the end, everlasting life.</a:t>
            </a:r>
          </a:p>
        </p:txBody>
      </p:sp>
    </p:spTree>
    <p:extLst>
      <p:ext uri="{BB962C8B-B14F-4D97-AF65-F5344CB8AC3E}">
        <p14:creationId xmlns:p14="http://schemas.microsoft.com/office/powerpoint/2010/main" val="12910757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3539430"/>
          </a:xfrm>
          <a:prstGeom prst="rect">
            <a:avLst/>
          </a:prstGeom>
          <a:noFill/>
        </p:spPr>
        <p:txBody>
          <a:bodyPr wrap="square" rtlCol="0">
            <a:spAutoFit/>
          </a:bodyPr>
          <a:lstStyle/>
          <a:p>
            <a:r>
              <a:rPr lang="en-US" sz="2800" b="1" u="sng" dirty="0"/>
              <a:t>Romans 7:5-6</a:t>
            </a:r>
          </a:p>
          <a:p>
            <a:r>
              <a:rPr lang="en-US" sz="2800" dirty="0"/>
              <a:t>5  For </a:t>
            </a:r>
            <a:r>
              <a:rPr lang="en-US" sz="2800" b="1" u="dbl" dirty="0">
                <a:solidFill>
                  <a:srgbClr val="FFFF00"/>
                </a:solidFill>
              </a:rPr>
              <a:t>when we were</a:t>
            </a:r>
            <a:r>
              <a:rPr lang="en-US" sz="2800" dirty="0">
                <a:solidFill>
                  <a:srgbClr val="FFFF00"/>
                </a:solidFill>
              </a:rPr>
              <a:t> </a:t>
            </a:r>
            <a:r>
              <a:rPr lang="en-US" sz="2800" dirty="0"/>
              <a:t>in the flesh, </a:t>
            </a:r>
            <a:r>
              <a:rPr lang="en-US" sz="2800" dirty="0">
                <a:solidFill>
                  <a:schemeClr val="bg1">
                    <a:lumMod val="65000"/>
                    <a:lumOff val="35000"/>
                  </a:schemeClr>
                </a:solidFill>
              </a:rPr>
              <a:t>the sinful passions which were aroused by the law were at work in our members to bear fruit to death. </a:t>
            </a:r>
          </a:p>
          <a:p>
            <a:r>
              <a:rPr lang="en-US" sz="2800" dirty="0"/>
              <a:t>6  But </a:t>
            </a:r>
            <a:r>
              <a:rPr lang="en-US" sz="2800" b="1" u="dbl" dirty="0">
                <a:solidFill>
                  <a:srgbClr val="FFFF00"/>
                </a:solidFill>
              </a:rPr>
              <a:t>now we have been</a:t>
            </a:r>
            <a:r>
              <a:rPr lang="en-US" sz="2800" dirty="0">
                <a:solidFill>
                  <a:srgbClr val="FFFF00"/>
                </a:solidFill>
              </a:rPr>
              <a:t> </a:t>
            </a:r>
            <a:r>
              <a:rPr lang="en-US" sz="2800" dirty="0"/>
              <a:t>delivered from the law, </a:t>
            </a:r>
            <a:r>
              <a:rPr lang="en-US" sz="2800" dirty="0">
                <a:solidFill>
                  <a:schemeClr val="bg1">
                    <a:lumMod val="65000"/>
                    <a:lumOff val="35000"/>
                  </a:schemeClr>
                </a:solidFill>
              </a:rPr>
              <a:t>having died to what we were held </a:t>
            </a:r>
            <a:r>
              <a:rPr lang="en-US" sz="2800" dirty="0" smtClean="0">
                <a:solidFill>
                  <a:schemeClr val="bg1">
                    <a:lumMod val="65000"/>
                    <a:lumOff val="35000"/>
                  </a:schemeClr>
                </a:solidFill>
              </a:rPr>
              <a:t>by</a:t>
            </a:r>
            <a:r>
              <a:rPr lang="en-US" sz="2800" dirty="0">
                <a:solidFill>
                  <a:schemeClr val="bg1">
                    <a:lumMod val="65000"/>
                    <a:lumOff val="35000"/>
                  </a:schemeClr>
                </a:solidFill>
              </a:rPr>
              <a:t>, so that we should serve in the newness of the Spirit and not in the oldness of the letter.</a:t>
            </a:r>
          </a:p>
        </p:txBody>
      </p:sp>
    </p:spTree>
    <p:extLst>
      <p:ext uri="{BB962C8B-B14F-4D97-AF65-F5344CB8AC3E}">
        <p14:creationId xmlns:p14="http://schemas.microsoft.com/office/powerpoint/2010/main" val="646403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Hebrews </a:t>
            </a:r>
            <a:r>
              <a:rPr lang="en-US" sz="2800" b="1" u="sng" dirty="0" smtClean="0"/>
              <a:t>8:10-12</a:t>
            </a:r>
            <a:endParaRPr lang="en-US" sz="2800" b="1" u="sng" dirty="0"/>
          </a:p>
          <a:p>
            <a:r>
              <a:rPr lang="en-US" sz="2800" dirty="0" smtClean="0"/>
              <a:t>10  </a:t>
            </a:r>
            <a:r>
              <a:rPr lang="en-US" sz="2800" dirty="0">
                <a:solidFill>
                  <a:schemeClr val="bg1">
                    <a:lumMod val="75000"/>
                    <a:lumOff val="25000"/>
                  </a:schemeClr>
                </a:solidFill>
              </a:rPr>
              <a:t>"For this is the covenant that I will make with the house of Israel after those days, says the LORD: I will put My laws in their mind and write them on their hearts; and </a:t>
            </a:r>
            <a:r>
              <a:rPr lang="en-US" sz="2800" dirty="0"/>
              <a:t>I will be their God, and they shall be My people. </a:t>
            </a:r>
          </a:p>
          <a:p>
            <a:r>
              <a:rPr lang="en-US" sz="2800" dirty="0">
                <a:solidFill>
                  <a:schemeClr val="bg1">
                    <a:lumMod val="75000"/>
                    <a:lumOff val="25000"/>
                  </a:schemeClr>
                </a:solidFill>
              </a:rPr>
              <a:t>11  "None of them shall teach his neighbor, and none his brother, saying, 'Know the LORD,' for all shall know Me, from the least of them to the greatest of them. </a:t>
            </a:r>
          </a:p>
          <a:p>
            <a:r>
              <a:rPr lang="en-US" sz="2800" dirty="0">
                <a:solidFill>
                  <a:schemeClr val="bg1">
                    <a:lumMod val="75000"/>
                    <a:lumOff val="25000"/>
                  </a:schemeClr>
                </a:solidFill>
              </a:rPr>
              <a:t>12  "For I will be merciful to their unrighteousness, and their sins and their lawless deeds I will remember no more."</a:t>
            </a:r>
          </a:p>
        </p:txBody>
      </p:sp>
      <p:sp>
        <p:nvSpPr>
          <p:cNvPr id="3" name="TextBox 2"/>
          <p:cNvSpPr txBox="1"/>
          <p:nvPr/>
        </p:nvSpPr>
        <p:spPr>
          <a:xfrm>
            <a:off x="4191000" y="761999"/>
            <a:ext cx="2514600" cy="1200329"/>
          </a:xfrm>
          <a:prstGeom prst="rect">
            <a:avLst/>
          </a:prstGeom>
          <a:solidFill>
            <a:schemeClr val="bg1">
              <a:lumMod val="65000"/>
              <a:lumOff val="35000"/>
            </a:schemeClr>
          </a:solidFill>
        </p:spPr>
        <p:txBody>
          <a:bodyPr wrap="square" rtlCol="0">
            <a:spAutoFit/>
          </a:bodyPr>
          <a:lstStyle/>
          <a:p>
            <a:pPr algn="ctr"/>
            <a:r>
              <a:rPr lang="en-US" sz="3600" b="1" u="sng" dirty="0" smtClean="0">
                <a:solidFill>
                  <a:srgbClr val="FFFF00"/>
                </a:solidFill>
              </a:rPr>
              <a:t>Quality #1</a:t>
            </a:r>
          </a:p>
          <a:p>
            <a:pPr algn="ctr"/>
            <a:r>
              <a:rPr lang="en-US" sz="3600" b="1" dirty="0" smtClean="0">
                <a:solidFill>
                  <a:srgbClr val="FFFF00"/>
                </a:solidFill>
                <a:sym typeface="Wingdings"/>
              </a:rPr>
              <a:t></a:t>
            </a:r>
            <a:endParaRPr lang="en-US" sz="3600" b="1" dirty="0">
              <a:solidFill>
                <a:srgbClr val="FFFF00"/>
              </a:solidFill>
            </a:endParaRPr>
          </a:p>
        </p:txBody>
      </p:sp>
    </p:spTree>
    <p:extLst>
      <p:ext uri="{BB962C8B-B14F-4D97-AF65-F5344CB8AC3E}">
        <p14:creationId xmlns:p14="http://schemas.microsoft.com/office/powerpoint/2010/main" val="2357322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533400"/>
            <a:ext cx="3733800" cy="5486400"/>
          </a:xfrm>
        </p:spPr>
        <p:txBody>
          <a:bodyPr>
            <a:normAutofit fontScale="92500" lnSpcReduction="10000"/>
          </a:bodyPr>
          <a:lstStyle/>
          <a:p>
            <a:pPr marL="0" indent="0">
              <a:spcBef>
                <a:spcPts val="0"/>
              </a:spcBef>
              <a:spcAft>
                <a:spcPts val="0"/>
              </a:spcAft>
              <a:buNone/>
            </a:pPr>
            <a:r>
              <a:rPr lang="en-US" b="1" u="sng" dirty="0"/>
              <a:t>Romans 7:5-6</a:t>
            </a:r>
          </a:p>
          <a:p>
            <a:pPr marL="0" indent="0">
              <a:spcBef>
                <a:spcPts val="0"/>
              </a:spcBef>
              <a:spcAft>
                <a:spcPts val="0"/>
              </a:spcAft>
              <a:buNone/>
            </a:pPr>
            <a:r>
              <a:rPr lang="en-US" dirty="0"/>
              <a:t>5  For </a:t>
            </a:r>
            <a:r>
              <a:rPr lang="en-US" b="1" u="dbl" dirty="0">
                <a:solidFill>
                  <a:srgbClr val="FFFF00"/>
                </a:solidFill>
              </a:rPr>
              <a:t>when we were</a:t>
            </a:r>
            <a:r>
              <a:rPr lang="en-US" dirty="0">
                <a:solidFill>
                  <a:srgbClr val="FFFF00"/>
                </a:solidFill>
              </a:rPr>
              <a:t> </a:t>
            </a:r>
            <a:r>
              <a:rPr lang="en-US" dirty="0"/>
              <a:t>in the flesh, </a:t>
            </a:r>
            <a:r>
              <a:rPr lang="en-US" dirty="0">
                <a:solidFill>
                  <a:schemeClr val="bg1">
                    <a:lumMod val="50000"/>
                    <a:lumOff val="50000"/>
                  </a:schemeClr>
                </a:solidFill>
              </a:rPr>
              <a:t>the sinful passions which were aroused by the law were at work in our members to bear fruit to death. </a:t>
            </a:r>
          </a:p>
          <a:p>
            <a:pPr marL="0" indent="0">
              <a:spcBef>
                <a:spcPts val="0"/>
              </a:spcBef>
              <a:spcAft>
                <a:spcPts val="0"/>
              </a:spcAft>
              <a:buNone/>
            </a:pPr>
            <a:r>
              <a:rPr lang="en-US" dirty="0"/>
              <a:t>6  But </a:t>
            </a:r>
            <a:r>
              <a:rPr lang="en-US" b="1" u="dbl" dirty="0">
                <a:solidFill>
                  <a:srgbClr val="FFFF00"/>
                </a:solidFill>
              </a:rPr>
              <a:t>now we have been</a:t>
            </a:r>
            <a:r>
              <a:rPr lang="en-US" dirty="0">
                <a:solidFill>
                  <a:srgbClr val="FFFF00"/>
                </a:solidFill>
              </a:rPr>
              <a:t> </a:t>
            </a:r>
            <a:r>
              <a:rPr lang="en-US" dirty="0"/>
              <a:t>delivered from the law, </a:t>
            </a:r>
            <a:r>
              <a:rPr lang="en-US" dirty="0">
                <a:solidFill>
                  <a:schemeClr val="bg1">
                    <a:lumMod val="50000"/>
                    <a:lumOff val="50000"/>
                  </a:schemeClr>
                </a:solidFill>
              </a:rPr>
              <a:t>having died to what we </a:t>
            </a:r>
            <a:r>
              <a:rPr lang="en-US" dirty="0" smtClean="0">
                <a:solidFill>
                  <a:schemeClr val="bg1">
                    <a:lumMod val="50000"/>
                    <a:lumOff val="50000"/>
                  </a:schemeClr>
                </a:solidFill>
              </a:rPr>
              <a:t>were held by</a:t>
            </a:r>
            <a:r>
              <a:rPr lang="en-US" dirty="0">
                <a:solidFill>
                  <a:schemeClr val="bg1">
                    <a:lumMod val="50000"/>
                    <a:lumOff val="50000"/>
                  </a:schemeClr>
                </a:solidFill>
              </a:rPr>
              <a:t>, so that we should serve in the newness of the Spirit and not in the oldness of the letter</a:t>
            </a:r>
            <a:r>
              <a:rPr lang="en-US" dirty="0" smtClean="0">
                <a:solidFill>
                  <a:schemeClr val="bg1">
                    <a:lumMod val="50000"/>
                    <a:lumOff val="50000"/>
                  </a:schemeClr>
                </a:solidFill>
              </a:rPr>
              <a:t>.</a:t>
            </a:r>
            <a:endParaRPr lang="en-US" dirty="0">
              <a:solidFill>
                <a:schemeClr val="bg1">
                  <a:lumMod val="50000"/>
                  <a:lumOff val="50000"/>
                </a:schemeClr>
              </a:solidFill>
            </a:endParaRPr>
          </a:p>
        </p:txBody>
      </p:sp>
      <p:sp>
        <p:nvSpPr>
          <p:cNvPr id="3" name="Content Placeholder 2"/>
          <p:cNvSpPr>
            <a:spLocks noGrp="1"/>
          </p:cNvSpPr>
          <p:nvPr>
            <p:ph sz="quarter" idx="14"/>
          </p:nvPr>
        </p:nvSpPr>
        <p:spPr>
          <a:xfrm>
            <a:off x="4800600" y="533400"/>
            <a:ext cx="3886200" cy="5181600"/>
          </a:xfrm>
        </p:spPr>
        <p:txBody>
          <a:bodyPr>
            <a:normAutofit/>
          </a:bodyPr>
          <a:lstStyle/>
          <a:p>
            <a:pPr marL="0" indent="0">
              <a:spcBef>
                <a:spcPts val="0"/>
              </a:spcBef>
              <a:spcAft>
                <a:spcPts val="0"/>
              </a:spcAft>
              <a:buNone/>
            </a:pPr>
            <a:r>
              <a:rPr lang="en-US" sz="2600" b="1" u="sng" dirty="0"/>
              <a:t>Romans 7:14</a:t>
            </a:r>
          </a:p>
          <a:p>
            <a:pPr marL="0" indent="0">
              <a:spcBef>
                <a:spcPts val="0"/>
              </a:spcBef>
              <a:spcAft>
                <a:spcPts val="0"/>
              </a:spcAft>
              <a:buNone/>
            </a:pPr>
            <a:r>
              <a:rPr lang="en-US" sz="2600" dirty="0"/>
              <a:t>14   For we know that the law is spiritual, but I am carnal, </a:t>
            </a:r>
            <a:r>
              <a:rPr lang="en-US" sz="2600" b="1" dirty="0">
                <a:solidFill>
                  <a:srgbClr val="FFFF00"/>
                </a:solidFill>
              </a:rPr>
              <a:t>sold under sin</a:t>
            </a:r>
            <a:r>
              <a:rPr lang="en-US" sz="2600" dirty="0">
                <a:solidFill>
                  <a:srgbClr val="FFFF00"/>
                </a:solidFill>
              </a:rPr>
              <a:t>.</a:t>
            </a:r>
          </a:p>
          <a:p>
            <a:pPr marL="0" indent="0">
              <a:spcBef>
                <a:spcPts val="0"/>
              </a:spcBef>
              <a:spcAft>
                <a:spcPts val="0"/>
              </a:spcAft>
              <a:buNone/>
            </a:pPr>
            <a:endParaRPr lang="en-US" sz="2600" dirty="0"/>
          </a:p>
        </p:txBody>
      </p:sp>
    </p:spTree>
    <p:extLst>
      <p:ext uri="{BB962C8B-B14F-4D97-AF65-F5344CB8AC3E}">
        <p14:creationId xmlns:p14="http://schemas.microsoft.com/office/powerpoint/2010/main" val="1988243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533400"/>
            <a:ext cx="3733800" cy="5486400"/>
          </a:xfrm>
        </p:spPr>
        <p:txBody>
          <a:bodyPr>
            <a:normAutofit fontScale="92500" lnSpcReduction="10000"/>
          </a:bodyPr>
          <a:lstStyle/>
          <a:p>
            <a:pPr marL="0" indent="0">
              <a:spcBef>
                <a:spcPts val="0"/>
              </a:spcBef>
              <a:spcAft>
                <a:spcPts val="0"/>
              </a:spcAft>
              <a:buNone/>
            </a:pPr>
            <a:r>
              <a:rPr lang="en-US" b="1" u="sng" dirty="0"/>
              <a:t>Romans 7:5-6</a:t>
            </a:r>
          </a:p>
          <a:p>
            <a:pPr marL="0" indent="0">
              <a:spcBef>
                <a:spcPts val="0"/>
              </a:spcBef>
              <a:spcAft>
                <a:spcPts val="0"/>
              </a:spcAft>
              <a:buNone/>
            </a:pPr>
            <a:r>
              <a:rPr lang="en-US" dirty="0">
                <a:solidFill>
                  <a:schemeClr val="bg1">
                    <a:lumMod val="65000"/>
                    <a:lumOff val="35000"/>
                  </a:schemeClr>
                </a:solidFill>
              </a:rPr>
              <a:t>5  For </a:t>
            </a:r>
            <a:r>
              <a:rPr lang="en-US" b="1" u="dbl" dirty="0">
                <a:solidFill>
                  <a:srgbClr val="FFFF00"/>
                </a:solidFill>
              </a:rPr>
              <a:t>when we were</a:t>
            </a:r>
            <a:r>
              <a:rPr lang="en-US" dirty="0">
                <a:solidFill>
                  <a:srgbClr val="FFFF00"/>
                </a:solidFill>
              </a:rPr>
              <a:t> </a:t>
            </a:r>
            <a:r>
              <a:rPr lang="en-US" dirty="0"/>
              <a:t>in the flesh</a:t>
            </a:r>
            <a:r>
              <a:rPr lang="en-US" dirty="0">
                <a:solidFill>
                  <a:schemeClr val="bg1">
                    <a:lumMod val="65000"/>
                    <a:lumOff val="35000"/>
                  </a:schemeClr>
                </a:solidFill>
              </a:rPr>
              <a:t>, the sinful passions which were aroused by the law were at work in our members to bear fruit to death. </a:t>
            </a:r>
          </a:p>
          <a:p>
            <a:pPr marL="0" indent="0">
              <a:spcBef>
                <a:spcPts val="0"/>
              </a:spcBef>
              <a:spcAft>
                <a:spcPts val="0"/>
              </a:spcAft>
              <a:buNone/>
            </a:pPr>
            <a:r>
              <a:rPr lang="en-US" dirty="0">
                <a:solidFill>
                  <a:schemeClr val="bg1">
                    <a:lumMod val="65000"/>
                    <a:lumOff val="35000"/>
                  </a:schemeClr>
                </a:solidFill>
              </a:rPr>
              <a:t>6  But </a:t>
            </a:r>
            <a:r>
              <a:rPr lang="en-US" b="1" u="dbl" dirty="0">
                <a:solidFill>
                  <a:schemeClr val="bg1">
                    <a:lumMod val="65000"/>
                    <a:lumOff val="35000"/>
                  </a:schemeClr>
                </a:solidFill>
              </a:rPr>
              <a:t>now we have been</a:t>
            </a:r>
            <a:r>
              <a:rPr lang="en-US" dirty="0">
                <a:solidFill>
                  <a:schemeClr val="bg1">
                    <a:lumMod val="65000"/>
                    <a:lumOff val="35000"/>
                  </a:schemeClr>
                </a:solidFill>
              </a:rPr>
              <a:t> delivered from the law, having died to what we </a:t>
            </a:r>
            <a:r>
              <a:rPr lang="en-US" dirty="0" smtClean="0">
                <a:solidFill>
                  <a:schemeClr val="bg1">
                    <a:lumMod val="65000"/>
                    <a:lumOff val="35000"/>
                  </a:schemeClr>
                </a:solidFill>
              </a:rPr>
              <a:t>were held by</a:t>
            </a:r>
            <a:r>
              <a:rPr lang="en-US" dirty="0">
                <a:solidFill>
                  <a:schemeClr val="bg1">
                    <a:lumMod val="65000"/>
                    <a:lumOff val="35000"/>
                  </a:schemeClr>
                </a:solidFill>
              </a:rPr>
              <a:t>, so that we should serve in the newness of the Spirit and not in the oldness of the letter</a:t>
            </a:r>
            <a:r>
              <a:rPr lang="en-US" dirty="0" smtClean="0">
                <a:solidFill>
                  <a:schemeClr val="bg1">
                    <a:lumMod val="65000"/>
                    <a:lumOff val="35000"/>
                  </a:schemeClr>
                </a:solidFill>
              </a:rPr>
              <a:t>.</a:t>
            </a:r>
            <a:endParaRPr lang="en-US" dirty="0">
              <a:solidFill>
                <a:schemeClr val="bg1">
                  <a:lumMod val="65000"/>
                  <a:lumOff val="35000"/>
                </a:schemeClr>
              </a:solidFill>
            </a:endParaRPr>
          </a:p>
        </p:txBody>
      </p:sp>
      <p:sp>
        <p:nvSpPr>
          <p:cNvPr id="3" name="Content Placeholder 2"/>
          <p:cNvSpPr>
            <a:spLocks noGrp="1"/>
          </p:cNvSpPr>
          <p:nvPr>
            <p:ph sz="quarter" idx="14"/>
          </p:nvPr>
        </p:nvSpPr>
        <p:spPr>
          <a:xfrm>
            <a:off x="4800600" y="533400"/>
            <a:ext cx="3886200" cy="5181600"/>
          </a:xfrm>
        </p:spPr>
        <p:txBody>
          <a:bodyPr>
            <a:normAutofit/>
          </a:bodyPr>
          <a:lstStyle/>
          <a:p>
            <a:pPr marL="0" indent="0">
              <a:spcBef>
                <a:spcPts val="0"/>
              </a:spcBef>
              <a:spcAft>
                <a:spcPts val="0"/>
              </a:spcAft>
              <a:buNone/>
            </a:pPr>
            <a:r>
              <a:rPr lang="en-US" sz="2600" b="1" u="sng" dirty="0"/>
              <a:t>Romans 7:14</a:t>
            </a:r>
          </a:p>
          <a:p>
            <a:pPr marL="0" indent="0">
              <a:spcBef>
                <a:spcPts val="0"/>
              </a:spcBef>
              <a:spcAft>
                <a:spcPts val="0"/>
              </a:spcAft>
              <a:buNone/>
            </a:pPr>
            <a:r>
              <a:rPr lang="en-US" sz="2600" dirty="0"/>
              <a:t>14   For we know that the law is spiritual, but I am carnal, </a:t>
            </a:r>
            <a:r>
              <a:rPr lang="en-US" sz="2600" b="1" dirty="0">
                <a:solidFill>
                  <a:srgbClr val="FFFF00"/>
                </a:solidFill>
              </a:rPr>
              <a:t>sold under sin</a:t>
            </a:r>
            <a:r>
              <a:rPr lang="en-US" sz="2600" dirty="0">
                <a:solidFill>
                  <a:srgbClr val="FFFF00"/>
                </a:solidFill>
              </a:rPr>
              <a:t>.</a:t>
            </a:r>
          </a:p>
          <a:p>
            <a:pPr marL="0" indent="0">
              <a:spcBef>
                <a:spcPts val="0"/>
              </a:spcBef>
              <a:spcAft>
                <a:spcPts val="0"/>
              </a:spcAft>
              <a:buNone/>
            </a:pPr>
            <a:endParaRPr lang="en-US" sz="2600" dirty="0"/>
          </a:p>
        </p:txBody>
      </p:sp>
    </p:spTree>
    <p:extLst>
      <p:ext uri="{BB962C8B-B14F-4D97-AF65-F5344CB8AC3E}">
        <p14:creationId xmlns:p14="http://schemas.microsoft.com/office/powerpoint/2010/main" val="16436531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3108543"/>
          </a:xfrm>
          <a:prstGeom prst="rect">
            <a:avLst/>
          </a:prstGeom>
          <a:noFill/>
        </p:spPr>
        <p:txBody>
          <a:bodyPr wrap="square" rtlCol="0">
            <a:spAutoFit/>
          </a:bodyPr>
          <a:lstStyle/>
          <a:p>
            <a:r>
              <a:rPr lang="en-US" sz="2800" b="1" u="sng" dirty="0"/>
              <a:t>Romans 7:15-17</a:t>
            </a:r>
          </a:p>
          <a:p>
            <a:r>
              <a:rPr lang="en-US" sz="2800" dirty="0"/>
              <a:t>15  For what I am doing, I do not understand. For what I will to do, that I do not practice; but what I hate, that I do. </a:t>
            </a:r>
          </a:p>
          <a:p>
            <a:r>
              <a:rPr lang="en-US" sz="2800" dirty="0"/>
              <a:t>16  If, then, I do what I will not to do, I agree with the law that it is good. </a:t>
            </a:r>
          </a:p>
          <a:p>
            <a:r>
              <a:rPr lang="en-US" sz="2800" dirty="0" smtClean="0"/>
              <a:t>17  But </a:t>
            </a:r>
            <a:r>
              <a:rPr lang="en-US" sz="2800" dirty="0"/>
              <a:t>now, it is no longer I who do it, </a:t>
            </a:r>
            <a:endParaRPr lang="en-US" sz="2800" dirty="0" smtClean="0"/>
          </a:p>
          <a:p>
            <a:r>
              <a:rPr lang="en-US" sz="2800" dirty="0" smtClean="0"/>
              <a:t>but </a:t>
            </a:r>
            <a:r>
              <a:rPr lang="en-US" sz="2800" b="1" u="sng" dirty="0">
                <a:solidFill>
                  <a:srgbClr val="FFFF00"/>
                </a:solidFill>
              </a:rPr>
              <a:t>sin</a:t>
            </a:r>
            <a:r>
              <a:rPr lang="en-US" sz="2800" b="1" dirty="0">
                <a:solidFill>
                  <a:srgbClr val="FFFF00"/>
                </a:solidFill>
              </a:rPr>
              <a:t> </a:t>
            </a:r>
            <a:r>
              <a:rPr lang="en-US" sz="2800" dirty="0"/>
              <a:t>that </a:t>
            </a:r>
            <a:r>
              <a:rPr lang="en-US" sz="2800" b="1" u="sng" dirty="0" smtClean="0">
                <a:solidFill>
                  <a:srgbClr val="FFFF00"/>
                </a:solidFill>
              </a:rPr>
              <a:t>dwells </a:t>
            </a:r>
            <a:r>
              <a:rPr lang="en-US" sz="2800" b="1" u="sng" dirty="0">
                <a:solidFill>
                  <a:srgbClr val="FFFF00"/>
                </a:solidFill>
              </a:rPr>
              <a:t>in</a:t>
            </a:r>
            <a:r>
              <a:rPr lang="en-US" sz="2800" b="1" dirty="0">
                <a:solidFill>
                  <a:srgbClr val="FFFF00"/>
                </a:solidFill>
              </a:rPr>
              <a:t> </a:t>
            </a:r>
            <a:r>
              <a:rPr lang="en-US" sz="2800" dirty="0"/>
              <a:t>me.</a:t>
            </a:r>
          </a:p>
        </p:txBody>
      </p:sp>
      <p:sp>
        <p:nvSpPr>
          <p:cNvPr id="3" name="TextBox 2"/>
          <p:cNvSpPr txBox="1"/>
          <p:nvPr/>
        </p:nvSpPr>
        <p:spPr>
          <a:xfrm>
            <a:off x="3389503" y="4191000"/>
            <a:ext cx="2173097" cy="646331"/>
          </a:xfrm>
          <a:prstGeom prst="rect">
            <a:avLst/>
          </a:prstGeom>
          <a:noFill/>
        </p:spPr>
        <p:txBody>
          <a:bodyPr wrap="square" rtlCol="0">
            <a:spAutoFit/>
          </a:bodyPr>
          <a:lstStyle/>
          <a:p>
            <a:pPr algn="ctr"/>
            <a:r>
              <a:rPr lang="en-US" sz="3600" b="1" u="sng" dirty="0">
                <a:solidFill>
                  <a:srgbClr val="FFFF00"/>
                </a:solidFill>
              </a:rPr>
              <a:t>Control</a:t>
            </a:r>
            <a:r>
              <a:rPr lang="en-US" sz="3600" b="1" dirty="0" smtClean="0">
                <a:solidFill>
                  <a:srgbClr val="FFFF00"/>
                </a:solidFill>
              </a:rPr>
              <a:t>!</a:t>
            </a:r>
          </a:p>
        </p:txBody>
      </p:sp>
      <p:sp>
        <p:nvSpPr>
          <p:cNvPr id="4" name="TextBox 3"/>
          <p:cNvSpPr txBox="1"/>
          <p:nvPr/>
        </p:nvSpPr>
        <p:spPr>
          <a:xfrm rot="16785908">
            <a:off x="2997392" y="3494794"/>
            <a:ext cx="1143000" cy="830997"/>
          </a:xfrm>
          <a:prstGeom prst="rect">
            <a:avLst/>
          </a:prstGeom>
          <a:noFill/>
        </p:spPr>
        <p:txBody>
          <a:bodyPr wrap="square" rtlCol="0">
            <a:spAutoFit/>
          </a:bodyPr>
          <a:lstStyle/>
          <a:p>
            <a:pPr algn="ctr"/>
            <a:r>
              <a:rPr lang="en-US" sz="4800" b="1" dirty="0" smtClean="0">
                <a:solidFill>
                  <a:srgbClr val="FFFF00"/>
                </a:solidFill>
                <a:sym typeface="Wingdings"/>
              </a:rPr>
              <a:t></a:t>
            </a:r>
            <a:endParaRPr lang="en-US" sz="4800" b="1" dirty="0">
              <a:solidFill>
                <a:srgbClr val="FFFF00"/>
              </a:solidFill>
            </a:endParaRPr>
          </a:p>
        </p:txBody>
      </p:sp>
    </p:spTree>
    <p:extLst>
      <p:ext uri="{BB962C8B-B14F-4D97-AF65-F5344CB8AC3E}">
        <p14:creationId xmlns:p14="http://schemas.microsoft.com/office/powerpoint/2010/main" val="1968875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5262979"/>
          </a:xfrm>
          <a:prstGeom prst="rect">
            <a:avLst/>
          </a:prstGeom>
          <a:noFill/>
        </p:spPr>
        <p:txBody>
          <a:bodyPr wrap="square" rtlCol="0">
            <a:spAutoFit/>
          </a:bodyPr>
          <a:lstStyle/>
          <a:p>
            <a:r>
              <a:rPr lang="en-US" sz="2800" b="1" u="sng" dirty="0"/>
              <a:t>Romans 7</a:t>
            </a:r>
          </a:p>
          <a:p>
            <a:r>
              <a:rPr lang="en-US" sz="2800" dirty="0"/>
              <a:t>20   Now if I do what I will not to do, it is no longer I who do it, but </a:t>
            </a:r>
            <a:r>
              <a:rPr lang="en-US" sz="2800" b="1" u="sng" dirty="0">
                <a:solidFill>
                  <a:srgbClr val="FFFF00"/>
                </a:solidFill>
              </a:rPr>
              <a:t>sin</a:t>
            </a:r>
            <a:r>
              <a:rPr lang="en-US" sz="2800" b="1" dirty="0">
                <a:solidFill>
                  <a:srgbClr val="FFFF00"/>
                </a:solidFill>
              </a:rPr>
              <a:t> </a:t>
            </a:r>
            <a:r>
              <a:rPr lang="en-US" sz="2800" dirty="0"/>
              <a:t>that</a:t>
            </a:r>
            <a:r>
              <a:rPr lang="en-US" sz="2800" b="1" dirty="0"/>
              <a:t> </a:t>
            </a:r>
            <a:r>
              <a:rPr lang="en-US" sz="2800" b="1" u="sng" dirty="0">
                <a:solidFill>
                  <a:srgbClr val="FFFF00"/>
                </a:solidFill>
              </a:rPr>
              <a:t>dwells in</a:t>
            </a:r>
            <a:r>
              <a:rPr lang="en-US" sz="2800" dirty="0"/>
              <a:t> me.</a:t>
            </a:r>
          </a:p>
          <a:p>
            <a:r>
              <a:rPr lang="en-US" sz="2800" dirty="0"/>
              <a:t> </a:t>
            </a:r>
          </a:p>
          <a:p>
            <a:r>
              <a:rPr lang="en-US" sz="2800" dirty="0">
                <a:solidFill>
                  <a:schemeClr val="bg1">
                    <a:lumMod val="85000"/>
                    <a:lumOff val="15000"/>
                  </a:schemeClr>
                </a:solidFill>
              </a:rPr>
              <a:t>23  But I see another law in my members, warring against the </a:t>
            </a:r>
            <a:r>
              <a:rPr lang="en-US" sz="2800" u="sng" dirty="0">
                <a:solidFill>
                  <a:schemeClr val="bg1">
                    <a:lumMod val="85000"/>
                    <a:lumOff val="15000"/>
                  </a:schemeClr>
                </a:solidFill>
              </a:rPr>
              <a:t>law of my mind</a:t>
            </a:r>
            <a:r>
              <a:rPr lang="en-US" sz="2800" dirty="0">
                <a:solidFill>
                  <a:schemeClr val="bg1">
                    <a:lumMod val="85000"/>
                    <a:lumOff val="15000"/>
                  </a:schemeClr>
                </a:solidFill>
              </a:rPr>
              <a:t>, and </a:t>
            </a:r>
            <a:r>
              <a:rPr lang="en-US" sz="2800" b="1" dirty="0">
                <a:solidFill>
                  <a:schemeClr val="bg1">
                    <a:lumMod val="85000"/>
                    <a:lumOff val="15000"/>
                  </a:schemeClr>
                </a:solidFill>
              </a:rPr>
              <a:t>bringing me into captivity</a:t>
            </a:r>
            <a:r>
              <a:rPr lang="en-US" sz="2800" dirty="0">
                <a:solidFill>
                  <a:schemeClr val="bg1">
                    <a:lumMod val="85000"/>
                    <a:lumOff val="15000"/>
                  </a:schemeClr>
                </a:solidFill>
              </a:rPr>
              <a:t> to the law of sin which is </a:t>
            </a:r>
            <a:r>
              <a:rPr lang="en-US" sz="2800" b="1" dirty="0">
                <a:solidFill>
                  <a:schemeClr val="bg1">
                    <a:lumMod val="85000"/>
                    <a:lumOff val="15000"/>
                  </a:schemeClr>
                </a:solidFill>
              </a:rPr>
              <a:t>in my members</a:t>
            </a:r>
            <a:r>
              <a:rPr lang="en-US" sz="2800" dirty="0">
                <a:solidFill>
                  <a:schemeClr val="bg1">
                    <a:lumMod val="85000"/>
                    <a:lumOff val="15000"/>
                  </a:schemeClr>
                </a:solidFill>
              </a:rPr>
              <a:t>. </a:t>
            </a:r>
          </a:p>
          <a:p>
            <a:r>
              <a:rPr lang="en-US" sz="2800" dirty="0">
                <a:solidFill>
                  <a:schemeClr val="bg1">
                    <a:lumMod val="85000"/>
                    <a:lumOff val="15000"/>
                  </a:schemeClr>
                </a:solidFill>
              </a:rPr>
              <a:t>24  O wretched man that I am! Who will deliver me from this body of death? </a:t>
            </a:r>
          </a:p>
          <a:p>
            <a:r>
              <a:rPr lang="en-US" sz="2800" dirty="0">
                <a:solidFill>
                  <a:schemeClr val="bg1">
                    <a:lumMod val="85000"/>
                    <a:lumOff val="15000"/>
                  </a:schemeClr>
                </a:solidFill>
              </a:rPr>
              <a:t>25  I thank God; through Jesus Christ our Lord! So then, with the mind I myself serve the law of God, but with the flesh the law of sin.</a:t>
            </a:r>
          </a:p>
        </p:txBody>
      </p:sp>
      <p:sp>
        <p:nvSpPr>
          <p:cNvPr id="3" name="TextBox 2"/>
          <p:cNvSpPr txBox="1"/>
          <p:nvPr/>
        </p:nvSpPr>
        <p:spPr>
          <a:xfrm>
            <a:off x="1219200" y="2554069"/>
            <a:ext cx="2173097" cy="646331"/>
          </a:xfrm>
          <a:prstGeom prst="rect">
            <a:avLst/>
          </a:prstGeom>
          <a:noFill/>
        </p:spPr>
        <p:txBody>
          <a:bodyPr wrap="square" rtlCol="0">
            <a:spAutoFit/>
          </a:bodyPr>
          <a:lstStyle/>
          <a:p>
            <a:pPr algn="ctr"/>
            <a:r>
              <a:rPr lang="en-US" sz="3600" b="1" u="sng" dirty="0">
                <a:solidFill>
                  <a:srgbClr val="FFFF00"/>
                </a:solidFill>
              </a:rPr>
              <a:t>Control</a:t>
            </a:r>
            <a:r>
              <a:rPr lang="en-US" sz="3600" b="1" dirty="0" smtClean="0">
                <a:solidFill>
                  <a:srgbClr val="FFFF00"/>
                </a:solidFill>
              </a:rPr>
              <a:t>!</a:t>
            </a:r>
          </a:p>
        </p:txBody>
      </p:sp>
      <p:sp>
        <p:nvSpPr>
          <p:cNvPr id="4" name="TextBox 3"/>
          <p:cNvSpPr txBox="1"/>
          <p:nvPr/>
        </p:nvSpPr>
        <p:spPr>
          <a:xfrm>
            <a:off x="2308023" y="1723071"/>
            <a:ext cx="1143000" cy="830997"/>
          </a:xfrm>
          <a:prstGeom prst="rect">
            <a:avLst/>
          </a:prstGeom>
          <a:noFill/>
        </p:spPr>
        <p:txBody>
          <a:bodyPr wrap="square" rtlCol="0">
            <a:spAutoFit/>
          </a:bodyPr>
          <a:lstStyle/>
          <a:p>
            <a:pPr algn="ctr"/>
            <a:r>
              <a:rPr lang="en-US" sz="4800" b="1" dirty="0" smtClean="0">
                <a:solidFill>
                  <a:srgbClr val="FFFF00"/>
                </a:solidFill>
                <a:sym typeface="Wingdings"/>
              </a:rPr>
              <a:t></a:t>
            </a:r>
            <a:endParaRPr lang="en-US" sz="4800" b="1" dirty="0">
              <a:solidFill>
                <a:srgbClr val="FFFF00"/>
              </a:solidFill>
            </a:endParaRPr>
          </a:p>
        </p:txBody>
      </p:sp>
    </p:spTree>
    <p:extLst>
      <p:ext uri="{BB962C8B-B14F-4D97-AF65-F5344CB8AC3E}">
        <p14:creationId xmlns:p14="http://schemas.microsoft.com/office/powerpoint/2010/main" val="3539336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5262979"/>
          </a:xfrm>
          <a:prstGeom prst="rect">
            <a:avLst/>
          </a:prstGeom>
          <a:noFill/>
        </p:spPr>
        <p:txBody>
          <a:bodyPr wrap="square" rtlCol="0">
            <a:spAutoFit/>
          </a:bodyPr>
          <a:lstStyle/>
          <a:p>
            <a:r>
              <a:rPr lang="en-US" sz="2800" b="1" u="sng" dirty="0"/>
              <a:t>Romans 7</a:t>
            </a:r>
          </a:p>
          <a:p>
            <a:r>
              <a:rPr lang="en-US" sz="2800" dirty="0"/>
              <a:t>20   Now if I do what I will not to do, it is no longer I who do it, but </a:t>
            </a:r>
            <a:r>
              <a:rPr lang="en-US" sz="2800" b="1" u="sng" dirty="0">
                <a:solidFill>
                  <a:srgbClr val="FFFF00"/>
                </a:solidFill>
              </a:rPr>
              <a:t>sin</a:t>
            </a:r>
            <a:r>
              <a:rPr lang="en-US" sz="2800" b="1" dirty="0">
                <a:solidFill>
                  <a:srgbClr val="FFFF00"/>
                </a:solidFill>
              </a:rPr>
              <a:t> </a:t>
            </a:r>
            <a:r>
              <a:rPr lang="en-US" sz="2800" dirty="0"/>
              <a:t>that</a:t>
            </a:r>
            <a:r>
              <a:rPr lang="en-US" sz="2800" b="1" dirty="0"/>
              <a:t> </a:t>
            </a:r>
            <a:r>
              <a:rPr lang="en-US" sz="2800" b="1" u="sng" dirty="0">
                <a:solidFill>
                  <a:srgbClr val="FFFF00"/>
                </a:solidFill>
              </a:rPr>
              <a:t>dwells in</a:t>
            </a:r>
            <a:r>
              <a:rPr lang="en-US" sz="2800" dirty="0"/>
              <a:t> me.</a:t>
            </a:r>
            <a:endParaRPr lang="en-US" sz="2800" dirty="0">
              <a:solidFill>
                <a:srgbClr val="FFFF00"/>
              </a:solidFill>
            </a:endParaRPr>
          </a:p>
          <a:p>
            <a:r>
              <a:rPr lang="en-US" sz="2800" dirty="0"/>
              <a:t> </a:t>
            </a:r>
          </a:p>
          <a:p>
            <a:r>
              <a:rPr lang="en-US" sz="2800" dirty="0"/>
              <a:t>23  But I see another law in my members, warring against the </a:t>
            </a:r>
            <a:r>
              <a:rPr lang="en-US" sz="2800" u="sng" dirty="0"/>
              <a:t>law of my mind</a:t>
            </a:r>
            <a:r>
              <a:rPr lang="en-US" sz="2800" dirty="0"/>
              <a:t>, and </a:t>
            </a:r>
            <a:r>
              <a:rPr lang="en-US" sz="2800" b="1" dirty="0">
                <a:solidFill>
                  <a:srgbClr val="FFFF00"/>
                </a:solidFill>
              </a:rPr>
              <a:t>bringing me into captivity</a:t>
            </a:r>
            <a:r>
              <a:rPr lang="en-US" sz="2800" dirty="0">
                <a:solidFill>
                  <a:srgbClr val="FFFF00"/>
                </a:solidFill>
              </a:rPr>
              <a:t> </a:t>
            </a:r>
            <a:r>
              <a:rPr lang="en-US" sz="2800" dirty="0"/>
              <a:t>to the law of sin which is in my members. </a:t>
            </a:r>
          </a:p>
          <a:p>
            <a:r>
              <a:rPr lang="en-US" sz="2800" dirty="0"/>
              <a:t>24  O wretched man that I am! Who will deliver me from this body of death? </a:t>
            </a:r>
          </a:p>
          <a:p>
            <a:r>
              <a:rPr lang="en-US" sz="2800" dirty="0"/>
              <a:t>25  I thank </a:t>
            </a:r>
            <a:r>
              <a:rPr lang="en-US" sz="2800" dirty="0" smtClean="0"/>
              <a:t>God </a:t>
            </a:r>
            <a:r>
              <a:rPr lang="en-US" sz="2800" dirty="0"/>
              <a:t>through Jesus Christ our Lord! So then, with the mind I myself serve the law of God, but with the flesh the law of sin.</a:t>
            </a:r>
          </a:p>
        </p:txBody>
      </p:sp>
    </p:spTree>
    <p:extLst>
      <p:ext uri="{BB962C8B-B14F-4D97-AF65-F5344CB8AC3E}">
        <p14:creationId xmlns:p14="http://schemas.microsoft.com/office/powerpoint/2010/main" val="1907872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677656"/>
          </a:xfrm>
          <a:prstGeom prst="rect">
            <a:avLst/>
          </a:prstGeom>
          <a:noFill/>
        </p:spPr>
        <p:txBody>
          <a:bodyPr wrap="square" rtlCol="0">
            <a:spAutoFit/>
          </a:bodyPr>
          <a:lstStyle/>
          <a:p>
            <a:r>
              <a:rPr lang="en-US" sz="2800" b="1" u="sng" dirty="0"/>
              <a:t>Romans </a:t>
            </a:r>
            <a:r>
              <a:rPr lang="en-US" sz="2800" b="1" u="sng" dirty="0" smtClean="0"/>
              <a:t>7</a:t>
            </a:r>
            <a:endParaRPr lang="en-US" sz="2800" b="1" u="sng" dirty="0"/>
          </a:p>
          <a:p>
            <a:r>
              <a:rPr lang="en-US" sz="2800" dirty="0" smtClean="0"/>
              <a:t>17  But </a:t>
            </a:r>
            <a:r>
              <a:rPr lang="en-US" sz="2800" dirty="0"/>
              <a:t>now, it is no longer I who do it, </a:t>
            </a:r>
            <a:endParaRPr lang="en-US" sz="2800" dirty="0" smtClean="0"/>
          </a:p>
          <a:p>
            <a:r>
              <a:rPr lang="en-US" sz="2800" dirty="0" smtClean="0"/>
              <a:t>but </a:t>
            </a:r>
            <a:r>
              <a:rPr lang="en-US" sz="2800" b="1" u="sng" dirty="0">
                <a:solidFill>
                  <a:srgbClr val="FFFF00"/>
                </a:solidFill>
              </a:rPr>
              <a:t>sin</a:t>
            </a:r>
            <a:r>
              <a:rPr lang="en-US" sz="2800" b="1" dirty="0">
                <a:solidFill>
                  <a:srgbClr val="FFFF00"/>
                </a:solidFill>
              </a:rPr>
              <a:t> </a:t>
            </a:r>
            <a:r>
              <a:rPr lang="en-US" sz="2800" dirty="0"/>
              <a:t>that</a:t>
            </a:r>
            <a:r>
              <a:rPr lang="en-US" sz="2800" b="1" dirty="0"/>
              <a:t> </a:t>
            </a:r>
            <a:r>
              <a:rPr lang="en-US" sz="2800" b="1" u="sng" dirty="0">
                <a:solidFill>
                  <a:srgbClr val="FFFF00"/>
                </a:solidFill>
              </a:rPr>
              <a:t>dwells in</a:t>
            </a:r>
            <a:r>
              <a:rPr lang="en-US" sz="2800" dirty="0"/>
              <a:t> me.</a:t>
            </a:r>
            <a:endParaRPr lang="en-US" sz="2800" dirty="0" smtClean="0"/>
          </a:p>
          <a:p>
            <a:endParaRPr lang="en-US" sz="2800" dirty="0" smtClean="0">
              <a:solidFill>
                <a:srgbClr val="FFFF00"/>
              </a:solidFill>
            </a:endParaRPr>
          </a:p>
          <a:p>
            <a:r>
              <a:rPr lang="en-US" sz="2800" dirty="0"/>
              <a:t>20   Now if I do what I will not to do, it is no longer I who do it, but </a:t>
            </a:r>
            <a:r>
              <a:rPr lang="en-US" sz="2800" b="1" u="sng" dirty="0">
                <a:solidFill>
                  <a:srgbClr val="FFFF00"/>
                </a:solidFill>
              </a:rPr>
              <a:t>sin</a:t>
            </a:r>
            <a:r>
              <a:rPr lang="en-US" sz="2800" b="1" dirty="0">
                <a:solidFill>
                  <a:srgbClr val="FFFF00"/>
                </a:solidFill>
              </a:rPr>
              <a:t> </a:t>
            </a:r>
            <a:r>
              <a:rPr lang="en-US" sz="2800" dirty="0"/>
              <a:t>that</a:t>
            </a:r>
            <a:r>
              <a:rPr lang="en-US" sz="2800" b="1" dirty="0"/>
              <a:t> </a:t>
            </a:r>
            <a:r>
              <a:rPr lang="en-US" sz="2800" b="1" u="sng" dirty="0">
                <a:solidFill>
                  <a:srgbClr val="FFFF00"/>
                </a:solidFill>
              </a:rPr>
              <a:t>dwells in</a:t>
            </a:r>
            <a:r>
              <a:rPr lang="en-US" sz="2800" dirty="0"/>
              <a:t> me.</a:t>
            </a:r>
          </a:p>
        </p:txBody>
      </p:sp>
    </p:spTree>
    <p:extLst>
      <p:ext uri="{BB962C8B-B14F-4D97-AF65-F5344CB8AC3E}">
        <p14:creationId xmlns:p14="http://schemas.microsoft.com/office/powerpoint/2010/main" val="2644283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677656"/>
          </a:xfrm>
          <a:prstGeom prst="rect">
            <a:avLst/>
          </a:prstGeom>
          <a:noFill/>
        </p:spPr>
        <p:txBody>
          <a:bodyPr wrap="square" rtlCol="0">
            <a:spAutoFit/>
          </a:bodyPr>
          <a:lstStyle/>
          <a:p>
            <a:r>
              <a:rPr lang="en-US" sz="2800" b="1" u="sng" dirty="0"/>
              <a:t>Romans </a:t>
            </a:r>
            <a:r>
              <a:rPr lang="en-US" sz="2800" b="1" u="sng" dirty="0" smtClean="0"/>
              <a:t>7</a:t>
            </a:r>
            <a:endParaRPr lang="en-US" sz="2800" b="1" u="sng" dirty="0"/>
          </a:p>
          <a:p>
            <a:r>
              <a:rPr lang="en-US" sz="2800" dirty="0" smtClean="0"/>
              <a:t>17  But </a:t>
            </a:r>
            <a:r>
              <a:rPr lang="en-US" sz="2800" dirty="0"/>
              <a:t>now, it is no longer I who do it, </a:t>
            </a:r>
            <a:endParaRPr lang="en-US" sz="2800" dirty="0" smtClean="0"/>
          </a:p>
          <a:p>
            <a:r>
              <a:rPr lang="en-US" sz="2800" dirty="0" smtClean="0"/>
              <a:t>but </a:t>
            </a:r>
            <a:r>
              <a:rPr lang="en-US" sz="2800" b="1" u="sng" dirty="0">
                <a:solidFill>
                  <a:srgbClr val="FFFF00"/>
                </a:solidFill>
              </a:rPr>
              <a:t>sin</a:t>
            </a:r>
            <a:r>
              <a:rPr lang="en-US" sz="2800" b="1" dirty="0">
                <a:solidFill>
                  <a:srgbClr val="FFFF00"/>
                </a:solidFill>
              </a:rPr>
              <a:t> </a:t>
            </a:r>
            <a:r>
              <a:rPr lang="en-US" sz="2800" dirty="0"/>
              <a:t>that</a:t>
            </a:r>
            <a:r>
              <a:rPr lang="en-US" sz="2800" b="1" dirty="0"/>
              <a:t> </a:t>
            </a:r>
            <a:r>
              <a:rPr lang="en-US" sz="2800" b="1" u="sng" dirty="0">
                <a:solidFill>
                  <a:srgbClr val="FFFF00"/>
                </a:solidFill>
              </a:rPr>
              <a:t>dwells in</a:t>
            </a:r>
            <a:r>
              <a:rPr lang="en-US" sz="2800" dirty="0"/>
              <a:t> me.</a:t>
            </a:r>
            <a:endParaRPr lang="en-US" sz="2800" dirty="0" smtClean="0"/>
          </a:p>
          <a:p>
            <a:endParaRPr lang="en-US" sz="2800" dirty="0" smtClean="0">
              <a:solidFill>
                <a:srgbClr val="FFFF00"/>
              </a:solidFill>
            </a:endParaRPr>
          </a:p>
          <a:p>
            <a:r>
              <a:rPr lang="en-US" sz="2800" dirty="0"/>
              <a:t>20   Now if I do what I will not to do</a:t>
            </a:r>
            <a:r>
              <a:rPr lang="en-US" sz="2800" dirty="0">
                <a:solidFill>
                  <a:schemeClr val="bg1">
                    <a:lumMod val="65000"/>
                    <a:lumOff val="35000"/>
                  </a:schemeClr>
                </a:solidFill>
              </a:rPr>
              <a:t>, it is no longer I who do </a:t>
            </a:r>
            <a:r>
              <a:rPr lang="en-US" sz="2800" dirty="0"/>
              <a:t>it, but </a:t>
            </a:r>
            <a:r>
              <a:rPr lang="en-US" sz="2800" b="1" u="sng" dirty="0">
                <a:solidFill>
                  <a:srgbClr val="FFFF00"/>
                </a:solidFill>
              </a:rPr>
              <a:t>sin</a:t>
            </a:r>
            <a:r>
              <a:rPr lang="en-US" sz="2800" b="1" dirty="0">
                <a:solidFill>
                  <a:srgbClr val="FFFF00"/>
                </a:solidFill>
              </a:rPr>
              <a:t> </a:t>
            </a:r>
            <a:r>
              <a:rPr lang="en-US" sz="2800" dirty="0"/>
              <a:t>that</a:t>
            </a:r>
            <a:r>
              <a:rPr lang="en-US" sz="2800" b="1" dirty="0"/>
              <a:t> </a:t>
            </a:r>
            <a:r>
              <a:rPr lang="en-US" sz="2800" b="1" u="sng" dirty="0">
                <a:solidFill>
                  <a:srgbClr val="FFFF00"/>
                </a:solidFill>
              </a:rPr>
              <a:t>dwells in</a:t>
            </a:r>
            <a:r>
              <a:rPr lang="en-US" sz="2800" dirty="0"/>
              <a:t> me.</a:t>
            </a:r>
          </a:p>
        </p:txBody>
      </p:sp>
      <p:sp>
        <p:nvSpPr>
          <p:cNvPr id="3" name="TextBox 2"/>
          <p:cNvSpPr txBox="1"/>
          <p:nvPr/>
        </p:nvSpPr>
        <p:spPr>
          <a:xfrm rot="19699009">
            <a:off x="5178810" y="1790900"/>
            <a:ext cx="3942199" cy="1107996"/>
          </a:xfrm>
          <a:prstGeom prst="rect">
            <a:avLst/>
          </a:prstGeom>
          <a:noFill/>
          <a:ln>
            <a:solidFill>
              <a:srgbClr val="FFFF00"/>
            </a:solidFill>
          </a:ln>
        </p:spPr>
        <p:txBody>
          <a:bodyPr wrap="square" rtlCol="0">
            <a:spAutoFit/>
          </a:bodyPr>
          <a:lstStyle/>
          <a:p>
            <a:pPr algn="ctr"/>
            <a:r>
              <a:rPr lang="en-US" sz="6600" b="1" u="sng" dirty="0">
                <a:solidFill>
                  <a:srgbClr val="FFFF00"/>
                </a:solidFill>
              </a:rPr>
              <a:t>Control</a:t>
            </a:r>
            <a:r>
              <a:rPr lang="en-US" sz="6600" b="1" dirty="0" smtClean="0">
                <a:solidFill>
                  <a:srgbClr val="FFFF00"/>
                </a:solidFill>
              </a:rPr>
              <a:t>!</a:t>
            </a:r>
          </a:p>
        </p:txBody>
      </p:sp>
      <p:sp>
        <p:nvSpPr>
          <p:cNvPr id="4" name="TextBox 3"/>
          <p:cNvSpPr txBox="1"/>
          <p:nvPr/>
        </p:nvSpPr>
        <p:spPr>
          <a:xfrm rot="14950834">
            <a:off x="4034999" y="1603802"/>
            <a:ext cx="1143000" cy="830997"/>
          </a:xfrm>
          <a:prstGeom prst="rect">
            <a:avLst/>
          </a:prstGeom>
          <a:noFill/>
        </p:spPr>
        <p:txBody>
          <a:bodyPr wrap="square" rtlCol="0">
            <a:spAutoFit/>
          </a:bodyPr>
          <a:lstStyle/>
          <a:p>
            <a:pPr algn="ctr"/>
            <a:r>
              <a:rPr lang="en-US" sz="4800" b="1" dirty="0" smtClean="0">
                <a:solidFill>
                  <a:srgbClr val="FFFF00"/>
                </a:solidFill>
                <a:sym typeface="Wingdings"/>
              </a:rPr>
              <a:t></a:t>
            </a:r>
            <a:endParaRPr lang="en-US" sz="4800" b="1" dirty="0">
              <a:solidFill>
                <a:srgbClr val="FFFF00"/>
              </a:solidFill>
            </a:endParaRPr>
          </a:p>
        </p:txBody>
      </p:sp>
      <p:sp>
        <p:nvSpPr>
          <p:cNvPr id="5" name="TextBox 4"/>
          <p:cNvSpPr txBox="1"/>
          <p:nvPr/>
        </p:nvSpPr>
        <p:spPr>
          <a:xfrm rot="12894406">
            <a:off x="4456881" y="2621028"/>
            <a:ext cx="1143000" cy="830997"/>
          </a:xfrm>
          <a:prstGeom prst="rect">
            <a:avLst/>
          </a:prstGeom>
          <a:noFill/>
        </p:spPr>
        <p:txBody>
          <a:bodyPr wrap="square" rtlCol="0">
            <a:spAutoFit/>
          </a:bodyPr>
          <a:lstStyle/>
          <a:p>
            <a:pPr algn="ctr"/>
            <a:r>
              <a:rPr lang="en-US" sz="4800" b="1" dirty="0" smtClean="0">
                <a:solidFill>
                  <a:srgbClr val="FFFF00"/>
                </a:solidFill>
                <a:sym typeface="Wingdings"/>
              </a:rPr>
              <a:t></a:t>
            </a:r>
            <a:endParaRPr lang="en-US" sz="4800" b="1" dirty="0">
              <a:solidFill>
                <a:srgbClr val="FFFF00"/>
              </a:solidFill>
            </a:endParaRPr>
          </a:p>
        </p:txBody>
      </p:sp>
    </p:spTree>
    <p:extLst>
      <p:ext uri="{BB962C8B-B14F-4D97-AF65-F5344CB8AC3E}">
        <p14:creationId xmlns:p14="http://schemas.microsoft.com/office/powerpoint/2010/main" val="3682416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1815882"/>
          </a:xfrm>
          <a:prstGeom prst="rect">
            <a:avLst/>
          </a:prstGeom>
          <a:noFill/>
        </p:spPr>
        <p:txBody>
          <a:bodyPr wrap="square" rtlCol="0">
            <a:spAutoFit/>
          </a:bodyPr>
          <a:lstStyle/>
          <a:p>
            <a:r>
              <a:rPr lang="en-US" sz="2800" b="1" u="sng" dirty="0"/>
              <a:t>Romans 8:9</a:t>
            </a:r>
          </a:p>
          <a:p>
            <a:r>
              <a:rPr lang="en-US" sz="2800" dirty="0"/>
              <a:t>9  But you are not in the flesh but in the Spirit, if indeed </a:t>
            </a:r>
            <a:r>
              <a:rPr lang="en-US" sz="2800" b="1" dirty="0">
                <a:solidFill>
                  <a:srgbClr val="FFFF00"/>
                </a:solidFill>
              </a:rPr>
              <a:t>the Spirit of God dwells in </a:t>
            </a:r>
            <a:r>
              <a:rPr lang="en-US" sz="2800" b="1" dirty="0" smtClean="0">
                <a:solidFill>
                  <a:srgbClr val="FFFF00"/>
                </a:solidFill>
              </a:rPr>
              <a:t>you</a:t>
            </a:r>
            <a:r>
              <a:rPr lang="en-US" sz="2800" dirty="0">
                <a:solidFill>
                  <a:srgbClr val="FFFF00"/>
                </a:solidFill>
              </a:rPr>
              <a:t>. </a:t>
            </a:r>
            <a:r>
              <a:rPr lang="en-US" sz="2800" dirty="0"/>
              <a:t>Now if anyone does not have the Spirit of Christ, he is not His.</a:t>
            </a:r>
          </a:p>
        </p:txBody>
      </p:sp>
      <p:sp>
        <p:nvSpPr>
          <p:cNvPr id="3" name="TextBox 2"/>
          <p:cNvSpPr txBox="1"/>
          <p:nvPr/>
        </p:nvSpPr>
        <p:spPr>
          <a:xfrm>
            <a:off x="1905000" y="3048000"/>
            <a:ext cx="6934200" cy="1384995"/>
          </a:xfrm>
          <a:prstGeom prst="rect">
            <a:avLst/>
          </a:prstGeom>
          <a:noFill/>
        </p:spPr>
        <p:txBody>
          <a:bodyPr wrap="square" rtlCol="0">
            <a:spAutoFit/>
          </a:bodyPr>
          <a:lstStyle/>
          <a:p>
            <a:r>
              <a:rPr lang="en-US" sz="2800" b="1" dirty="0" smtClean="0">
                <a:solidFill>
                  <a:srgbClr val="FFFF00"/>
                </a:solidFill>
              </a:rPr>
              <a:t>“sin </a:t>
            </a:r>
            <a:r>
              <a:rPr lang="en-US" sz="2800" b="1" dirty="0">
                <a:solidFill>
                  <a:srgbClr val="FFFF00"/>
                </a:solidFill>
              </a:rPr>
              <a:t>indwelling" </a:t>
            </a:r>
            <a:r>
              <a:rPr lang="en-US" sz="2800" b="1" dirty="0">
                <a:solidFill>
                  <a:srgbClr val="FFFF00"/>
                </a:solidFill>
                <a:sym typeface="Wingdings"/>
              </a:rPr>
              <a:t></a:t>
            </a:r>
            <a:r>
              <a:rPr lang="en-US" sz="2800" b="1" dirty="0">
                <a:solidFill>
                  <a:srgbClr val="FFFF00"/>
                </a:solidFill>
              </a:rPr>
              <a:t> "sin </a:t>
            </a:r>
            <a:r>
              <a:rPr lang="en-US" sz="2800" b="1" dirty="0" smtClean="0">
                <a:solidFill>
                  <a:srgbClr val="FFFF00"/>
                </a:solidFill>
              </a:rPr>
              <a:t>controlling” </a:t>
            </a:r>
            <a:r>
              <a:rPr lang="en-US" sz="2000" b="1" dirty="0" smtClean="0"/>
              <a:t>(ch 6-7)</a:t>
            </a:r>
          </a:p>
          <a:p>
            <a:endParaRPr lang="en-US" sz="2800" b="1" dirty="0">
              <a:solidFill>
                <a:srgbClr val="FFFF00"/>
              </a:solidFill>
            </a:endParaRPr>
          </a:p>
          <a:p>
            <a:r>
              <a:rPr lang="en-US" sz="2800" b="1" dirty="0" smtClean="0">
                <a:solidFill>
                  <a:srgbClr val="FFFF00"/>
                </a:solidFill>
              </a:rPr>
              <a:t>“Spirit </a:t>
            </a:r>
            <a:r>
              <a:rPr lang="en-US" sz="2800" b="1" dirty="0">
                <a:solidFill>
                  <a:srgbClr val="FFFF00"/>
                </a:solidFill>
              </a:rPr>
              <a:t>indwelling" </a:t>
            </a:r>
            <a:r>
              <a:rPr lang="en-US" sz="2800" b="1" dirty="0">
                <a:solidFill>
                  <a:srgbClr val="FFFF00"/>
                </a:solidFill>
                <a:sym typeface="Wingdings"/>
              </a:rPr>
              <a:t></a:t>
            </a:r>
            <a:r>
              <a:rPr lang="en-US" sz="2800" b="1" dirty="0">
                <a:solidFill>
                  <a:srgbClr val="FFFF00"/>
                </a:solidFill>
              </a:rPr>
              <a:t> "Spirit </a:t>
            </a:r>
            <a:r>
              <a:rPr lang="en-US" sz="2800" b="1" dirty="0" smtClean="0">
                <a:solidFill>
                  <a:srgbClr val="FFFF00"/>
                </a:solidFill>
              </a:rPr>
              <a:t>controlling” </a:t>
            </a:r>
            <a:r>
              <a:rPr lang="en-US" sz="2000" b="1" dirty="0" smtClean="0"/>
              <a:t>(ch 8)</a:t>
            </a:r>
            <a:endParaRPr lang="en-US" sz="2000" b="1" dirty="0"/>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982337"/>
            <a:ext cx="2743200" cy="1862048"/>
          </a:xfrm>
          <a:prstGeom prst="rect">
            <a:avLst/>
          </a:prstGeom>
          <a:noFill/>
        </p:spPr>
        <p:txBody>
          <a:bodyPr wrap="square" rtlCol="0" anchor="ctr">
            <a:spAutoFit/>
          </a:bodyPr>
          <a:lstStyle/>
          <a:p>
            <a:pPr algn="ctr"/>
            <a:r>
              <a:rPr lang="en-US" sz="11500" dirty="0" smtClean="0"/>
              <a:t>If?</a:t>
            </a:r>
            <a:endParaRPr lang="en-US" sz="11500" dirty="0"/>
          </a:p>
        </p:txBody>
      </p:sp>
      <p:sp>
        <p:nvSpPr>
          <p:cNvPr id="3" name="TextBox 2"/>
          <p:cNvSpPr txBox="1"/>
          <p:nvPr/>
        </p:nvSpPr>
        <p:spPr>
          <a:xfrm>
            <a:off x="5029200" y="2133600"/>
            <a:ext cx="3124200" cy="1569660"/>
          </a:xfrm>
          <a:prstGeom prst="rect">
            <a:avLst/>
          </a:prstGeom>
          <a:noFill/>
        </p:spPr>
        <p:txBody>
          <a:bodyPr wrap="square" rtlCol="0" anchor="ctr">
            <a:spAutoFit/>
          </a:bodyPr>
          <a:lstStyle/>
          <a:p>
            <a:pPr algn="ctr"/>
            <a:r>
              <a:rPr lang="en-US" sz="9600" dirty="0" smtClean="0"/>
              <a:t>How?</a:t>
            </a:r>
            <a:endParaRPr lang="en-US" sz="800" dirty="0"/>
          </a:p>
        </p:txBody>
      </p:sp>
      <p:sp>
        <p:nvSpPr>
          <p:cNvPr id="5" name="&quot;No&quot; Symbol 4"/>
          <p:cNvSpPr/>
          <p:nvPr/>
        </p:nvSpPr>
        <p:spPr>
          <a:xfrm>
            <a:off x="1676400" y="1981200"/>
            <a:ext cx="2209800" cy="1939385"/>
          </a:xfrm>
          <a:prstGeom prst="noSmoking">
            <a:avLst>
              <a:gd name="adj" fmla="val 4137"/>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Questions:</a:t>
            </a:r>
            <a:endParaRPr lang="en-US" dirty="0"/>
          </a:p>
        </p:txBody>
      </p:sp>
      <p:sp>
        <p:nvSpPr>
          <p:cNvPr id="3" name="Content Placeholder 2"/>
          <p:cNvSpPr>
            <a:spLocks noGrp="1"/>
          </p:cNvSpPr>
          <p:nvPr>
            <p:ph sz="quarter" idx="13"/>
          </p:nvPr>
        </p:nvSpPr>
        <p:spPr>
          <a:xfrm>
            <a:off x="1219200" y="2057400"/>
            <a:ext cx="7315200" cy="3657600"/>
          </a:xfrm>
        </p:spPr>
        <p:txBody>
          <a:bodyPr>
            <a:normAutofit/>
          </a:bodyPr>
          <a:lstStyle/>
          <a:p>
            <a:pPr marL="514350" lvl="0" indent="-514350">
              <a:buFont typeface="+mj-lt"/>
              <a:buAutoNum type="arabicParenR"/>
            </a:pPr>
            <a:r>
              <a:rPr lang="en-US" sz="3600" dirty="0"/>
              <a:t>What does "indwelling" mean?</a:t>
            </a:r>
          </a:p>
          <a:p>
            <a:pPr marL="514350" lvl="0" indent="-514350">
              <a:buFont typeface="+mj-lt"/>
              <a:buAutoNum type="arabicParenR"/>
            </a:pPr>
            <a:r>
              <a:rPr lang="en-US" sz="3600" u="sng" dirty="0"/>
              <a:t>How</a:t>
            </a:r>
            <a:r>
              <a:rPr lang="en-US" sz="3600" dirty="0"/>
              <a:t> does the Spirit "indwell</a:t>
            </a:r>
            <a:r>
              <a:rPr lang="en-US" sz="3600" dirty="0" smtClean="0"/>
              <a:t>"?</a:t>
            </a:r>
            <a:endParaRPr lang="en-US" sz="3600" dirty="0"/>
          </a:p>
        </p:txBody>
      </p:sp>
    </p:spTree>
    <p:extLst>
      <p:ext uri="{BB962C8B-B14F-4D97-AF65-F5344CB8AC3E}">
        <p14:creationId xmlns:p14="http://schemas.microsoft.com/office/powerpoint/2010/main" val="7247603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246769"/>
          </a:xfrm>
          <a:prstGeom prst="rect">
            <a:avLst/>
          </a:prstGeom>
          <a:noFill/>
        </p:spPr>
        <p:txBody>
          <a:bodyPr wrap="square" rtlCol="0">
            <a:spAutoFit/>
          </a:bodyPr>
          <a:lstStyle/>
          <a:p>
            <a:r>
              <a:rPr lang="en-US" sz="2800" b="1" u="sng" dirty="0"/>
              <a:t>1 Peter </a:t>
            </a:r>
            <a:r>
              <a:rPr lang="en-US" sz="2800" b="1" u="sng" dirty="0" smtClean="0"/>
              <a:t>2:9</a:t>
            </a:r>
            <a:endParaRPr lang="en-US" sz="2800" b="1" u="sng" dirty="0"/>
          </a:p>
          <a:p>
            <a:r>
              <a:rPr lang="en-US" sz="2800" dirty="0"/>
              <a:t>9  But you are a chosen generation, a royal priesthood, a holy nation, </a:t>
            </a:r>
            <a:r>
              <a:rPr lang="en-US" sz="2800" b="1" dirty="0">
                <a:solidFill>
                  <a:srgbClr val="FFFF00"/>
                </a:solidFill>
              </a:rPr>
              <a:t>His own special people</a:t>
            </a:r>
            <a:r>
              <a:rPr lang="en-US" sz="2800" dirty="0">
                <a:solidFill>
                  <a:srgbClr val="FFFF00"/>
                </a:solidFill>
              </a:rPr>
              <a:t>, </a:t>
            </a:r>
            <a:r>
              <a:rPr lang="en-US" sz="2800" dirty="0"/>
              <a:t>that you may proclaim the praises of Him who called you out of darkness into His marvelous light; </a:t>
            </a:r>
          </a:p>
        </p:txBody>
      </p:sp>
    </p:spTree>
    <p:extLst>
      <p:ext uri="{BB962C8B-B14F-4D97-AF65-F5344CB8AC3E}">
        <p14:creationId xmlns:p14="http://schemas.microsoft.com/office/powerpoint/2010/main" val="2802509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“indwelling” mean?</a:t>
            </a:r>
            <a:endParaRPr lang="en-US" dirty="0"/>
          </a:p>
        </p:txBody>
      </p:sp>
      <p:sp>
        <p:nvSpPr>
          <p:cNvPr id="3" name="Content Placeholder 2"/>
          <p:cNvSpPr>
            <a:spLocks noGrp="1"/>
          </p:cNvSpPr>
          <p:nvPr>
            <p:ph sz="quarter" idx="13"/>
          </p:nvPr>
        </p:nvSpPr>
        <p:spPr>
          <a:xfrm rot="21143634">
            <a:off x="628318" y="1894163"/>
            <a:ext cx="7315200" cy="3657600"/>
          </a:xfrm>
        </p:spPr>
        <p:txBody>
          <a:bodyPr>
            <a:normAutofit/>
          </a:bodyPr>
          <a:lstStyle/>
          <a:p>
            <a:pPr marL="0" lvl="0" indent="0" algn="ctr">
              <a:buNone/>
            </a:pPr>
            <a:r>
              <a:rPr lang="en-US" sz="8800" u="sng" dirty="0" smtClean="0"/>
              <a:t>Control</a:t>
            </a:r>
          </a:p>
          <a:p>
            <a:pPr marL="0" lvl="0" indent="0" algn="ctr">
              <a:spcBef>
                <a:spcPts val="0"/>
              </a:spcBef>
              <a:buNone/>
            </a:pPr>
            <a:r>
              <a:rPr lang="en-US" sz="4000" dirty="0" smtClean="0"/>
              <a:t>             </a:t>
            </a:r>
            <a:r>
              <a:rPr lang="en-US" sz="4000" dirty="0" smtClean="0">
                <a:solidFill>
                  <a:srgbClr val="FFFF00"/>
                </a:solidFill>
              </a:rPr>
              <a:t>“reign”</a:t>
            </a:r>
            <a:r>
              <a:rPr lang="en-US" sz="4000" dirty="0" smtClean="0"/>
              <a:t> </a:t>
            </a:r>
            <a:r>
              <a:rPr lang="en-US" sz="2000" dirty="0" smtClean="0"/>
              <a:t>(Rom 6:12)</a:t>
            </a:r>
          </a:p>
          <a:p>
            <a:pPr marL="0" indent="0" algn="ctr">
              <a:spcBef>
                <a:spcPts val="0"/>
              </a:spcBef>
              <a:buNone/>
            </a:pPr>
            <a:r>
              <a:rPr lang="en-US" sz="4000" dirty="0" smtClean="0"/>
              <a:t>              </a:t>
            </a:r>
            <a:r>
              <a:rPr lang="en-US" sz="4000" dirty="0">
                <a:solidFill>
                  <a:srgbClr val="FFFF00"/>
                </a:solidFill>
              </a:rPr>
              <a:t>“have dominion over” </a:t>
            </a:r>
            <a:r>
              <a:rPr lang="en-US" sz="2000" dirty="0"/>
              <a:t>(Rom 6:14</a:t>
            </a:r>
            <a:r>
              <a:rPr lang="en-US" sz="2000" dirty="0" smtClean="0"/>
              <a:t>)</a:t>
            </a:r>
            <a:r>
              <a:rPr lang="en-US" sz="4000" dirty="0">
                <a:solidFill>
                  <a:srgbClr val="FFFF00"/>
                </a:solidFill>
              </a:rPr>
              <a:t> </a:t>
            </a:r>
            <a:r>
              <a:rPr lang="en-US" sz="4000" dirty="0" smtClean="0">
                <a:solidFill>
                  <a:srgbClr val="FFFF00"/>
                </a:solidFill>
              </a:rPr>
              <a:t>                                             	         “dwells in” </a:t>
            </a:r>
            <a:r>
              <a:rPr lang="en-US" sz="2000" dirty="0"/>
              <a:t>(Rom </a:t>
            </a:r>
            <a:r>
              <a:rPr lang="en-US" sz="2000" dirty="0" smtClean="0"/>
              <a:t>7:17, 20)</a:t>
            </a:r>
            <a:endParaRPr lang="en-US" sz="4000" dirty="0"/>
          </a:p>
        </p:txBody>
      </p:sp>
    </p:spTree>
    <p:extLst>
      <p:ext uri="{BB962C8B-B14F-4D97-AF65-F5344CB8AC3E}">
        <p14:creationId xmlns:p14="http://schemas.microsoft.com/office/powerpoint/2010/main" val="3816280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630362"/>
          </a:xfrm>
        </p:spPr>
        <p:txBody>
          <a:bodyPr/>
          <a:lstStyle/>
          <a:p>
            <a:r>
              <a:rPr lang="en-US" dirty="0" smtClean="0"/>
              <a:t>How does the Spirit “indwell”?</a:t>
            </a:r>
            <a:br>
              <a:rPr lang="en-US" dirty="0" smtClean="0"/>
            </a:br>
            <a:r>
              <a:rPr lang="en-US" dirty="0"/>
              <a:t> </a:t>
            </a:r>
            <a:r>
              <a:rPr lang="en-US" dirty="0" smtClean="0"/>
              <a:t>                                        (Control)</a:t>
            </a:r>
            <a:endParaRPr lang="en-US" dirty="0"/>
          </a:p>
        </p:txBody>
      </p:sp>
      <p:sp>
        <p:nvSpPr>
          <p:cNvPr id="3" name="Content Placeholder 2"/>
          <p:cNvSpPr>
            <a:spLocks noGrp="1"/>
          </p:cNvSpPr>
          <p:nvPr>
            <p:ph sz="quarter" idx="13"/>
          </p:nvPr>
        </p:nvSpPr>
        <p:spPr>
          <a:xfrm>
            <a:off x="1828800" y="2895600"/>
            <a:ext cx="6781800" cy="2971800"/>
          </a:xfrm>
        </p:spPr>
        <p:txBody>
          <a:bodyPr>
            <a:normAutofit/>
          </a:bodyPr>
          <a:lstStyle/>
          <a:p>
            <a:pPr marL="514350" indent="-514350">
              <a:spcBef>
                <a:spcPts val="0"/>
              </a:spcBef>
              <a:spcAft>
                <a:spcPts val="0"/>
              </a:spcAft>
              <a:buFont typeface="+mj-lt"/>
              <a:buAutoNum type="arabicParenR"/>
            </a:pPr>
            <a:r>
              <a:rPr lang="en-US" sz="3600" b="1" dirty="0" smtClean="0">
                <a:solidFill>
                  <a:srgbClr val="FFFF00"/>
                </a:solidFill>
                <a:latin typeface="Arial Narrow (Body)"/>
              </a:rPr>
              <a:t>Directly?</a:t>
            </a:r>
            <a:r>
              <a:rPr lang="en-US" b="1" dirty="0" smtClean="0">
                <a:latin typeface="Arial Narrow (Body)"/>
              </a:rPr>
              <a:t> </a:t>
            </a:r>
            <a:r>
              <a:rPr lang="en-US" sz="2000" dirty="0" smtClean="0">
                <a:latin typeface="Arial Narrow (Body)"/>
              </a:rPr>
              <a:t>(Bare-hands)</a:t>
            </a:r>
            <a:endParaRPr lang="en-US" sz="2000" b="1" dirty="0" smtClean="0">
              <a:latin typeface="Arial Narrow (Body)"/>
            </a:endParaRPr>
          </a:p>
          <a:p>
            <a:pPr marL="514350" indent="-514350">
              <a:spcBef>
                <a:spcPts val="0"/>
              </a:spcBef>
              <a:spcAft>
                <a:spcPts val="0"/>
              </a:spcAft>
              <a:buFont typeface="+mj-lt"/>
              <a:buAutoNum type="arabicParenR"/>
            </a:pPr>
            <a:endParaRPr lang="en-US" b="1" dirty="0">
              <a:latin typeface="Arial Narrow (Body)"/>
            </a:endParaRPr>
          </a:p>
          <a:p>
            <a:pPr marL="514350" indent="-514350">
              <a:spcBef>
                <a:spcPts val="0"/>
              </a:spcBef>
              <a:spcAft>
                <a:spcPts val="0"/>
              </a:spcAft>
              <a:buFont typeface="+mj-lt"/>
              <a:buAutoNum type="arabicParenR"/>
            </a:pPr>
            <a:r>
              <a:rPr lang="en-US" sz="3600" b="1" dirty="0" smtClean="0">
                <a:solidFill>
                  <a:srgbClr val="FFFF00"/>
                </a:solidFill>
                <a:latin typeface="Arial Narrow (Body)"/>
              </a:rPr>
              <a:t>Indirectly?</a:t>
            </a:r>
            <a:r>
              <a:rPr lang="en-US" b="1" dirty="0" smtClean="0">
                <a:latin typeface="Arial Narrow (Body)"/>
              </a:rPr>
              <a:t> </a:t>
            </a:r>
            <a:r>
              <a:rPr lang="en-US" sz="2000" dirty="0" smtClean="0">
                <a:latin typeface="Arial Narrow (Body)"/>
              </a:rPr>
              <a:t>(Thru an instrument)</a:t>
            </a:r>
            <a:endParaRPr lang="en-US" sz="2000" dirty="0">
              <a:latin typeface="Arial Narrow (Body)"/>
            </a:endParaRPr>
          </a:p>
        </p:txBody>
      </p:sp>
    </p:spTree>
    <p:extLst>
      <p:ext uri="{BB962C8B-B14F-4D97-AF65-F5344CB8AC3E}">
        <p14:creationId xmlns:p14="http://schemas.microsoft.com/office/powerpoint/2010/main" val="99327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2209800"/>
            <a:ext cx="8001000" cy="3657600"/>
          </a:xfrm>
        </p:spPr>
        <p:txBody>
          <a:bodyPr>
            <a:normAutofit/>
          </a:bodyPr>
          <a:lstStyle/>
          <a:p>
            <a:pPr marL="0" indent="0">
              <a:spcBef>
                <a:spcPts val="0"/>
              </a:spcBef>
              <a:spcAft>
                <a:spcPts val="0"/>
              </a:spcAft>
              <a:buNone/>
            </a:pPr>
            <a:r>
              <a:rPr lang="en-US" b="1" u="sng" dirty="0"/>
              <a:t>Romans 8:1-2</a:t>
            </a:r>
          </a:p>
          <a:p>
            <a:pPr marL="0" indent="0">
              <a:spcBef>
                <a:spcPts val="0"/>
              </a:spcBef>
              <a:spcAft>
                <a:spcPts val="0"/>
              </a:spcAft>
              <a:buNone/>
            </a:pPr>
            <a:r>
              <a:rPr lang="en-US" dirty="0"/>
              <a:t>1  There is therefore now no condemnation to those who are in Christ Jesus, who do not walk according to the flesh, but according to the Spirit. </a:t>
            </a:r>
          </a:p>
          <a:p>
            <a:pPr marL="0" indent="0">
              <a:spcBef>
                <a:spcPts val="0"/>
              </a:spcBef>
              <a:spcAft>
                <a:spcPts val="0"/>
              </a:spcAft>
              <a:buNone/>
            </a:pPr>
            <a:r>
              <a:rPr lang="en-US" dirty="0"/>
              <a:t>2  For </a:t>
            </a:r>
            <a:r>
              <a:rPr lang="en-US" b="1" dirty="0">
                <a:solidFill>
                  <a:srgbClr val="FFFF00"/>
                </a:solidFill>
              </a:rPr>
              <a:t>the law of the Spirit</a:t>
            </a:r>
            <a:r>
              <a:rPr lang="en-US" dirty="0">
                <a:solidFill>
                  <a:srgbClr val="FFFF00"/>
                </a:solidFill>
              </a:rPr>
              <a:t> </a:t>
            </a:r>
            <a:r>
              <a:rPr lang="en-US" dirty="0"/>
              <a:t>of life in Christ Jesus has </a:t>
            </a:r>
            <a:r>
              <a:rPr lang="en-US" b="1" dirty="0">
                <a:solidFill>
                  <a:srgbClr val="FFFF00"/>
                </a:solidFill>
              </a:rPr>
              <a:t>made me free from </a:t>
            </a:r>
            <a:r>
              <a:rPr lang="en-US" dirty="0"/>
              <a:t>the law of sin and death.</a:t>
            </a:r>
          </a:p>
          <a:p>
            <a:pPr marL="0" indent="0">
              <a:spcBef>
                <a:spcPts val="0"/>
              </a:spcBef>
              <a:spcAft>
                <a:spcPts val="0"/>
              </a:spcAft>
              <a:buNone/>
            </a:pPr>
            <a:endParaRPr lang="en-US" u="sng" dirty="0">
              <a:latin typeface="Calligraph421 BT" pitchFamily="66" charset="0"/>
            </a:endParaRPr>
          </a:p>
        </p:txBody>
      </p:sp>
      <p:sp>
        <p:nvSpPr>
          <p:cNvPr id="5" name="Title 1"/>
          <p:cNvSpPr>
            <a:spLocks noGrp="1"/>
          </p:cNvSpPr>
          <p:nvPr>
            <p:ph type="title"/>
          </p:nvPr>
        </p:nvSpPr>
        <p:spPr>
          <a:xfrm>
            <a:off x="609600" y="274638"/>
            <a:ext cx="7924800" cy="1630362"/>
          </a:xfrm>
        </p:spPr>
        <p:txBody>
          <a:bodyPr/>
          <a:lstStyle/>
          <a:p>
            <a:r>
              <a:rPr lang="en-US" dirty="0" smtClean="0"/>
              <a:t>How does the Spirit “indwell”?</a:t>
            </a:r>
            <a:br>
              <a:rPr lang="en-US" dirty="0" smtClean="0"/>
            </a:br>
            <a:r>
              <a:rPr lang="en-US" dirty="0"/>
              <a:t> </a:t>
            </a:r>
            <a:r>
              <a:rPr lang="en-US" dirty="0" smtClean="0"/>
              <a:t>                                        (Control)</a:t>
            </a:r>
            <a:endParaRPr lang="en-US" dirty="0"/>
          </a:p>
        </p:txBody>
      </p:sp>
    </p:spTree>
    <p:extLst>
      <p:ext uri="{BB962C8B-B14F-4D97-AF65-F5344CB8AC3E}">
        <p14:creationId xmlns:p14="http://schemas.microsoft.com/office/powerpoint/2010/main" val="3631658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3"/>
          </p:nvPr>
        </p:nvSpPr>
        <p:spPr>
          <a:xfrm>
            <a:off x="609600" y="1981200"/>
            <a:ext cx="7924800" cy="3733800"/>
          </a:xfrm>
        </p:spPr>
        <p:txBody>
          <a:bodyPr/>
          <a:lstStyle/>
          <a:p>
            <a:pPr marL="514350" indent="-514350">
              <a:buFont typeface="+mj-lt"/>
              <a:buAutoNum type="arabicParenR"/>
            </a:pPr>
            <a:r>
              <a:rPr lang="en-US" dirty="0" smtClean="0"/>
              <a:t>“Indwell” </a:t>
            </a:r>
            <a:r>
              <a:rPr lang="en-US" dirty="0" smtClean="0">
                <a:sym typeface="Wingdings"/>
              </a:rPr>
              <a:t> “control”</a:t>
            </a:r>
          </a:p>
          <a:p>
            <a:pPr marL="514350" indent="-514350">
              <a:buFont typeface="+mj-lt"/>
              <a:buAutoNum type="arabicParenR"/>
            </a:pPr>
            <a:r>
              <a:rPr lang="en-US" dirty="0" smtClean="0">
                <a:sym typeface="Wingdings"/>
              </a:rPr>
              <a:t>Holy Spirit must “control” your life.</a:t>
            </a:r>
          </a:p>
          <a:p>
            <a:pPr marL="514350" indent="-514350">
              <a:buFont typeface="+mj-lt"/>
              <a:buAutoNum type="arabicParenR"/>
            </a:pPr>
            <a:r>
              <a:rPr lang="en-US" dirty="0" smtClean="0">
                <a:sym typeface="Wingdings"/>
              </a:rPr>
              <a:t>If Spirit does not “control” your life  “you are not His”</a:t>
            </a:r>
          </a:p>
          <a:p>
            <a:pPr marL="514350" indent="-514350">
              <a:buFont typeface="+mj-lt"/>
              <a:buAutoNum type="arabicParenR"/>
            </a:pPr>
            <a:r>
              <a:rPr lang="en-US" dirty="0" smtClean="0">
                <a:sym typeface="Wingdings"/>
              </a:rPr>
              <a:t>Holy Spirit “controls”  thru the written word</a:t>
            </a:r>
          </a:p>
          <a:p>
            <a:pPr marL="514350" indent="-514350">
              <a:buFont typeface="+mj-lt"/>
              <a:buAutoNum type="arabicParenR"/>
            </a:pPr>
            <a:r>
              <a:rPr lang="en-US" dirty="0" smtClean="0">
                <a:sym typeface="Wingdings"/>
              </a:rPr>
              <a:t>Holy Spirit “controls” thru word  </a:t>
            </a:r>
            <a:r>
              <a:rPr lang="en-US" b="1" dirty="0" smtClean="0">
                <a:solidFill>
                  <a:srgbClr val="FFFF00"/>
                </a:solidFill>
                <a:sym typeface="Wingdings"/>
              </a:rPr>
              <a:t>“law written on the 					       heart” </a:t>
            </a:r>
            <a:endParaRPr lang="en-US" b="1" dirty="0">
              <a:solidFill>
                <a:srgbClr val="FFFF00"/>
              </a:solidFill>
            </a:endParaRPr>
          </a:p>
        </p:txBody>
      </p:sp>
    </p:spTree>
    <p:extLst>
      <p:ext uri="{BB962C8B-B14F-4D97-AF65-F5344CB8AC3E}">
        <p14:creationId xmlns:p14="http://schemas.microsoft.com/office/powerpoint/2010/main" val="3753153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4832092"/>
          </a:xfrm>
          <a:prstGeom prst="rect">
            <a:avLst/>
          </a:prstGeom>
          <a:noFill/>
        </p:spPr>
        <p:txBody>
          <a:bodyPr wrap="square" rtlCol="0">
            <a:spAutoFit/>
          </a:bodyPr>
          <a:lstStyle/>
          <a:p>
            <a:r>
              <a:rPr lang="en-US" sz="2800" b="1" u="sng" dirty="0"/>
              <a:t>Hebrews </a:t>
            </a:r>
            <a:r>
              <a:rPr lang="en-US" sz="2800" b="1" u="sng" dirty="0" smtClean="0"/>
              <a:t>8:10-12</a:t>
            </a:r>
            <a:endParaRPr lang="en-US" sz="2800" b="1" u="sng" dirty="0"/>
          </a:p>
          <a:p>
            <a:r>
              <a:rPr lang="en-US" sz="2800" dirty="0" smtClean="0">
                <a:solidFill>
                  <a:schemeClr val="bg1">
                    <a:lumMod val="75000"/>
                    <a:lumOff val="25000"/>
                  </a:schemeClr>
                </a:solidFill>
              </a:rPr>
              <a:t>10</a:t>
            </a:r>
            <a:r>
              <a:rPr lang="en-US" sz="2800" dirty="0" smtClean="0"/>
              <a:t>  </a:t>
            </a:r>
            <a:r>
              <a:rPr lang="en-US" sz="2800" dirty="0">
                <a:solidFill>
                  <a:schemeClr val="bg1">
                    <a:lumMod val="75000"/>
                    <a:lumOff val="25000"/>
                  </a:schemeClr>
                </a:solidFill>
              </a:rPr>
              <a:t>"For this is the covenant that I will make with the house of Israel after those days, says the LORD: I will put My laws in their mind and write them on their hearts; and I will be their God, and they shall be My people. </a:t>
            </a:r>
          </a:p>
          <a:p>
            <a:r>
              <a:rPr lang="en-US" sz="2800" dirty="0"/>
              <a:t>11  "None of them shall teach his neighbor, and none his brother, saying, 'Know the LORD,'</a:t>
            </a:r>
            <a:r>
              <a:rPr lang="en-US" sz="2800" b="1" dirty="0">
                <a:solidFill>
                  <a:srgbClr val="FFFF00"/>
                </a:solidFill>
              </a:rPr>
              <a:t> </a:t>
            </a:r>
            <a:r>
              <a:rPr lang="en-US" sz="2800" dirty="0">
                <a:solidFill>
                  <a:schemeClr val="bg1">
                    <a:lumMod val="75000"/>
                    <a:lumOff val="25000"/>
                  </a:schemeClr>
                </a:solidFill>
              </a:rPr>
              <a:t>for all shall know Me, from the least of them to the greatest of them. </a:t>
            </a:r>
          </a:p>
          <a:p>
            <a:r>
              <a:rPr lang="en-US" sz="2800" dirty="0">
                <a:solidFill>
                  <a:schemeClr val="bg1">
                    <a:lumMod val="75000"/>
                    <a:lumOff val="25000"/>
                  </a:schemeClr>
                </a:solidFill>
              </a:rPr>
              <a:t>12  "For I will be merciful to their unrighteousness, and their sins and their lawless deeds I will remember no more."</a:t>
            </a:r>
          </a:p>
        </p:txBody>
      </p:sp>
      <p:sp>
        <p:nvSpPr>
          <p:cNvPr id="3" name="TextBox 2"/>
          <p:cNvSpPr txBox="1"/>
          <p:nvPr/>
        </p:nvSpPr>
        <p:spPr>
          <a:xfrm>
            <a:off x="3505200" y="1161871"/>
            <a:ext cx="2514600" cy="1200329"/>
          </a:xfrm>
          <a:prstGeom prst="rect">
            <a:avLst/>
          </a:prstGeom>
          <a:solidFill>
            <a:schemeClr val="bg1">
              <a:lumMod val="65000"/>
              <a:lumOff val="35000"/>
            </a:schemeClr>
          </a:solidFill>
        </p:spPr>
        <p:txBody>
          <a:bodyPr wrap="square" rtlCol="0">
            <a:spAutoFit/>
          </a:bodyPr>
          <a:lstStyle/>
          <a:p>
            <a:pPr algn="ctr"/>
            <a:r>
              <a:rPr lang="en-US" sz="3600" b="1" u="sng" dirty="0" smtClean="0">
                <a:solidFill>
                  <a:srgbClr val="FFFF00"/>
                </a:solidFill>
              </a:rPr>
              <a:t>Quality #2</a:t>
            </a:r>
          </a:p>
          <a:p>
            <a:pPr algn="ctr"/>
            <a:r>
              <a:rPr lang="en-US" sz="3600" b="1" dirty="0" smtClean="0">
                <a:solidFill>
                  <a:srgbClr val="FFFF00"/>
                </a:solidFill>
                <a:sym typeface="Wingdings"/>
              </a:rPr>
              <a:t></a:t>
            </a:r>
            <a:endParaRPr lang="en-US" sz="3600" b="1" dirty="0">
              <a:solidFill>
                <a:srgbClr val="FFFF00"/>
              </a:solidFill>
            </a:endParaRPr>
          </a:p>
        </p:txBody>
      </p:sp>
    </p:spTree>
    <p:extLst>
      <p:ext uri="{BB962C8B-B14F-4D97-AF65-F5344CB8AC3E}">
        <p14:creationId xmlns:p14="http://schemas.microsoft.com/office/powerpoint/2010/main" val="1734080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3108543"/>
          </a:xfrm>
          <a:prstGeom prst="rect">
            <a:avLst/>
          </a:prstGeom>
          <a:noFill/>
        </p:spPr>
        <p:txBody>
          <a:bodyPr wrap="square" rtlCol="0">
            <a:spAutoFit/>
          </a:bodyPr>
          <a:lstStyle/>
          <a:p>
            <a:r>
              <a:rPr lang="en-US" sz="2800" b="1" u="sng" dirty="0"/>
              <a:t>Deuteronomy 6:6-7</a:t>
            </a:r>
          </a:p>
          <a:p>
            <a:r>
              <a:rPr lang="en-US" sz="2800" dirty="0"/>
              <a:t>6  "And these words which I command you today shall be in your heart. </a:t>
            </a:r>
          </a:p>
          <a:p>
            <a:r>
              <a:rPr lang="en-US" sz="2800" dirty="0" smtClean="0"/>
              <a:t>7  </a:t>
            </a:r>
            <a:r>
              <a:rPr lang="en-US" sz="2800" dirty="0"/>
              <a:t>"You shall teach them diligently to your children, and shall talk of them when you sit in your house, when you walk by the way, when you lie down, and when you rise up.</a:t>
            </a:r>
          </a:p>
        </p:txBody>
      </p:sp>
    </p:spTree>
    <p:extLst>
      <p:ext uri="{BB962C8B-B14F-4D97-AF65-F5344CB8AC3E}">
        <p14:creationId xmlns:p14="http://schemas.microsoft.com/office/powerpoint/2010/main" val="1261087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772400" cy="2677656"/>
          </a:xfrm>
          <a:prstGeom prst="rect">
            <a:avLst/>
          </a:prstGeom>
          <a:noFill/>
        </p:spPr>
        <p:txBody>
          <a:bodyPr wrap="square" rtlCol="0">
            <a:spAutoFit/>
          </a:bodyPr>
          <a:lstStyle/>
          <a:p>
            <a:r>
              <a:rPr lang="en-US" sz="2800" b="1" u="sng" dirty="0"/>
              <a:t>John 6:44-45</a:t>
            </a:r>
          </a:p>
          <a:p>
            <a:r>
              <a:rPr lang="en-US" sz="2800" dirty="0"/>
              <a:t>44  "No one can come to Me unless the Father who sent Me </a:t>
            </a:r>
            <a:r>
              <a:rPr lang="en-US" sz="2800" b="1" dirty="0">
                <a:solidFill>
                  <a:srgbClr val="FFFF00"/>
                </a:solidFill>
              </a:rPr>
              <a:t>draws him</a:t>
            </a:r>
            <a:r>
              <a:rPr lang="en-US" sz="2800" dirty="0">
                <a:solidFill>
                  <a:srgbClr val="FFFF00"/>
                </a:solidFill>
              </a:rPr>
              <a:t>; </a:t>
            </a:r>
            <a:r>
              <a:rPr lang="en-US" sz="2800" dirty="0"/>
              <a:t>and I will raise him up at the last day. </a:t>
            </a:r>
          </a:p>
          <a:p>
            <a:r>
              <a:rPr lang="en-US" sz="2800" dirty="0"/>
              <a:t>45  "It is written in the prophets, 'And they shall all be </a:t>
            </a:r>
            <a:r>
              <a:rPr lang="en-US" sz="2800" b="1" dirty="0">
                <a:solidFill>
                  <a:srgbClr val="FFFF00"/>
                </a:solidFill>
              </a:rPr>
              <a:t>taught</a:t>
            </a:r>
            <a:r>
              <a:rPr lang="en-US" sz="2800" dirty="0"/>
              <a:t> by God.' Therefore everyone who has </a:t>
            </a:r>
            <a:r>
              <a:rPr lang="en-US" sz="2800" b="1" u="sng" dirty="0">
                <a:solidFill>
                  <a:srgbClr val="FFFF00"/>
                </a:solidFill>
              </a:rPr>
              <a:t>heard</a:t>
            </a:r>
            <a:r>
              <a:rPr lang="en-US" sz="2800" dirty="0"/>
              <a:t> and </a:t>
            </a:r>
            <a:r>
              <a:rPr lang="en-US" sz="2800" b="1" u="sng" dirty="0">
                <a:solidFill>
                  <a:srgbClr val="FFFF00"/>
                </a:solidFill>
              </a:rPr>
              <a:t>learned</a:t>
            </a:r>
            <a:r>
              <a:rPr lang="en-US" sz="2800" dirty="0"/>
              <a:t> from the Father comes to Me.</a:t>
            </a:r>
          </a:p>
        </p:txBody>
      </p:sp>
    </p:spTree>
    <p:extLst>
      <p:ext uri="{BB962C8B-B14F-4D97-AF65-F5344CB8AC3E}">
        <p14:creationId xmlns:p14="http://schemas.microsoft.com/office/powerpoint/2010/main" val="32214265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1348</TotalTime>
  <Words>2576</Words>
  <Application>Microsoft Office PowerPoint</Application>
  <PresentationFormat>On-screen Show (4:3)</PresentationFormat>
  <Paragraphs>253</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Horizon</vt:lpstr>
      <vt:lpstr>The “Law Written On The Heart”</vt:lpstr>
      <vt:lpstr>The “Law Written On The Heart”</vt:lpstr>
      <vt:lpstr>The “Law Written On The Heart”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Four stages of learning</vt:lpstr>
      <vt:lpstr>Stage 1</vt:lpstr>
      <vt:lpstr>Stage 2</vt:lpstr>
      <vt:lpstr>Stage 3</vt:lpstr>
      <vt:lpstr>Stage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Two Questions:</vt:lpstr>
      <vt:lpstr>What does “indwelling” mean?</vt:lpstr>
      <vt:lpstr>How does the Spirit “indwell”?                                          (Control)</vt:lpstr>
      <vt:lpstr>How does the Spirit “indwell”?                                          (Control)</vt:lpstr>
      <vt:lpstr>Conclusion</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MOTIVES IN FASTING</dc:title>
  <dc:creator>George Battey</dc:creator>
  <cp:lastModifiedBy>George Battey</cp:lastModifiedBy>
  <cp:revision>246</cp:revision>
  <dcterms:created xsi:type="dcterms:W3CDTF">2012-06-20T15:43:49Z</dcterms:created>
  <dcterms:modified xsi:type="dcterms:W3CDTF">2012-12-22T19:55:55Z</dcterms:modified>
</cp:coreProperties>
</file>