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 id="2147483798" r:id="rId2"/>
  </p:sldMasterIdLst>
  <p:notesMasterIdLst>
    <p:notesMasterId r:id="rId87"/>
  </p:notesMasterIdLst>
  <p:handoutMasterIdLst>
    <p:handoutMasterId r:id="rId88"/>
  </p:handoutMasterIdLst>
  <p:sldIdLst>
    <p:sldId id="257" r:id="rId3"/>
    <p:sldId id="258" r:id="rId4"/>
    <p:sldId id="259" r:id="rId5"/>
    <p:sldId id="260" r:id="rId6"/>
    <p:sldId id="261" r:id="rId7"/>
    <p:sldId id="379" r:id="rId8"/>
    <p:sldId id="383" r:id="rId9"/>
    <p:sldId id="385" r:id="rId10"/>
    <p:sldId id="384" r:id="rId11"/>
    <p:sldId id="262" r:id="rId12"/>
    <p:sldId id="263" r:id="rId13"/>
    <p:sldId id="265" r:id="rId14"/>
    <p:sldId id="266" r:id="rId15"/>
    <p:sldId id="452" r:id="rId16"/>
    <p:sldId id="268" r:id="rId17"/>
    <p:sldId id="434" r:id="rId18"/>
    <p:sldId id="270" r:id="rId19"/>
    <p:sldId id="441" r:id="rId20"/>
    <p:sldId id="406" r:id="rId21"/>
    <p:sldId id="407" r:id="rId22"/>
    <p:sldId id="408" r:id="rId23"/>
    <p:sldId id="271" r:id="rId24"/>
    <p:sldId id="273" r:id="rId25"/>
    <p:sldId id="329" r:id="rId26"/>
    <p:sldId id="274" r:id="rId27"/>
    <p:sldId id="443" r:id="rId28"/>
    <p:sldId id="328" r:id="rId29"/>
    <p:sldId id="275" r:id="rId30"/>
    <p:sldId id="414" r:id="rId31"/>
    <p:sldId id="276" r:id="rId32"/>
    <p:sldId id="272" r:id="rId33"/>
    <p:sldId id="331" r:id="rId34"/>
    <p:sldId id="378" r:id="rId35"/>
    <p:sldId id="281" r:id="rId36"/>
    <p:sldId id="444" r:id="rId37"/>
    <p:sldId id="285" r:id="rId38"/>
    <p:sldId id="282" r:id="rId39"/>
    <p:sldId id="445" r:id="rId40"/>
    <p:sldId id="286" r:id="rId41"/>
    <p:sldId id="283" r:id="rId42"/>
    <p:sldId id="333" r:id="rId43"/>
    <p:sldId id="287" r:id="rId44"/>
    <p:sldId id="284" r:id="rId45"/>
    <p:sldId id="288" r:id="rId46"/>
    <p:sldId id="289" r:id="rId47"/>
    <p:sldId id="295" r:id="rId48"/>
    <p:sldId id="304" r:id="rId49"/>
    <p:sldId id="296" r:id="rId50"/>
    <p:sldId id="305" r:id="rId51"/>
    <p:sldId id="297" r:id="rId52"/>
    <p:sldId id="306" r:id="rId53"/>
    <p:sldId id="307" r:id="rId54"/>
    <p:sldId id="298" r:id="rId55"/>
    <p:sldId id="370" r:id="rId56"/>
    <p:sldId id="309" r:id="rId57"/>
    <p:sldId id="299" r:id="rId58"/>
    <p:sldId id="371" r:id="rId59"/>
    <p:sldId id="372" r:id="rId60"/>
    <p:sldId id="365" r:id="rId61"/>
    <p:sldId id="442" r:id="rId62"/>
    <p:sldId id="366" r:id="rId63"/>
    <p:sldId id="313" r:id="rId64"/>
    <p:sldId id="314" r:id="rId65"/>
    <p:sldId id="367" r:id="rId66"/>
    <p:sldId id="315" r:id="rId67"/>
    <p:sldId id="316" r:id="rId68"/>
    <p:sldId id="368" r:id="rId69"/>
    <p:sldId id="317" r:id="rId70"/>
    <p:sldId id="369" r:id="rId71"/>
    <p:sldId id="318" r:id="rId72"/>
    <p:sldId id="319" r:id="rId73"/>
    <p:sldId id="320" r:id="rId74"/>
    <p:sldId id="321" r:id="rId75"/>
    <p:sldId id="322" r:id="rId76"/>
    <p:sldId id="447" r:id="rId77"/>
    <p:sldId id="448" r:id="rId78"/>
    <p:sldId id="449" r:id="rId79"/>
    <p:sldId id="450" r:id="rId80"/>
    <p:sldId id="451" r:id="rId81"/>
    <p:sldId id="446" r:id="rId82"/>
    <p:sldId id="327" r:id="rId83"/>
    <p:sldId id="323" r:id="rId84"/>
    <p:sldId id="324" r:id="rId85"/>
    <p:sldId id="325" r:id="rId86"/>
  </p:sldIdLst>
  <p:sldSz cx="9144000" cy="6858000" type="letter"/>
  <p:notesSz cx="6858000" cy="9296400"/>
  <p:defaultTextStyle>
    <a:defPPr>
      <a:defRPr lang="en-US"/>
    </a:defPPr>
    <a:lvl1pPr algn="l" rtl="0" fontAlgn="base">
      <a:spcBef>
        <a:spcPct val="20000"/>
      </a:spcBef>
      <a:spcAft>
        <a:spcPct val="0"/>
      </a:spcAft>
      <a:buClr>
        <a:schemeClr val="accent1"/>
      </a:buClr>
      <a:buChar char="•"/>
      <a:defRPr sz="2400" kern="1200">
        <a:solidFill>
          <a:schemeClr val="tx1"/>
        </a:solidFill>
        <a:latin typeface="Tahoma" pitchFamily="34" charset="0"/>
        <a:ea typeface="+mn-ea"/>
        <a:cs typeface="Times New Roman" pitchFamily="18" charset="0"/>
      </a:defRPr>
    </a:lvl1pPr>
    <a:lvl2pPr marL="457200" algn="l" rtl="0" fontAlgn="base">
      <a:spcBef>
        <a:spcPct val="20000"/>
      </a:spcBef>
      <a:spcAft>
        <a:spcPct val="0"/>
      </a:spcAft>
      <a:buClr>
        <a:schemeClr val="accent1"/>
      </a:buClr>
      <a:buChar char="•"/>
      <a:defRPr sz="2400" kern="1200">
        <a:solidFill>
          <a:schemeClr val="tx1"/>
        </a:solidFill>
        <a:latin typeface="Tahoma" pitchFamily="34" charset="0"/>
        <a:ea typeface="+mn-ea"/>
        <a:cs typeface="Times New Roman" pitchFamily="18" charset="0"/>
      </a:defRPr>
    </a:lvl2pPr>
    <a:lvl3pPr marL="914400" algn="l" rtl="0" fontAlgn="base">
      <a:spcBef>
        <a:spcPct val="20000"/>
      </a:spcBef>
      <a:spcAft>
        <a:spcPct val="0"/>
      </a:spcAft>
      <a:buClr>
        <a:schemeClr val="accent1"/>
      </a:buClr>
      <a:buChar char="•"/>
      <a:defRPr sz="2400" kern="1200">
        <a:solidFill>
          <a:schemeClr val="tx1"/>
        </a:solidFill>
        <a:latin typeface="Tahoma" pitchFamily="34" charset="0"/>
        <a:ea typeface="+mn-ea"/>
        <a:cs typeface="Times New Roman" pitchFamily="18" charset="0"/>
      </a:defRPr>
    </a:lvl3pPr>
    <a:lvl4pPr marL="1371600" algn="l" rtl="0" fontAlgn="base">
      <a:spcBef>
        <a:spcPct val="20000"/>
      </a:spcBef>
      <a:spcAft>
        <a:spcPct val="0"/>
      </a:spcAft>
      <a:buClr>
        <a:schemeClr val="accent1"/>
      </a:buClr>
      <a:buChar char="•"/>
      <a:defRPr sz="2400" kern="1200">
        <a:solidFill>
          <a:schemeClr val="tx1"/>
        </a:solidFill>
        <a:latin typeface="Tahoma" pitchFamily="34" charset="0"/>
        <a:ea typeface="+mn-ea"/>
        <a:cs typeface="Times New Roman" pitchFamily="18" charset="0"/>
      </a:defRPr>
    </a:lvl4pPr>
    <a:lvl5pPr marL="1828800" algn="l" rtl="0" fontAlgn="base">
      <a:spcBef>
        <a:spcPct val="20000"/>
      </a:spcBef>
      <a:spcAft>
        <a:spcPct val="0"/>
      </a:spcAft>
      <a:buClr>
        <a:schemeClr val="accent1"/>
      </a:buClr>
      <a:buChar char="•"/>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66"/>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CCCC00"/>
    <a:srgbClr val="0066CC"/>
    <a:srgbClr val="00CC00"/>
    <a:srgbClr val="00CC66"/>
    <a:srgbClr val="FF0066"/>
    <a:srgbClr val="00008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85" autoAdjust="0"/>
    <p:restoredTop sz="85536" autoAdjust="0"/>
  </p:normalViewPr>
  <p:slideViewPr>
    <p:cSldViewPr>
      <p:cViewPr>
        <p:scale>
          <a:sx n="70" d="100"/>
          <a:sy n="70" d="100"/>
        </p:scale>
        <p:origin x="-894" y="6"/>
      </p:cViewPr>
      <p:guideLst>
        <p:guide orient="horz" pos="2160"/>
        <p:guide pos="2880"/>
      </p:guideLst>
    </p:cSldViewPr>
  </p:slideViewPr>
  <p:outlineViewPr>
    <p:cViewPr>
      <p:scale>
        <a:sx n="33" d="100"/>
        <a:sy n="33" d="100"/>
      </p:scale>
      <p:origin x="0" y="5226"/>
    </p:cViewPr>
  </p:outlineViewPr>
  <p:notesTextViewPr>
    <p:cViewPr>
      <p:scale>
        <a:sx n="100" d="100"/>
        <a:sy n="100" d="100"/>
      </p:scale>
      <p:origin x="0" y="0"/>
    </p:cViewPr>
  </p:notesTextViewPr>
  <p:sorterViewPr>
    <p:cViewPr>
      <p:scale>
        <a:sx n="70" d="100"/>
        <a:sy n="70" d="100"/>
      </p:scale>
      <p:origin x="0" y="9114"/>
    </p:cViewPr>
  </p:sorterViewPr>
  <p:notesViewPr>
    <p:cSldViewPr>
      <p:cViewPr varScale="1">
        <p:scale>
          <a:sx n="61" d="100"/>
          <a:sy n="61" d="100"/>
        </p:scale>
        <p:origin x="-1698"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atin typeface="Times New Roman" pitchFamily="18" charset="0"/>
              </a:defRPr>
            </a:lvl1pPr>
          </a:lstStyle>
          <a:p>
            <a:endParaRPr lang="en-US" dirty="0"/>
          </a:p>
        </p:txBody>
      </p:sp>
      <p:sp>
        <p:nvSpPr>
          <p:cNvPr id="14339" name="Rectangle 3"/>
          <p:cNvSpPr>
            <a:spLocks noGrp="1" noChangeArrowheads="1"/>
          </p:cNvSpPr>
          <p:nvPr>
            <p:ph type="dt" sz="quarter" idx="1"/>
          </p:nvPr>
        </p:nvSpPr>
        <p:spPr bwMode="auto">
          <a:xfrm>
            <a:off x="3886200"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endParaRPr lang="en-US" dirty="0"/>
          </a:p>
        </p:txBody>
      </p:sp>
      <p:sp>
        <p:nvSpPr>
          <p:cNvPr id="14340" name="Rectangle 4"/>
          <p:cNvSpPr>
            <a:spLocks noGrp="1" noChangeArrowheads="1"/>
          </p:cNvSpPr>
          <p:nvPr>
            <p:ph type="ftr" sz="quarter" idx="2"/>
          </p:nvPr>
        </p:nvSpPr>
        <p:spPr bwMode="auto">
          <a:xfrm>
            <a:off x="0" y="883158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atin typeface="Times New Roman" pitchFamily="18" charset="0"/>
              </a:defRPr>
            </a:lvl1pPr>
          </a:lstStyle>
          <a:p>
            <a:endParaRPr lang="en-US" dirty="0"/>
          </a:p>
        </p:txBody>
      </p:sp>
      <p:sp>
        <p:nvSpPr>
          <p:cNvPr id="14341" name="Rectangle 5"/>
          <p:cNvSpPr>
            <a:spLocks noGrp="1" noChangeArrowheads="1"/>
          </p:cNvSpPr>
          <p:nvPr>
            <p:ph type="sldNum" sz="quarter" idx="3"/>
          </p:nvPr>
        </p:nvSpPr>
        <p:spPr bwMode="auto">
          <a:xfrm>
            <a:off x="3886200" y="883158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atin typeface="Times New Roman" pitchFamily="18" charset="0"/>
              </a:defRPr>
            </a:lvl1pPr>
          </a:lstStyle>
          <a:p>
            <a:fld id="{D899471D-8DA3-46E0-807E-CE9F3EA93930}" type="slidenum">
              <a:rPr lang="en-US"/>
              <a:pPr/>
              <a:t>‹#›</a:t>
            </a:fld>
            <a:endParaRPr lang="en-US" dirty="0"/>
          </a:p>
        </p:txBody>
      </p:sp>
    </p:spTree>
    <p:extLst>
      <p:ext uri="{BB962C8B-B14F-4D97-AF65-F5344CB8AC3E}">
        <p14:creationId xmlns:p14="http://schemas.microsoft.com/office/powerpoint/2010/main" val="1964279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eaLnBrk="0" hangingPunct="0">
              <a:spcBef>
                <a:spcPct val="0"/>
              </a:spcBef>
              <a:buClrTx/>
              <a:buFontTx/>
              <a:buNone/>
              <a:defRPr sz="1200">
                <a:latin typeface="Arial" charset="0"/>
              </a:defRPr>
            </a:lvl1pPr>
          </a:lstStyle>
          <a:p>
            <a:endParaRPr lang="en-US" dirty="0"/>
          </a:p>
        </p:txBody>
      </p:sp>
      <p:sp>
        <p:nvSpPr>
          <p:cNvPr id="2051" name="Rectangle 3"/>
          <p:cNvSpPr>
            <a:spLocks noGrp="1" noChangeArrowheads="1"/>
          </p:cNvSpPr>
          <p:nvPr>
            <p:ph type="dt" idx="1"/>
          </p:nvPr>
        </p:nvSpPr>
        <p:spPr bwMode="auto">
          <a:xfrm>
            <a:off x="3886200"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eaLnBrk="0" hangingPunct="0">
              <a:spcBef>
                <a:spcPct val="0"/>
              </a:spcBef>
              <a:buClrTx/>
              <a:buFontTx/>
              <a:buNone/>
              <a:defRPr sz="1200">
                <a:latin typeface="Arial" charset="0"/>
              </a:defRPr>
            </a:lvl1pPr>
          </a:lstStyle>
          <a:p>
            <a:endParaRPr lang="en-US" dirty="0"/>
          </a:p>
        </p:txBody>
      </p:sp>
      <p:sp>
        <p:nvSpPr>
          <p:cNvPr id="2052" name="Rectangle 4"/>
          <p:cNvSpPr>
            <a:spLocks noGrp="1" noRot="1" noChangeAspect="1" noChangeArrowheads="1"/>
          </p:cNvSpPr>
          <p:nvPr>
            <p:ph type="sldImg" idx="2"/>
          </p:nvPr>
        </p:nvSpPr>
        <p:spPr bwMode="auto">
          <a:xfrm>
            <a:off x="1104900" y="696913"/>
            <a:ext cx="4648200" cy="3486150"/>
          </a:xfrm>
          <a:prstGeom prst="rect">
            <a:avLst/>
          </a:prstGeom>
          <a:no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53" name="Rectangle 5"/>
          <p:cNvSpPr>
            <a:spLocks noGrp="1" noChangeArrowheads="1"/>
          </p:cNvSpPr>
          <p:nvPr>
            <p:ph type="body" sz="quarter" idx="3"/>
          </p:nvPr>
        </p:nvSpPr>
        <p:spPr bwMode="auto">
          <a:xfrm>
            <a:off x="914400" y="4415790"/>
            <a:ext cx="502920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83158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eaLnBrk="0" hangingPunct="0">
              <a:spcBef>
                <a:spcPct val="0"/>
              </a:spcBef>
              <a:buClrTx/>
              <a:buFontTx/>
              <a:buNone/>
              <a:defRPr sz="1200">
                <a:latin typeface="Arial" charset="0"/>
              </a:defRPr>
            </a:lvl1pPr>
          </a:lstStyle>
          <a:p>
            <a:endParaRPr lang="en-US" dirty="0"/>
          </a:p>
        </p:txBody>
      </p:sp>
      <p:sp>
        <p:nvSpPr>
          <p:cNvPr id="2055" name="Rectangle 7"/>
          <p:cNvSpPr>
            <a:spLocks noGrp="1" noChangeArrowheads="1"/>
          </p:cNvSpPr>
          <p:nvPr>
            <p:ph type="sldNum" sz="quarter" idx="5"/>
          </p:nvPr>
        </p:nvSpPr>
        <p:spPr bwMode="auto">
          <a:xfrm>
            <a:off x="3886200" y="883158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eaLnBrk="0" hangingPunct="0">
              <a:spcBef>
                <a:spcPct val="0"/>
              </a:spcBef>
              <a:buClrTx/>
              <a:buFontTx/>
              <a:buNone/>
              <a:defRPr sz="1200">
                <a:latin typeface="Arial" charset="0"/>
              </a:defRPr>
            </a:lvl1pPr>
          </a:lstStyle>
          <a:p>
            <a:fld id="{1A3525F4-5709-4ED3-B187-70461E66717B}" type="slidenum">
              <a:rPr lang="en-US"/>
              <a:pPr/>
              <a:t>‹#›</a:t>
            </a:fld>
            <a:endParaRPr lang="en-US" dirty="0"/>
          </a:p>
        </p:txBody>
      </p:sp>
    </p:spTree>
    <p:extLst>
      <p:ext uri="{BB962C8B-B14F-4D97-AF65-F5344CB8AC3E}">
        <p14:creationId xmlns:p14="http://schemas.microsoft.com/office/powerpoint/2010/main" val="1334237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p:cNvSpPr txBox="1">
            <a:spLocks noGrp="1" noRot="1" noChangeAspect="1" noChangeArrowheads="1"/>
          </p:cNvSpPr>
          <p:nvPr>
            <p:ph type="sldImg"/>
          </p:nvPr>
        </p:nvSpPr>
        <p:spPr bwMode="auto">
          <a:xfrm>
            <a:off x="1054100" y="949325"/>
            <a:ext cx="4557713" cy="3419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p:cNvSpPr txBox="1">
            <a:spLocks noGrp="1" noChangeArrowheads="1"/>
          </p:cNvSpPr>
          <p:nvPr>
            <p:ph type="body" idx="1"/>
          </p:nvPr>
        </p:nvSpPr>
        <p:spPr bwMode="auto">
          <a:xfrm>
            <a:off x="1032343" y="4702488"/>
            <a:ext cx="4607018" cy="379573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p:cNvSpPr txBox="1">
            <a:spLocks noGrp="1" noRot="1" noChangeAspect="1" noChangeArrowheads="1"/>
          </p:cNvSpPr>
          <p:nvPr>
            <p:ph type="sldImg"/>
          </p:nvPr>
        </p:nvSpPr>
        <p:spPr bwMode="auto">
          <a:xfrm>
            <a:off x="1054100" y="949325"/>
            <a:ext cx="4557713" cy="3419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Grp="1" noChangeArrowheads="1"/>
          </p:cNvSpPr>
          <p:nvPr>
            <p:ph type="body" idx="1"/>
          </p:nvPr>
        </p:nvSpPr>
        <p:spPr bwMode="auto">
          <a:xfrm>
            <a:off x="1032343" y="4702488"/>
            <a:ext cx="4607018" cy="379573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p:cNvSpPr txBox="1">
            <a:spLocks noGrp="1" noRot="1" noChangeAspect="1" noChangeArrowheads="1"/>
          </p:cNvSpPr>
          <p:nvPr>
            <p:ph type="sldImg"/>
          </p:nvPr>
        </p:nvSpPr>
        <p:spPr bwMode="auto">
          <a:xfrm>
            <a:off x="1054100" y="949325"/>
            <a:ext cx="4557713" cy="3419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Grp="1" noChangeArrowheads="1"/>
          </p:cNvSpPr>
          <p:nvPr>
            <p:ph type="body" idx="1"/>
          </p:nvPr>
        </p:nvSpPr>
        <p:spPr bwMode="auto">
          <a:xfrm>
            <a:off x="1032343" y="4702488"/>
            <a:ext cx="4607018" cy="379573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txBox="1">
            <a:spLocks noGrp="1" noRot="1" noChangeAspect="1" noChangeArrowheads="1"/>
          </p:cNvSpPr>
          <p:nvPr>
            <p:ph type="sldImg"/>
          </p:nvPr>
        </p:nvSpPr>
        <p:spPr bwMode="auto">
          <a:xfrm>
            <a:off x="1054100" y="949325"/>
            <a:ext cx="4557713" cy="3419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1032343" y="4702488"/>
            <a:ext cx="4607018" cy="379573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p:cNvSpPr txBox="1">
            <a:spLocks noGrp="1" noRot="1" noChangeAspect="1" noChangeArrowheads="1"/>
          </p:cNvSpPr>
          <p:nvPr>
            <p:ph type="sldImg"/>
          </p:nvPr>
        </p:nvSpPr>
        <p:spPr bwMode="auto">
          <a:xfrm>
            <a:off x="1054100" y="949325"/>
            <a:ext cx="4557713" cy="3419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Grp="1" noChangeArrowheads="1"/>
          </p:cNvSpPr>
          <p:nvPr>
            <p:ph type="body" idx="1"/>
          </p:nvPr>
        </p:nvSpPr>
        <p:spPr bwMode="auto">
          <a:xfrm>
            <a:off x="1032343" y="4702488"/>
            <a:ext cx="4607018" cy="379573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FF005B-867E-41AE-A5A3-92B198CC906F}" type="slidenum">
              <a:rPr lang="en-US" smtClean="0"/>
              <a:pPr/>
              <a:t>‹#›</a:t>
            </a:fld>
            <a:endParaRPr lang="en-US" dirty="0"/>
          </a:p>
        </p:txBody>
      </p:sp>
    </p:spTree>
    <p:extLst>
      <p:ext uri="{BB962C8B-B14F-4D97-AF65-F5344CB8AC3E}">
        <p14:creationId xmlns:p14="http://schemas.microsoft.com/office/powerpoint/2010/main" val="2073371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EABE38-3DA4-4774-8FDF-F46183A60806}" type="slidenum">
              <a:rPr lang="en-US" smtClean="0"/>
              <a:pPr/>
              <a:t>‹#›</a:t>
            </a:fld>
            <a:endParaRPr lang="en-US" dirty="0"/>
          </a:p>
        </p:txBody>
      </p:sp>
    </p:spTree>
    <p:extLst>
      <p:ext uri="{BB962C8B-B14F-4D97-AF65-F5344CB8AC3E}">
        <p14:creationId xmlns:p14="http://schemas.microsoft.com/office/powerpoint/2010/main" val="934219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16B38-DC04-4448-8982-1DED0A16025E}" type="slidenum">
              <a:rPr lang="en-US" smtClean="0"/>
              <a:pPr/>
              <a:t>‹#›</a:t>
            </a:fld>
            <a:endParaRPr lang="en-US" dirty="0"/>
          </a:p>
        </p:txBody>
      </p:sp>
    </p:spTree>
    <p:extLst>
      <p:ext uri="{BB962C8B-B14F-4D97-AF65-F5344CB8AC3E}">
        <p14:creationId xmlns:p14="http://schemas.microsoft.com/office/powerpoint/2010/main" val="2923301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56657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80825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Tree>
    <p:extLst>
      <p:ext uri="{BB962C8B-B14F-4D97-AF65-F5344CB8AC3E}">
        <p14:creationId xmlns:p14="http://schemas.microsoft.com/office/powerpoint/2010/main" val="1964350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71040" y="1515040"/>
            <a:ext cx="3833280" cy="4709294"/>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2560" y="1515040"/>
            <a:ext cx="3833280" cy="4709294"/>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45701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1132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27121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7213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Tree>
    <p:extLst>
      <p:ext uri="{BB962C8B-B14F-4D97-AF65-F5344CB8AC3E}">
        <p14:creationId xmlns:p14="http://schemas.microsoft.com/office/powerpoint/2010/main" val="258860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AE98AD-97B0-4FCA-9548-B066DF69DD64}" type="slidenum">
              <a:rPr lang="en-US" smtClean="0"/>
              <a:pPr/>
              <a:t>‹#›</a:t>
            </a:fld>
            <a:endParaRPr lang="en-US" dirty="0"/>
          </a:p>
        </p:txBody>
      </p:sp>
    </p:spTree>
    <p:extLst>
      <p:ext uri="{BB962C8B-B14F-4D97-AF65-F5344CB8AC3E}">
        <p14:creationId xmlns:p14="http://schemas.microsoft.com/office/powerpoint/2010/main" val="22946365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Tree>
    <p:extLst>
      <p:ext uri="{BB962C8B-B14F-4D97-AF65-F5344CB8AC3E}">
        <p14:creationId xmlns:p14="http://schemas.microsoft.com/office/powerpoint/2010/main" val="31540233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32513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24640" y="406123"/>
            <a:ext cx="1951200" cy="581821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1040" y="406123"/>
            <a:ext cx="5715360" cy="58182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02923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71040" y="406123"/>
            <a:ext cx="7804800" cy="890013"/>
          </a:xfrm>
        </p:spPr>
        <p:txBody>
          <a:bodyPr/>
          <a:lstStyle/>
          <a:p>
            <a:r>
              <a:rPr lang="en-US" smtClean="0"/>
              <a:t>Click to edit Master title style</a:t>
            </a:r>
            <a:endParaRPr lang="en-US"/>
          </a:p>
        </p:txBody>
      </p:sp>
    </p:spTree>
    <p:extLst>
      <p:ext uri="{BB962C8B-B14F-4D97-AF65-F5344CB8AC3E}">
        <p14:creationId xmlns:p14="http://schemas.microsoft.com/office/powerpoint/2010/main" val="3387014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B850A9-98EA-4C1A-8197-9197944D1D67}" type="slidenum">
              <a:rPr lang="en-US" smtClean="0"/>
              <a:pPr/>
              <a:t>‹#›</a:t>
            </a:fld>
            <a:endParaRPr lang="en-US" dirty="0"/>
          </a:p>
        </p:txBody>
      </p:sp>
    </p:spTree>
    <p:extLst>
      <p:ext uri="{BB962C8B-B14F-4D97-AF65-F5344CB8AC3E}">
        <p14:creationId xmlns:p14="http://schemas.microsoft.com/office/powerpoint/2010/main" val="203742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B27CEF-2318-45FF-9990-448772EFC054}" type="slidenum">
              <a:rPr lang="en-US" smtClean="0"/>
              <a:pPr/>
              <a:t>‹#›</a:t>
            </a:fld>
            <a:endParaRPr lang="en-US" dirty="0"/>
          </a:p>
        </p:txBody>
      </p:sp>
    </p:spTree>
    <p:extLst>
      <p:ext uri="{BB962C8B-B14F-4D97-AF65-F5344CB8AC3E}">
        <p14:creationId xmlns:p14="http://schemas.microsoft.com/office/powerpoint/2010/main" val="260321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621C13-5986-4B5A-8833-264BA95EB73B}" type="slidenum">
              <a:rPr lang="en-US" smtClean="0"/>
              <a:pPr/>
              <a:t>‹#›</a:t>
            </a:fld>
            <a:endParaRPr lang="en-US" dirty="0"/>
          </a:p>
        </p:txBody>
      </p:sp>
    </p:spTree>
    <p:extLst>
      <p:ext uri="{BB962C8B-B14F-4D97-AF65-F5344CB8AC3E}">
        <p14:creationId xmlns:p14="http://schemas.microsoft.com/office/powerpoint/2010/main" val="879278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9AA2DA2-D0CF-474B-A241-D4FF31A89918}" type="slidenum">
              <a:rPr lang="en-US" smtClean="0"/>
              <a:pPr/>
              <a:t>‹#›</a:t>
            </a:fld>
            <a:endParaRPr lang="en-US" dirty="0"/>
          </a:p>
        </p:txBody>
      </p:sp>
    </p:spTree>
    <p:extLst>
      <p:ext uri="{BB962C8B-B14F-4D97-AF65-F5344CB8AC3E}">
        <p14:creationId xmlns:p14="http://schemas.microsoft.com/office/powerpoint/2010/main" val="119909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602F651-14AB-4FD8-ACB9-D1C84205EE66}" type="slidenum">
              <a:rPr lang="en-US" smtClean="0"/>
              <a:pPr/>
              <a:t>‹#›</a:t>
            </a:fld>
            <a:endParaRPr lang="en-US" dirty="0"/>
          </a:p>
        </p:txBody>
      </p:sp>
    </p:spTree>
    <p:extLst>
      <p:ext uri="{BB962C8B-B14F-4D97-AF65-F5344CB8AC3E}">
        <p14:creationId xmlns:p14="http://schemas.microsoft.com/office/powerpoint/2010/main" val="1773100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2389B0-CC20-4DE8-A42E-19F9A4B73A3E}" type="slidenum">
              <a:rPr lang="en-US" smtClean="0"/>
              <a:pPr/>
              <a:t>‹#›</a:t>
            </a:fld>
            <a:endParaRPr lang="en-US" dirty="0"/>
          </a:p>
        </p:txBody>
      </p:sp>
    </p:spTree>
    <p:extLst>
      <p:ext uri="{BB962C8B-B14F-4D97-AF65-F5344CB8AC3E}">
        <p14:creationId xmlns:p14="http://schemas.microsoft.com/office/powerpoint/2010/main" val="987873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3AFAA4-2D8A-4E0B-AEC6-55FB29F2E6DC}" type="slidenum">
              <a:rPr lang="en-US" smtClean="0"/>
              <a:pPr/>
              <a:t>‹#›</a:t>
            </a:fld>
            <a:endParaRPr lang="en-US" dirty="0"/>
          </a:p>
        </p:txBody>
      </p:sp>
    </p:spTree>
    <p:extLst>
      <p:ext uri="{BB962C8B-B14F-4D97-AF65-F5344CB8AC3E}">
        <p14:creationId xmlns:p14="http://schemas.microsoft.com/office/powerpoint/2010/main" val="3101390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43BF9-E42F-4813-A73D-D10CFE816DE9}" type="slidenum">
              <a:rPr lang="en-US" smtClean="0"/>
              <a:pPr/>
              <a:t>‹#›</a:t>
            </a:fld>
            <a:endParaRPr lang="en-US" dirty="0"/>
          </a:p>
        </p:txBody>
      </p:sp>
    </p:spTree>
    <p:extLst>
      <p:ext uri="{BB962C8B-B14F-4D97-AF65-F5344CB8AC3E}">
        <p14:creationId xmlns:p14="http://schemas.microsoft.com/office/powerpoint/2010/main" val="3085559715"/>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5" name="AutoShape 1"/>
          <p:cNvSpPr>
            <a:spLocks noChangeArrowheads="1"/>
          </p:cNvSpPr>
          <p:nvPr/>
        </p:nvSpPr>
        <p:spPr bwMode="auto">
          <a:xfrm>
            <a:off x="421921" y="0"/>
            <a:ext cx="8722080" cy="6858000"/>
          </a:xfrm>
          <a:prstGeom prst="roundRect">
            <a:avLst>
              <a:gd name="adj" fmla="val 19"/>
            </a:avLst>
          </a:prstGeom>
          <a:gradFill rotWithShape="0">
            <a:gsLst>
              <a:gs pos="0">
                <a:srgbClr val="FFFBF0"/>
              </a:gs>
              <a:gs pos="100000">
                <a:srgbClr val="FFFFCC"/>
              </a:gs>
            </a:gsLst>
            <a:lin ang="0" scaled="1"/>
          </a:gradFill>
          <a:ln w="9360">
            <a:solidFill>
              <a:srgbClr val="33336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pPr defTabSz="414726" hangingPunct="0">
              <a:lnSpc>
                <a:spcPct val="95000"/>
              </a:lnSpc>
              <a:spcBef>
                <a:spcPct val="0"/>
              </a:spcBef>
              <a:buClr>
                <a:srgbClr val="000000"/>
              </a:buClr>
              <a:buSzPct val="100000"/>
              <a:buFont typeface="Times New Roman" pitchFamily="16" charset="0"/>
              <a:buNone/>
            </a:pPr>
            <a:endParaRPr lang="en-US" sz="2200">
              <a:solidFill>
                <a:srgbClr val="FFFFFF"/>
              </a:solidFill>
              <a:latin typeface="Times New Roman" pitchFamily="16" charset="0"/>
            </a:endParaRPr>
          </a:p>
        </p:txBody>
      </p:sp>
      <p:sp>
        <p:nvSpPr>
          <p:cNvPr id="1026" name="Rectangle 2"/>
          <p:cNvSpPr>
            <a:spLocks noGrp="1" noChangeArrowheads="1"/>
          </p:cNvSpPr>
          <p:nvPr>
            <p:ph type="title"/>
          </p:nvPr>
        </p:nvSpPr>
        <p:spPr bwMode="auto">
          <a:xfrm>
            <a:off x="671040" y="406123"/>
            <a:ext cx="7804800" cy="890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7" name="Rectangle 3"/>
          <p:cNvSpPr>
            <a:spLocks noGrp="1" noChangeArrowheads="1"/>
          </p:cNvSpPr>
          <p:nvPr>
            <p:ph type="body" idx="1"/>
          </p:nvPr>
        </p:nvSpPr>
        <p:spPr bwMode="auto">
          <a:xfrm>
            <a:off x="671040" y="1515040"/>
            <a:ext cx="7804800" cy="4709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6001"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pic>
        <p:nvPicPr>
          <p:cNvPr id="1028" name="Picture 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774560" y="5560425"/>
            <a:ext cx="1369440" cy="129757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86437759"/>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Lst>
  <p:txStyles>
    <p:titleStyle>
      <a:lvl1pPr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mj-lt"/>
          <a:ea typeface="+mj-ea"/>
          <a:cs typeface="+mj-cs"/>
        </a:defRPr>
      </a:lvl1pPr>
      <a:lvl2pPr marL="673930" indent="-259204"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2pPr>
      <a:lvl3pPr marL="1036815" indent="-207363"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3pPr>
      <a:lvl4pPr marL="1451541" indent="-207363"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4pPr>
      <a:lvl5pPr marL="1866268" indent="-207363"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5pPr>
      <a:lvl6pPr marL="2280994" indent="-207363"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6pPr>
      <a:lvl7pPr marL="2695720" indent="-207363"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7pPr>
      <a:lvl8pPr marL="3110446" indent="-207363"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8pPr>
      <a:lvl9pPr marL="3525172" indent="-207363" algn="l" defTabSz="414726" rtl="0" fontAlgn="base" hangingPunct="0">
        <a:lnSpc>
          <a:spcPct val="95000"/>
        </a:lnSpc>
        <a:spcBef>
          <a:spcPct val="0"/>
        </a:spcBef>
        <a:spcAft>
          <a:spcPct val="0"/>
        </a:spcAft>
        <a:buClr>
          <a:srgbClr val="000000"/>
        </a:buClr>
        <a:buSzPct val="100000"/>
        <a:buFont typeface="Times New Roman" pitchFamily="16" charset="0"/>
        <a:defRPr sz="3300" b="1">
          <a:solidFill>
            <a:srgbClr val="000000"/>
          </a:solidFill>
          <a:latin typeface="Times New Roman" pitchFamily="16" charset="0"/>
          <a:ea typeface="msmincho" charset="0"/>
          <a:cs typeface="msmincho" charset="0"/>
        </a:defRPr>
      </a:lvl9pPr>
    </p:titleStyle>
    <p:bodyStyle>
      <a:lvl1pPr marL="311045" indent="-311045" algn="l" defTabSz="414726" rtl="0" fontAlgn="base" hangingPunct="0">
        <a:lnSpc>
          <a:spcPct val="95000"/>
        </a:lnSpc>
        <a:spcBef>
          <a:spcPct val="0"/>
        </a:spcBef>
        <a:spcAft>
          <a:spcPts val="1293"/>
        </a:spcAft>
        <a:buClr>
          <a:srgbClr val="000000"/>
        </a:buClr>
        <a:buSzPct val="100000"/>
        <a:buFont typeface="Times New Roman" pitchFamily="16" charset="0"/>
        <a:defRPr sz="2500">
          <a:solidFill>
            <a:srgbClr val="000000"/>
          </a:solidFill>
          <a:latin typeface="+mn-lt"/>
          <a:ea typeface="+mn-ea"/>
          <a:cs typeface="+mn-cs"/>
        </a:defRPr>
      </a:lvl1pPr>
      <a:lvl2pPr marL="673930" indent="-259204" algn="l" defTabSz="414726" rtl="0" fontAlgn="base" hangingPunct="0">
        <a:lnSpc>
          <a:spcPct val="95000"/>
        </a:lnSpc>
        <a:spcBef>
          <a:spcPct val="0"/>
        </a:spcBef>
        <a:spcAft>
          <a:spcPts val="1032"/>
        </a:spcAft>
        <a:buClr>
          <a:srgbClr val="000000"/>
        </a:buClr>
        <a:buSzPct val="100000"/>
        <a:buFont typeface="Times New Roman" pitchFamily="16" charset="0"/>
        <a:defRPr sz="2200">
          <a:solidFill>
            <a:srgbClr val="000000"/>
          </a:solidFill>
          <a:latin typeface="+mn-lt"/>
          <a:ea typeface="+mn-ea"/>
          <a:cs typeface="+mn-cs"/>
        </a:defRPr>
      </a:lvl2pPr>
      <a:lvl3pPr marL="1036815" indent="-207363" algn="l" defTabSz="414726" rtl="0" fontAlgn="base" hangingPunct="0">
        <a:lnSpc>
          <a:spcPct val="95000"/>
        </a:lnSpc>
        <a:spcBef>
          <a:spcPct val="0"/>
        </a:spcBef>
        <a:spcAft>
          <a:spcPts val="771"/>
        </a:spcAft>
        <a:buClr>
          <a:srgbClr val="000000"/>
        </a:buClr>
        <a:buSzPct val="100000"/>
        <a:buFont typeface="Times New Roman" pitchFamily="16" charset="0"/>
        <a:defRPr sz="2200">
          <a:solidFill>
            <a:srgbClr val="000000"/>
          </a:solidFill>
          <a:latin typeface="+mn-lt"/>
          <a:ea typeface="+mn-ea"/>
          <a:cs typeface="+mn-cs"/>
        </a:defRPr>
      </a:lvl3pPr>
      <a:lvl4pPr marL="1451541" indent="-207363" algn="l" defTabSz="414726" rtl="0" fontAlgn="base" hangingPunct="0">
        <a:lnSpc>
          <a:spcPct val="95000"/>
        </a:lnSpc>
        <a:spcBef>
          <a:spcPct val="0"/>
        </a:spcBef>
        <a:spcAft>
          <a:spcPts val="522"/>
        </a:spcAft>
        <a:buClr>
          <a:srgbClr val="000000"/>
        </a:buClr>
        <a:buSzPct val="100000"/>
        <a:buFont typeface="Times New Roman" pitchFamily="16" charset="0"/>
        <a:defRPr sz="1800">
          <a:solidFill>
            <a:srgbClr val="000000"/>
          </a:solidFill>
          <a:latin typeface="+mn-lt"/>
          <a:ea typeface="+mn-ea"/>
          <a:cs typeface="+mn-cs"/>
        </a:defRPr>
      </a:lvl4pPr>
      <a:lvl5pPr marL="1866268" indent="-207363" algn="l" defTabSz="414726" rtl="0" fontAlgn="base" hangingPunct="0">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5pPr>
      <a:lvl6pPr marL="2280994" indent="-207363" algn="l" defTabSz="414726" rtl="0" fontAlgn="base" hangingPunct="0">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6pPr>
      <a:lvl7pPr marL="2695720" indent="-207363" algn="l" defTabSz="414726" rtl="0" fontAlgn="base" hangingPunct="0">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7pPr>
      <a:lvl8pPr marL="3110446" indent="-207363" algn="l" defTabSz="414726" rtl="0" fontAlgn="base" hangingPunct="0">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8pPr>
      <a:lvl9pPr marL="3525172" indent="-207363" algn="l" defTabSz="414726" rtl="0" fontAlgn="base" hangingPunct="0">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cs typeface="+mn-cs"/>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2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FFFF00"/>
                </a:solidFill>
              </a:rPr>
              <a:t>The Social Gospel</a:t>
            </a:r>
            <a:endParaRPr lang="en-US" dirty="0">
              <a:solidFill>
                <a:srgbClr val="FFFF00"/>
              </a:solidFill>
            </a:endParaRPr>
          </a:p>
        </p:txBody>
      </p:sp>
      <p:sp>
        <p:nvSpPr>
          <p:cNvPr id="3" name="Content Placeholder 2"/>
          <p:cNvSpPr>
            <a:spLocks noGrp="1"/>
          </p:cNvSpPr>
          <p:nvPr>
            <p:ph idx="1"/>
          </p:nvPr>
        </p:nvSpPr>
        <p:spPr/>
        <p:txBody>
          <a:bodyPr>
            <a:normAutofit fontScale="77500" lnSpcReduction="20000"/>
          </a:bodyPr>
          <a:lstStyle/>
          <a:p>
            <a:pPr marL="514350" lvl="0" indent="-514350">
              <a:buFont typeface="+mj-lt"/>
              <a:buAutoNum type="arabicParenR"/>
            </a:pPr>
            <a:r>
              <a:rPr lang="en-US" dirty="0"/>
              <a:t>What is the </a:t>
            </a:r>
            <a:r>
              <a:rPr lang="en-US" dirty="0">
                <a:solidFill>
                  <a:srgbClr val="FFFF00"/>
                </a:solidFill>
              </a:rPr>
              <a:t>"whole-man" </a:t>
            </a:r>
            <a:r>
              <a:rPr lang="en-US" dirty="0"/>
              <a:t>concept?</a:t>
            </a:r>
          </a:p>
          <a:p>
            <a:pPr marL="514350" lvl="0" indent="-514350">
              <a:buFont typeface="+mj-lt"/>
              <a:buAutoNum type="arabicParenR"/>
            </a:pPr>
            <a:r>
              <a:rPr lang="en-US" dirty="0"/>
              <a:t>Name three well-known "social gospelers."</a:t>
            </a:r>
          </a:p>
          <a:p>
            <a:pPr marL="514350" lvl="0" indent="-514350">
              <a:buFont typeface="+mj-lt"/>
              <a:buAutoNum type="arabicParenR"/>
            </a:pPr>
            <a:r>
              <a:rPr lang="en-US" dirty="0"/>
              <a:t>What </a:t>
            </a:r>
            <a:r>
              <a:rPr lang="en-US" dirty="0" smtClean="0"/>
              <a:t>sorts </a:t>
            </a:r>
            <a:r>
              <a:rPr lang="en-US" dirty="0"/>
              <a:t>of topics are considered </a:t>
            </a:r>
            <a:r>
              <a:rPr lang="en-US" dirty="0" smtClean="0">
                <a:solidFill>
                  <a:srgbClr val="FFFF00"/>
                </a:solidFill>
              </a:rPr>
              <a:t>relevant</a:t>
            </a:r>
            <a:r>
              <a:rPr lang="en-US" dirty="0" smtClean="0"/>
              <a:t> </a:t>
            </a:r>
            <a:r>
              <a:rPr lang="en-US" dirty="0"/>
              <a:t>and what are considered </a:t>
            </a:r>
            <a:r>
              <a:rPr lang="en-US" dirty="0" smtClean="0">
                <a:solidFill>
                  <a:srgbClr val="FFFF00"/>
                </a:solidFill>
              </a:rPr>
              <a:t>irrelevant</a:t>
            </a:r>
            <a:r>
              <a:rPr lang="en-US" dirty="0" smtClean="0"/>
              <a:t> </a:t>
            </a:r>
            <a:r>
              <a:rPr lang="en-US" dirty="0"/>
              <a:t>at Willow Creek?</a:t>
            </a:r>
          </a:p>
          <a:p>
            <a:pPr marL="514350" lvl="0" indent="-514350">
              <a:buFont typeface="+mj-lt"/>
              <a:buAutoNum type="arabicParenR"/>
            </a:pPr>
            <a:r>
              <a:rPr lang="en-US" dirty="0"/>
              <a:t>Who is </a:t>
            </a:r>
            <a:r>
              <a:rPr lang="en-US" dirty="0">
                <a:solidFill>
                  <a:srgbClr val="FFFF00"/>
                </a:solidFill>
              </a:rPr>
              <a:t>Saddleback Sam</a:t>
            </a:r>
            <a:r>
              <a:rPr lang="en-US" dirty="0"/>
              <a:t>?</a:t>
            </a:r>
          </a:p>
          <a:p>
            <a:pPr marL="514350" lvl="0" indent="-514350">
              <a:buFont typeface="+mj-lt"/>
              <a:buAutoNum type="arabicParenR"/>
            </a:pPr>
            <a:r>
              <a:rPr lang="en-US" dirty="0" smtClean="0"/>
              <a:t>Whom </a:t>
            </a:r>
            <a:r>
              <a:rPr lang="en-US" dirty="0"/>
              <a:t>did Rick Warren decide to stop pleasing?</a:t>
            </a:r>
          </a:p>
          <a:p>
            <a:pPr marL="514350" lvl="0" indent="-514350">
              <a:buFont typeface="+mj-lt"/>
              <a:buAutoNum type="arabicParenR"/>
            </a:pPr>
            <a:r>
              <a:rPr lang="en-US" dirty="0"/>
              <a:t>According to the Bible, what are the three works God gave the church to do?</a:t>
            </a:r>
          </a:p>
          <a:p>
            <a:pPr marL="514350" lvl="0" indent="-514350">
              <a:buFont typeface="+mj-lt"/>
              <a:buAutoNum type="arabicParenR"/>
            </a:pPr>
            <a:r>
              <a:rPr lang="en-US" dirty="0"/>
              <a:t>Why is </a:t>
            </a:r>
            <a:r>
              <a:rPr lang="en-US" dirty="0">
                <a:solidFill>
                  <a:srgbClr val="FFFF00"/>
                </a:solidFill>
              </a:rPr>
              <a:t>vocal instrumentation</a:t>
            </a:r>
            <a:r>
              <a:rPr lang="en-US" dirty="0"/>
              <a:t> and </a:t>
            </a:r>
            <a:r>
              <a:rPr lang="en-US" dirty="0">
                <a:solidFill>
                  <a:srgbClr val="FFFF00"/>
                </a:solidFill>
              </a:rPr>
              <a:t>handclapping</a:t>
            </a:r>
            <a:r>
              <a:rPr lang="en-US" dirty="0"/>
              <a:t> wrong in worship?</a:t>
            </a:r>
          </a:p>
          <a:p>
            <a:pPr marL="514350" lvl="0" indent="-514350">
              <a:buFont typeface="+mj-lt"/>
              <a:buAutoNum type="arabicParenR"/>
            </a:pPr>
            <a:r>
              <a:rPr lang="en-US" dirty="0"/>
              <a:t>Why is the social gospel always tied to the </a:t>
            </a:r>
            <a:r>
              <a:rPr lang="en-US" dirty="0" smtClean="0"/>
              <a:t/>
            </a:r>
            <a:br>
              <a:rPr lang="en-US" dirty="0" smtClean="0"/>
            </a:br>
            <a:r>
              <a:rPr lang="en-US" dirty="0" smtClean="0">
                <a:solidFill>
                  <a:srgbClr val="FFFF00"/>
                </a:solidFill>
              </a:rPr>
              <a:t>Unity-In-Diversity</a:t>
            </a:r>
            <a:r>
              <a:rPr lang="en-US" dirty="0" smtClean="0"/>
              <a:t> </a:t>
            </a:r>
            <a:r>
              <a:rPr lang="en-US" dirty="0"/>
              <a:t>belief</a:t>
            </a:r>
            <a:r>
              <a:rPr lang="en-US" dirty="0" smtClean="0"/>
              <a:t>?</a:t>
            </a:r>
            <a:endParaRPr lang="en-US" dirty="0"/>
          </a:p>
        </p:txBody>
      </p:sp>
    </p:spTree>
    <p:extLst>
      <p:ext uri="{BB962C8B-B14F-4D97-AF65-F5344CB8AC3E}">
        <p14:creationId xmlns:p14="http://schemas.microsoft.com/office/powerpoint/2010/main" val="556309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FF00"/>
                </a:solidFill>
              </a:rPr>
              <a:t>Willow Creek Community Church</a:t>
            </a:r>
            <a:endParaRPr lang="en-US" dirty="0"/>
          </a:p>
        </p:txBody>
      </p:sp>
      <p:sp>
        <p:nvSpPr>
          <p:cNvPr id="3" name="Content Placeholder 2"/>
          <p:cNvSpPr>
            <a:spLocks noGrp="1"/>
          </p:cNvSpPr>
          <p:nvPr>
            <p:ph idx="1"/>
          </p:nvPr>
        </p:nvSpPr>
        <p:spPr>
          <a:xfrm>
            <a:off x="2667000" y="2027237"/>
            <a:ext cx="7848600" cy="4525963"/>
          </a:xfrm>
        </p:spPr>
        <p:txBody>
          <a:bodyPr>
            <a:normAutofit/>
          </a:bodyPr>
          <a:lstStyle/>
          <a:p>
            <a:pPr>
              <a:spcBef>
                <a:spcPts val="1500"/>
              </a:spcBef>
              <a:spcAft>
                <a:spcPts val="1500"/>
              </a:spcAft>
            </a:pPr>
            <a:r>
              <a:rPr lang="en-US" sz="2800" dirty="0" smtClean="0"/>
              <a:t>A social gospel church – </a:t>
            </a:r>
            <a:r>
              <a:rPr lang="en-US" sz="2800" i="1" dirty="0" smtClean="0">
                <a:solidFill>
                  <a:srgbClr val="FFFF00"/>
                </a:solidFill>
              </a:rPr>
              <a:t>GROWING!</a:t>
            </a:r>
          </a:p>
          <a:p>
            <a:pPr>
              <a:spcBef>
                <a:spcPts val="1500"/>
              </a:spcBef>
              <a:spcAft>
                <a:spcPts val="1500"/>
              </a:spcAft>
            </a:pPr>
            <a:r>
              <a:rPr lang="en-US" sz="2800" dirty="0" smtClean="0"/>
              <a:t>Rented movie theater.</a:t>
            </a:r>
          </a:p>
          <a:p>
            <a:pPr>
              <a:spcBef>
                <a:spcPts val="1500"/>
              </a:spcBef>
              <a:spcAft>
                <a:spcPts val="1500"/>
              </a:spcAft>
            </a:pPr>
            <a:r>
              <a:rPr lang="en-US" sz="2800" dirty="0" smtClean="0"/>
              <a:t>October 12, 1975 </a:t>
            </a:r>
            <a:r>
              <a:rPr lang="en-US" sz="2400" dirty="0" smtClean="0"/>
              <a:t>(125 people first service)</a:t>
            </a:r>
          </a:p>
          <a:p>
            <a:pPr>
              <a:spcBef>
                <a:spcPts val="1500"/>
              </a:spcBef>
              <a:spcAft>
                <a:spcPts val="1500"/>
              </a:spcAft>
            </a:pPr>
            <a:r>
              <a:rPr lang="en-US" sz="2800" dirty="0" smtClean="0"/>
              <a:t>Three years later </a:t>
            </a:r>
            <a:r>
              <a:rPr lang="en-US" sz="2800" b="1" dirty="0" smtClean="0">
                <a:sym typeface="Wingdings"/>
              </a:rPr>
              <a:t> </a:t>
            </a:r>
            <a:r>
              <a:rPr lang="en-US" sz="2800" dirty="0" smtClean="0">
                <a:sym typeface="Wingdings"/>
              </a:rPr>
              <a:t>2,000 people</a:t>
            </a:r>
          </a:p>
          <a:p>
            <a:pPr>
              <a:spcBef>
                <a:spcPts val="1500"/>
              </a:spcBef>
              <a:spcAft>
                <a:spcPts val="1500"/>
              </a:spcAft>
            </a:pPr>
            <a:r>
              <a:rPr lang="en-US" sz="2800" dirty="0" smtClean="0">
                <a:sym typeface="Wingdings"/>
              </a:rPr>
              <a:t>Today </a:t>
            </a:r>
            <a:r>
              <a:rPr lang="en-US" sz="2800" b="1" dirty="0">
                <a:sym typeface="Wingdings"/>
              </a:rPr>
              <a:t> </a:t>
            </a:r>
            <a:r>
              <a:rPr lang="en-US" sz="2800" dirty="0" smtClean="0">
                <a:sym typeface="Wingdings"/>
              </a:rPr>
              <a:t>17,000 people</a:t>
            </a:r>
            <a:endParaRPr lang="en-US" sz="2800" dirty="0"/>
          </a:p>
        </p:txBody>
      </p:sp>
      <p:grpSp>
        <p:nvGrpSpPr>
          <p:cNvPr id="6" name="Group 5"/>
          <p:cNvGrpSpPr/>
          <p:nvPr/>
        </p:nvGrpSpPr>
        <p:grpSpPr>
          <a:xfrm>
            <a:off x="228599" y="1600200"/>
            <a:ext cx="2143126" cy="4876800"/>
            <a:chOff x="228599" y="1600200"/>
            <a:chExt cx="2143126" cy="487680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600200"/>
              <a:ext cx="2143125" cy="2143125"/>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599" y="4333875"/>
              <a:ext cx="2143125" cy="2143125"/>
            </a:xfrm>
            <a:prstGeom prst="rect">
              <a:avLst/>
            </a:prstGeom>
          </p:spPr>
        </p:pic>
        <p:sp>
          <p:nvSpPr>
            <p:cNvPr id="9" name="TextBox 8"/>
            <p:cNvSpPr txBox="1"/>
            <p:nvPr/>
          </p:nvSpPr>
          <p:spPr>
            <a:xfrm>
              <a:off x="228599" y="3743325"/>
              <a:ext cx="2143125" cy="461665"/>
            </a:xfrm>
            <a:prstGeom prst="rect">
              <a:avLst/>
            </a:prstGeom>
            <a:noFill/>
          </p:spPr>
          <p:txBody>
            <a:bodyPr wrap="square" rtlCol="0">
              <a:spAutoFit/>
            </a:bodyPr>
            <a:lstStyle/>
            <a:p>
              <a:pPr algn="ctr">
                <a:buNone/>
              </a:pPr>
              <a:r>
                <a:rPr lang="en-US" dirty="0" smtClean="0">
                  <a:solidFill>
                    <a:srgbClr val="FFFF00"/>
                  </a:solidFill>
                </a:rPr>
                <a:t>Bill Hybels</a:t>
              </a:r>
              <a:endParaRPr lang="en-US" dirty="0">
                <a:solidFill>
                  <a:srgbClr val="FFFF00"/>
                </a:solidFill>
              </a:endParaRPr>
            </a:p>
          </p:txBody>
        </p:sp>
      </p:grpSp>
    </p:spTree>
    <p:extLst>
      <p:ext uri="{BB962C8B-B14F-4D97-AF65-F5344CB8AC3E}">
        <p14:creationId xmlns:p14="http://schemas.microsoft.com/office/powerpoint/2010/main" val="2292843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Why are they growing?</a:t>
            </a:r>
            <a:endParaRPr lang="en-US" dirty="0"/>
          </a:p>
        </p:txBody>
      </p:sp>
      <p:sp>
        <p:nvSpPr>
          <p:cNvPr id="3" name="Content Placeholder 2"/>
          <p:cNvSpPr>
            <a:spLocks noGrp="1"/>
          </p:cNvSpPr>
          <p:nvPr>
            <p:ph idx="1"/>
          </p:nvPr>
        </p:nvSpPr>
        <p:spPr>
          <a:xfrm>
            <a:off x="457200" y="2895600"/>
            <a:ext cx="8229600" cy="3657600"/>
          </a:xfrm>
        </p:spPr>
        <p:txBody>
          <a:bodyPr>
            <a:normAutofit/>
          </a:bodyPr>
          <a:lstStyle/>
          <a:p>
            <a:pPr marL="457200" lvl="0" indent="-457200">
              <a:spcBef>
                <a:spcPts val="1500"/>
              </a:spcBef>
              <a:spcAft>
                <a:spcPts val="1500"/>
              </a:spcAft>
              <a:buFont typeface="+mj-lt"/>
              <a:buAutoNum type="arabicParenR"/>
            </a:pPr>
            <a:r>
              <a:rPr lang="en-US" sz="2400" dirty="0"/>
              <a:t>People didn't like being bugged for money.</a:t>
            </a:r>
          </a:p>
          <a:p>
            <a:pPr marL="457200" lvl="0" indent="-457200">
              <a:spcBef>
                <a:spcPts val="1500"/>
              </a:spcBef>
              <a:spcAft>
                <a:spcPts val="1500"/>
              </a:spcAft>
              <a:buFont typeface="+mj-lt"/>
              <a:buAutoNum type="arabicParenR"/>
            </a:pPr>
            <a:r>
              <a:rPr lang="en-US" sz="2400" dirty="0"/>
              <a:t>They found church boring, predictable, and routine.</a:t>
            </a:r>
          </a:p>
          <a:p>
            <a:pPr marL="457200" indent="-457200">
              <a:spcBef>
                <a:spcPts val="1500"/>
              </a:spcBef>
              <a:spcAft>
                <a:spcPts val="1500"/>
              </a:spcAft>
              <a:buFont typeface="+mj-lt"/>
              <a:buAutoNum type="arabicParenR"/>
            </a:pPr>
            <a:r>
              <a:rPr lang="en-US" sz="2400" dirty="0"/>
              <a:t>They always left church feeling </a:t>
            </a:r>
            <a:r>
              <a:rPr lang="en-US" sz="2400" dirty="0" smtClean="0"/>
              <a:t>guilty.</a:t>
            </a:r>
            <a:endParaRPr lang="en-US" sz="2400" dirty="0"/>
          </a:p>
          <a:p>
            <a:pPr marL="457200" lvl="0" indent="-457200">
              <a:spcBef>
                <a:spcPts val="1500"/>
              </a:spcBef>
              <a:spcAft>
                <a:spcPts val="1500"/>
              </a:spcAft>
              <a:buFont typeface="+mj-lt"/>
              <a:buAutoNum type="arabicParenR"/>
            </a:pPr>
            <a:r>
              <a:rPr lang="en-US" sz="2400" dirty="0" smtClean="0"/>
              <a:t>They </a:t>
            </a:r>
            <a:r>
              <a:rPr lang="en-US" sz="2400" dirty="0"/>
              <a:t>didn't think the church was </a:t>
            </a:r>
            <a:r>
              <a:rPr lang="en-US" sz="2400" b="1" dirty="0">
                <a:solidFill>
                  <a:srgbClr val="FFFF00"/>
                </a:solidFill>
              </a:rPr>
              <a:t>relevant</a:t>
            </a:r>
            <a:r>
              <a:rPr lang="en-US" sz="2400" dirty="0"/>
              <a:t> to their lives</a:t>
            </a:r>
            <a:r>
              <a:rPr lang="en-US" sz="2400" dirty="0" smtClean="0"/>
              <a:t>.</a:t>
            </a:r>
            <a:endParaRPr lang="en-US" sz="2400" dirty="0"/>
          </a:p>
        </p:txBody>
      </p:sp>
      <p:sp>
        <p:nvSpPr>
          <p:cNvPr id="4" name="TextBox 3"/>
          <p:cNvSpPr txBox="1"/>
          <p:nvPr/>
        </p:nvSpPr>
        <p:spPr>
          <a:xfrm>
            <a:off x="533400" y="1676400"/>
            <a:ext cx="8153400" cy="830997"/>
          </a:xfrm>
          <a:prstGeom prst="rect">
            <a:avLst/>
          </a:prstGeom>
          <a:noFill/>
          <a:ln>
            <a:solidFill>
              <a:srgbClr val="FFFF00"/>
            </a:solidFill>
          </a:ln>
        </p:spPr>
        <p:txBody>
          <a:bodyPr wrap="square" rtlCol="0">
            <a:spAutoFit/>
          </a:bodyPr>
          <a:lstStyle/>
          <a:p>
            <a:pPr>
              <a:buNone/>
            </a:pPr>
            <a:r>
              <a:rPr lang="en-US" b="1" dirty="0" smtClean="0">
                <a:solidFill>
                  <a:srgbClr val="FFFF00"/>
                </a:solidFill>
              </a:rPr>
              <a:t>Survey:  “What would it take to get you to come to church?”</a:t>
            </a:r>
            <a:endParaRPr lang="en-US" b="1" dirty="0">
              <a:solidFill>
                <a:srgbClr val="FFFF00"/>
              </a:solidFill>
            </a:endParaRPr>
          </a:p>
        </p:txBody>
      </p:sp>
    </p:spTree>
    <p:extLst>
      <p:ext uri="{BB962C8B-B14F-4D97-AF65-F5344CB8AC3E}">
        <p14:creationId xmlns:p14="http://schemas.microsoft.com/office/powerpoint/2010/main" val="3629345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FFFF00"/>
                </a:solidFill>
              </a:rPr>
              <a:t>“Irrelevant” issues:</a:t>
            </a:r>
            <a:endParaRPr lang="en-US" dirty="0">
              <a:solidFill>
                <a:srgbClr val="FFFF00"/>
              </a:solidFill>
            </a:endParaRPr>
          </a:p>
        </p:txBody>
      </p:sp>
      <p:sp>
        <p:nvSpPr>
          <p:cNvPr id="3" name="Content Placeholder 2"/>
          <p:cNvSpPr>
            <a:spLocks noGrp="1"/>
          </p:cNvSpPr>
          <p:nvPr>
            <p:ph idx="1"/>
          </p:nvPr>
        </p:nvSpPr>
        <p:spPr>
          <a:xfrm>
            <a:off x="1066800" y="1951037"/>
            <a:ext cx="7620000" cy="4525963"/>
          </a:xfrm>
        </p:spPr>
        <p:txBody>
          <a:bodyPr>
            <a:normAutofit/>
          </a:bodyPr>
          <a:lstStyle/>
          <a:p>
            <a:pPr lvl="0"/>
            <a:r>
              <a:rPr lang="en-US" dirty="0"/>
              <a:t>The Godhead</a:t>
            </a:r>
          </a:p>
          <a:p>
            <a:pPr lvl="0"/>
            <a:r>
              <a:rPr lang="en-US" dirty="0"/>
              <a:t>The plan of salvation</a:t>
            </a:r>
          </a:p>
          <a:p>
            <a:pPr lvl="0"/>
            <a:r>
              <a:rPr lang="en-US" dirty="0"/>
              <a:t>Issues of morality </a:t>
            </a:r>
          </a:p>
          <a:p>
            <a:pPr lvl="0"/>
            <a:r>
              <a:rPr lang="en-US" dirty="0"/>
              <a:t>Scriptural worship</a:t>
            </a:r>
          </a:p>
        </p:txBody>
      </p:sp>
    </p:spTree>
    <p:extLst>
      <p:ext uri="{BB962C8B-B14F-4D97-AF65-F5344CB8AC3E}">
        <p14:creationId xmlns:p14="http://schemas.microsoft.com/office/powerpoint/2010/main" val="1091009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FFFF00"/>
                </a:solidFill>
              </a:rPr>
              <a:t>“Relevant” issues:</a:t>
            </a:r>
            <a:endParaRPr lang="en-US" dirty="0">
              <a:solidFill>
                <a:srgbClr val="FFFF00"/>
              </a:solidFill>
            </a:endParaRPr>
          </a:p>
        </p:txBody>
      </p:sp>
      <p:sp>
        <p:nvSpPr>
          <p:cNvPr id="3" name="Content Placeholder 2"/>
          <p:cNvSpPr>
            <a:spLocks noGrp="1"/>
          </p:cNvSpPr>
          <p:nvPr>
            <p:ph idx="1"/>
          </p:nvPr>
        </p:nvSpPr>
        <p:spPr>
          <a:xfrm>
            <a:off x="1066800" y="1951037"/>
            <a:ext cx="7620000" cy="4525963"/>
          </a:xfrm>
        </p:spPr>
        <p:txBody>
          <a:bodyPr>
            <a:normAutofit/>
          </a:bodyPr>
          <a:lstStyle/>
          <a:p>
            <a:pPr lvl="0"/>
            <a:r>
              <a:rPr lang="en-US" dirty="0"/>
              <a:t>How to have job </a:t>
            </a:r>
            <a:r>
              <a:rPr lang="en-US" dirty="0" smtClean="0"/>
              <a:t>satisfaction.</a:t>
            </a:r>
            <a:endParaRPr lang="en-US" dirty="0"/>
          </a:p>
          <a:p>
            <a:pPr lvl="0"/>
            <a:r>
              <a:rPr lang="en-US" dirty="0" smtClean="0"/>
              <a:t>How to overcome disillusionment</a:t>
            </a:r>
            <a:r>
              <a:rPr lang="en-US" dirty="0"/>
              <a:t>.</a:t>
            </a:r>
          </a:p>
          <a:p>
            <a:pPr lvl="0"/>
            <a:r>
              <a:rPr lang="en-US" dirty="0" smtClean="0"/>
              <a:t>How to be happy</a:t>
            </a:r>
            <a:r>
              <a:rPr lang="en-US" dirty="0"/>
              <a:t>.</a:t>
            </a:r>
          </a:p>
          <a:p>
            <a:pPr lvl="0"/>
            <a:r>
              <a:rPr lang="en-US" dirty="0" smtClean="0"/>
              <a:t>How to improve your home</a:t>
            </a:r>
            <a:r>
              <a:rPr lang="en-US" dirty="0"/>
              <a:t>.</a:t>
            </a:r>
          </a:p>
          <a:p>
            <a:pPr lvl="0"/>
            <a:r>
              <a:rPr lang="en-US" dirty="0" smtClean="0"/>
              <a:t>How to manage your time</a:t>
            </a:r>
            <a:r>
              <a:rPr lang="en-US" dirty="0"/>
              <a:t>.</a:t>
            </a:r>
          </a:p>
          <a:p>
            <a:r>
              <a:rPr lang="en-US" dirty="0" smtClean="0"/>
              <a:t>How to be a friend</a:t>
            </a:r>
            <a:r>
              <a:rPr lang="en-US" dirty="0"/>
              <a:t>.</a:t>
            </a:r>
            <a:endParaRPr lang="en-US" dirty="0" smtClean="0"/>
          </a:p>
          <a:p>
            <a:r>
              <a:rPr lang="en-US" dirty="0" smtClean="0"/>
              <a:t>How to make your marriage sizzle.</a:t>
            </a:r>
            <a:endParaRPr lang="en-US" dirty="0"/>
          </a:p>
        </p:txBody>
      </p:sp>
    </p:spTree>
    <p:extLst>
      <p:ext uri="{BB962C8B-B14F-4D97-AF65-F5344CB8AC3E}">
        <p14:creationId xmlns:p14="http://schemas.microsoft.com/office/powerpoint/2010/main" val="3284405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7242" y="2789237"/>
            <a:ext cx="8229600" cy="3154363"/>
          </a:xfrm>
        </p:spPr>
        <p:txBody>
          <a:bodyPr>
            <a:noAutofit/>
          </a:bodyPr>
          <a:lstStyle/>
          <a:p>
            <a:pPr marL="0" indent="0">
              <a:buNone/>
            </a:pPr>
            <a:r>
              <a:rPr lang="en-US" sz="1400" dirty="0" smtClean="0"/>
              <a:t>Anonymous</a:t>
            </a:r>
            <a:r>
              <a:rPr lang="en-US" sz="1400" dirty="0"/>
              <a:t>)</a:t>
            </a:r>
            <a:r>
              <a:rPr lang="en-US" sz="2400" dirty="0"/>
              <a:t>, and Nam Vets </a:t>
            </a:r>
            <a:r>
              <a:rPr lang="en-US" sz="2400" dirty="0" smtClean="0"/>
              <a:t>Anonymous], </a:t>
            </a:r>
            <a:r>
              <a:rPr lang="en-US" sz="2400" dirty="0"/>
              <a:t>you-name-it anonymous, I think we have it here. And we have a counseling center, and a food pantry, and a benevolent board that counsels people that are hurting financially; an employment counseling ministry; we are committed to helping a church in the inner-city; a hospital in Haiti; projects through World Vision; and other ministries [one even for women going through menopause]. I believe we are called to arrest the social decay we see happening around us."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533400"/>
            <a:ext cx="2209800" cy="2209800"/>
          </a:xfrm>
          <a:prstGeom prst="rect">
            <a:avLst/>
          </a:prstGeom>
        </p:spPr>
      </p:pic>
      <p:sp>
        <p:nvSpPr>
          <p:cNvPr id="2" name="TextBox 1"/>
          <p:cNvSpPr txBox="1"/>
          <p:nvPr/>
        </p:nvSpPr>
        <p:spPr>
          <a:xfrm>
            <a:off x="2895600" y="956608"/>
            <a:ext cx="5867400" cy="1938992"/>
          </a:xfrm>
          <a:prstGeom prst="rect">
            <a:avLst/>
          </a:prstGeom>
          <a:noFill/>
        </p:spPr>
        <p:txBody>
          <a:bodyPr wrap="square" rtlCol="0">
            <a:spAutoFit/>
          </a:bodyPr>
          <a:lstStyle/>
          <a:p>
            <a:pPr>
              <a:buClr>
                <a:srgbClr val="DDDDDD"/>
              </a:buClr>
              <a:buFontTx/>
              <a:buNone/>
            </a:pPr>
            <a:r>
              <a:rPr lang="en-US" dirty="0">
                <a:solidFill>
                  <a:prstClr val="white"/>
                </a:solidFill>
                <a:latin typeface="Calibri"/>
              </a:rPr>
              <a:t>"We have </a:t>
            </a:r>
            <a:r>
              <a:rPr lang="en-US" dirty="0">
                <a:latin typeface="Calibri"/>
              </a:rPr>
              <a:t>Alcoholics Anonymous</a:t>
            </a:r>
            <a:r>
              <a:rPr lang="en-US" dirty="0">
                <a:solidFill>
                  <a:prstClr val="white"/>
                </a:solidFill>
                <a:latin typeface="Calibri"/>
              </a:rPr>
              <a:t>, Al-Anon, Narcotics Anonymous, Emotions Anonymous, [Debtors Anonymous, Over Eaters Anonymous, Incest Survivors Anonymous, Sex Addicts Anonymous, S-Anon </a:t>
            </a:r>
            <a:r>
              <a:rPr lang="en-US" sz="1400" dirty="0">
                <a:solidFill>
                  <a:prstClr val="white"/>
                </a:solidFill>
                <a:latin typeface="Calibri"/>
              </a:rPr>
              <a:t>(spouses of </a:t>
            </a:r>
            <a:r>
              <a:rPr lang="en-US" sz="1400" dirty="0" smtClean="0">
                <a:solidFill>
                  <a:prstClr val="white"/>
                </a:solidFill>
                <a:latin typeface="Calibri"/>
              </a:rPr>
              <a:t>Sex </a:t>
            </a:r>
            <a:r>
              <a:rPr lang="en-US" sz="1400" dirty="0">
                <a:solidFill>
                  <a:prstClr val="white"/>
                </a:solidFill>
                <a:latin typeface="Calibri"/>
              </a:rPr>
              <a:t>Addicts </a:t>
            </a:r>
          </a:p>
        </p:txBody>
      </p:sp>
    </p:spTree>
    <p:extLst>
      <p:ext uri="{BB962C8B-B14F-4D97-AF65-F5344CB8AC3E}">
        <p14:creationId xmlns:p14="http://schemas.microsoft.com/office/powerpoint/2010/main" val="2650413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1371600"/>
            <a:ext cx="5562600" cy="2209800"/>
          </a:xfrm>
        </p:spPr>
        <p:txBody>
          <a:bodyPr>
            <a:noAutofit/>
          </a:bodyPr>
          <a:lstStyle/>
          <a:p>
            <a:pPr marL="0" indent="0">
              <a:buNone/>
            </a:pPr>
            <a:r>
              <a:rPr lang="en-US" sz="2400" dirty="0" smtClean="0">
                <a:solidFill>
                  <a:srgbClr val="FFFF00"/>
                </a:solidFill>
              </a:rPr>
              <a:t>"</a:t>
            </a:r>
            <a:r>
              <a:rPr lang="en-US" sz="2400" b="1" dirty="0" smtClean="0">
                <a:solidFill>
                  <a:srgbClr val="FFFF00"/>
                </a:solidFill>
              </a:rPr>
              <a:t>The </a:t>
            </a:r>
            <a:r>
              <a:rPr lang="en-US" sz="2400" b="1" dirty="0">
                <a:solidFill>
                  <a:srgbClr val="FFFF00"/>
                </a:solidFill>
              </a:rPr>
              <a:t>unimpressive truth is that we made the whole thing up as we went along, trusting the Holy Spirit for each next step,</a:t>
            </a:r>
            <a:r>
              <a:rPr lang="en-US" sz="2400" dirty="0">
                <a:solidFill>
                  <a:srgbClr val="FFFF00"/>
                </a:solidFill>
              </a:rPr>
              <a:t> </a:t>
            </a:r>
            <a:r>
              <a:rPr lang="en-US" sz="2400" dirty="0"/>
              <a:t>rarely seeing which direction the path ahead would take. It was only by following the voice of God—by listening for his particular call to us—that we could move forward with confidence."'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06525"/>
            <a:ext cx="2146300" cy="213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050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1371600"/>
            <a:ext cx="5562600" cy="2209800"/>
          </a:xfrm>
        </p:spPr>
        <p:txBody>
          <a:bodyPr>
            <a:noAutofit/>
          </a:bodyPr>
          <a:lstStyle/>
          <a:p>
            <a:pPr marL="0" indent="0">
              <a:buNone/>
            </a:pPr>
            <a:r>
              <a:rPr lang="en-US" sz="2400" dirty="0" smtClean="0">
                <a:solidFill>
                  <a:srgbClr val="FFFF00"/>
                </a:solidFill>
              </a:rPr>
              <a:t>"</a:t>
            </a:r>
            <a:r>
              <a:rPr lang="en-US" sz="2400" b="1" dirty="0" smtClean="0">
                <a:solidFill>
                  <a:srgbClr val="FFFF00"/>
                </a:solidFill>
              </a:rPr>
              <a:t>The </a:t>
            </a:r>
            <a:r>
              <a:rPr lang="en-US" sz="2400" b="1" dirty="0">
                <a:solidFill>
                  <a:srgbClr val="FFFF00"/>
                </a:solidFill>
              </a:rPr>
              <a:t>unimpressive truth is that we made the whole thing up as we went </a:t>
            </a:r>
            <a:r>
              <a:rPr lang="en-US" sz="2400" b="1" dirty="0" smtClean="0">
                <a:solidFill>
                  <a:srgbClr val="FFFF00"/>
                </a:solidFill>
              </a:rPr>
              <a:t>along.</a:t>
            </a:r>
            <a:r>
              <a:rPr lang="en-US" sz="2400" dirty="0" smtClean="0">
                <a:solidFill>
                  <a:srgbClr val="FFFF00"/>
                </a:solidFill>
              </a:rPr>
              <a:t>"</a:t>
            </a:r>
            <a:endParaRPr 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06525"/>
            <a:ext cx="2146300" cy="213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87354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Saddleback Community Church</a:t>
            </a:r>
            <a:endParaRPr lang="en-US" dirty="0"/>
          </a:p>
        </p:txBody>
      </p:sp>
    </p:spTree>
    <p:extLst>
      <p:ext uri="{BB962C8B-B14F-4D97-AF65-F5344CB8AC3E}">
        <p14:creationId xmlns:p14="http://schemas.microsoft.com/office/powerpoint/2010/main" val="3006542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Saddleback Community Church</a:t>
            </a:r>
            <a:endParaRPr lang="en-US" dirty="0"/>
          </a:p>
        </p:txBody>
      </p:sp>
      <p:sp>
        <p:nvSpPr>
          <p:cNvPr id="3" name="Content Placeholder 2"/>
          <p:cNvSpPr>
            <a:spLocks noGrp="1"/>
          </p:cNvSpPr>
          <p:nvPr>
            <p:ph idx="1"/>
          </p:nvPr>
        </p:nvSpPr>
        <p:spPr>
          <a:xfrm>
            <a:off x="2209800" y="1600200"/>
            <a:ext cx="6629400" cy="4525963"/>
          </a:xfrm>
        </p:spPr>
        <p:txBody>
          <a:bodyPr>
            <a:normAutofit/>
          </a:bodyPr>
          <a:lstStyle/>
          <a:p>
            <a:pPr>
              <a:spcBef>
                <a:spcPts val="1500"/>
              </a:spcBef>
              <a:spcAft>
                <a:spcPts val="1500"/>
              </a:spcAft>
            </a:pPr>
            <a:r>
              <a:rPr lang="en-US" sz="2400" dirty="0" smtClean="0"/>
              <a:t>“Pastor” Rick Warren (“America’s Pastor”)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447800"/>
            <a:ext cx="1371600" cy="2061149"/>
          </a:xfrm>
          <a:prstGeom prst="rect">
            <a:avLst/>
          </a:prstGeom>
        </p:spPr>
      </p:pic>
    </p:spTree>
    <p:extLst>
      <p:ext uri="{BB962C8B-B14F-4D97-AF65-F5344CB8AC3E}">
        <p14:creationId xmlns:p14="http://schemas.microsoft.com/office/powerpoint/2010/main" val="33378324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Saddleback Community Church</a:t>
            </a:r>
            <a:endParaRPr lang="en-US" dirty="0"/>
          </a:p>
        </p:txBody>
      </p:sp>
      <p:sp>
        <p:nvSpPr>
          <p:cNvPr id="3" name="Content Placeholder 2"/>
          <p:cNvSpPr>
            <a:spLocks noGrp="1"/>
          </p:cNvSpPr>
          <p:nvPr>
            <p:ph idx="1"/>
          </p:nvPr>
        </p:nvSpPr>
        <p:spPr>
          <a:xfrm>
            <a:off x="2209800" y="1600200"/>
            <a:ext cx="6629400" cy="4525963"/>
          </a:xfrm>
        </p:spPr>
        <p:txBody>
          <a:bodyPr>
            <a:normAutofit/>
          </a:bodyPr>
          <a:lstStyle/>
          <a:p>
            <a:pPr>
              <a:spcBef>
                <a:spcPts val="1500"/>
              </a:spcBef>
              <a:spcAft>
                <a:spcPts val="1500"/>
              </a:spcAft>
            </a:pPr>
            <a:r>
              <a:rPr lang="en-US" sz="2400" dirty="0" smtClean="0"/>
              <a:t>“Pastor” Rick Warren (“America’s Pastor”)</a:t>
            </a:r>
          </a:p>
          <a:p>
            <a:pPr>
              <a:spcBef>
                <a:spcPts val="1500"/>
              </a:spcBef>
              <a:spcAft>
                <a:spcPts val="1500"/>
              </a:spcAft>
            </a:pPr>
            <a:r>
              <a:rPr lang="en-US" sz="2400" u="sng" dirty="0" smtClean="0"/>
              <a:t>The Purpose-Driven Church</a:t>
            </a:r>
            <a:r>
              <a:rPr lang="en-US" sz="2400" dirty="0" smtClean="0"/>
              <a:t> and </a:t>
            </a:r>
            <a:r>
              <a:rPr lang="en-US" sz="2400" u="sng" dirty="0" smtClean="0"/>
              <a:t>The Purpose-Driven Life</a:t>
            </a:r>
            <a:r>
              <a:rPr lang="en-US" sz="2400" dirty="0" smtClean="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447800"/>
            <a:ext cx="1371600" cy="206114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9400" y="3508949"/>
            <a:ext cx="1936872" cy="295852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1200" y="3508949"/>
            <a:ext cx="1943866" cy="2958520"/>
          </a:xfrm>
          <a:prstGeom prst="rect">
            <a:avLst/>
          </a:prstGeom>
        </p:spPr>
      </p:pic>
    </p:spTree>
    <p:extLst>
      <p:ext uri="{BB962C8B-B14F-4D97-AF65-F5344CB8AC3E}">
        <p14:creationId xmlns:p14="http://schemas.microsoft.com/office/powerpoint/2010/main" val="2359424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FFFF00"/>
                </a:solidFill>
              </a:rPr>
              <a:t>The Social Gospel</a:t>
            </a:r>
            <a:endParaRPr lang="en-US" dirty="0">
              <a:solidFill>
                <a:srgbClr val="FFFF00"/>
              </a:solidFill>
            </a:endParaRPr>
          </a:p>
        </p:txBody>
      </p:sp>
      <p:sp>
        <p:nvSpPr>
          <p:cNvPr id="3" name="Content Placeholder 2"/>
          <p:cNvSpPr>
            <a:spLocks noGrp="1"/>
          </p:cNvSpPr>
          <p:nvPr>
            <p:ph idx="1"/>
          </p:nvPr>
        </p:nvSpPr>
        <p:spPr>
          <a:xfrm>
            <a:off x="381000" y="1371600"/>
            <a:ext cx="8610600" cy="4525963"/>
          </a:xfrm>
        </p:spPr>
        <p:txBody>
          <a:bodyPr>
            <a:noAutofit/>
          </a:bodyPr>
          <a:lstStyle/>
          <a:p>
            <a:pPr marL="0" indent="0">
              <a:buNone/>
            </a:pPr>
            <a:r>
              <a:rPr lang="en-US" sz="2400" b="1" u="sng" dirty="0"/>
              <a:t>Galatians 1:6-10</a:t>
            </a:r>
          </a:p>
          <a:p>
            <a:pPr marL="0" indent="0">
              <a:buNone/>
            </a:pPr>
            <a:r>
              <a:rPr lang="en-US" sz="2400" dirty="0"/>
              <a:t>6  I marvel that you are turning away so soon from Him who </a:t>
            </a:r>
            <a:r>
              <a:rPr lang="en-US" sz="2400" b="1" dirty="0">
                <a:solidFill>
                  <a:srgbClr val="FFFF00"/>
                </a:solidFill>
              </a:rPr>
              <a:t>called you in the grace of Christ</a:t>
            </a:r>
            <a:r>
              <a:rPr lang="en-US" sz="2400" dirty="0"/>
              <a:t>, to </a:t>
            </a:r>
            <a:r>
              <a:rPr lang="en-US" sz="2400" b="1" dirty="0">
                <a:solidFill>
                  <a:srgbClr val="FFFF00"/>
                </a:solidFill>
              </a:rPr>
              <a:t>a different gospel</a:t>
            </a:r>
            <a:r>
              <a:rPr lang="en-US" sz="2400" dirty="0"/>
              <a:t>, </a:t>
            </a:r>
          </a:p>
          <a:p>
            <a:pPr marL="0" indent="0">
              <a:buNone/>
            </a:pPr>
            <a:r>
              <a:rPr lang="en-US" sz="2400" dirty="0"/>
              <a:t>7  which is not another; but there are some who trouble you and want to pervert </a:t>
            </a:r>
            <a:r>
              <a:rPr lang="en-US" sz="2400" b="1" dirty="0">
                <a:solidFill>
                  <a:srgbClr val="FFFF00"/>
                </a:solidFill>
              </a:rPr>
              <a:t>the gospel of Christ</a:t>
            </a:r>
            <a:r>
              <a:rPr lang="en-US" sz="2400" dirty="0"/>
              <a:t>. </a:t>
            </a:r>
          </a:p>
          <a:p>
            <a:pPr marL="0" indent="0">
              <a:buNone/>
            </a:pPr>
            <a:r>
              <a:rPr lang="en-US" sz="2400" dirty="0"/>
              <a:t>8  But even if we, or an angel from heaven, preach </a:t>
            </a:r>
            <a:r>
              <a:rPr lang="en-US" sz="2400" b="1" dirty="0">
                <a:solidFill>
                  <a:srgbClr val="FFFF00"/>
                </a:solidFill>
              </a:rPr>
              <a:t>any other gospel</a:t>
            </a:r>
            <a:r>
              <a:rPr lang="en-US" sz="2400" dirty="0">
                <a:solidFill>
                  <a:srgbClr val="FFFF00"/>
                </a:solidFill>
              </a:rPr>
              <a:t> </a:t>
            </a:r>
            <a:r>
              <a:rPr lang="en-US" sz="2400" dirty="0"/>
              <a:t>to you than what we have preached to you, let him be accursed. </a:t>
            </a:r>
          </a:p>
          <a:p>
            <a:pPr marL="0" indent="0">
              <a:buNone/>
            </a:pPr>
            <a:r>
              <a:rPr lang="en-US" sz="2400" dirty="0"/>
              <a:t>9  As we have said before, so now I say again, if anyone preaches </a:t>
            </a:r>
            <a:r>
              <a:rPr lang="en-US" sz="2400" b="1" dirty="0">
                <a:solidFill>
                  <a:srgbClr val="FFFF00"/>
                </a:solidFill>
              </a:rPr>
              <a:t>any other gospel </a:t>
            </a:r>
            <a:r>
              <a:rPr lang="en-US" sz="2400" dirty="0"/>
              <a:t>to you than what you have received, let him be accursed. </a:t>
            </a:r>
          </a:p>
          <a:p>
            <a:pPr marL="0" indent="0">
              <a:buNone/>
            </a:pPr>
            <a:r>
              <a:rPr lang="en-US" sz="2400" dirty="0"/>
              <a:t>10  For do I now persuade men, or God? Or do I seek to please men? For if I still pleased men, I would not be a bondservant of Christ. </a:t>
            </a:r>
          </a:p>
        </p:txBody>
      </p:sp>
    </p:spTree>
    <p:extLst>
      <p:ext uri="{BB962C8B-B14F-4D97-AF65-F5344CB8AC3E}">
        <p14:creationId xmlns:p14="http://schemas.microsoft.com/office/powerpoint/2010/main" val="336576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Saddleback Community Church</a:t>
            </a:r>
            <a:endParaRPr lang="en-US" dirty="0"/>
          </a:p>
        </p:txBody>
      </p:sp>
      <p:sp>
        <p:nvSpPr>
          <p:cNvPr id="3" name="Content Placeholder 2"/>
          <p:cNvSpPr>
            <a:spLocks noGrp="1"/>
          </p:cNvSpPr>
          <p:nvPr>
            <p:ph idx="1"/>
          </p:nvPr>
        </p:nvSpPr>
        <p:spPr>
          <a:xfrm>
            <a:off x="2209800" y="1600200"/>
            <a:ext cx="6629400" cy="4525963"/>
          </a:xfrm>
        </p:spPr>
        <p:txBody>
          <a:bodyPr>
            <a:normAutofit/>
          </a:bodyPr>
          <a:lstStyle/>
          <a:p>
            <a:pPr>
              <a:spcBef>
                <a:spcPts val="1500"/>
              </a:spcBef>
              <a:spcAft>
                <a:spcPts val="1500"/>
              </a:spcAft>
            </a:pPr>
            <a:r>
              <a:rPr lang="en-US" sz="2400" dirty="0" smtClean="0"/>
              <a:t>“Pastor” Rick Warren (“America’s Pastor”)</a:t>
            </a:r>
          </a:p>
          <a:p>
            <a:pPr>
              <a:spcBef>
                <a:spcPts val="1500"/>
              </a:spcBef>
              <a:spcAft>
                <a:spcPts val="1500"/>
              </a:spcAft>
            </a:pPr>
            <a:r>
              <a:rPr lang="en-US" sz="2400" u="sng" dirty="0" smtClean="0"/>
              <a:t>The Purpose-Driven Church</a:t>
            </a:r>
            <a:r>
              <a:rPr lang="en-US" sz="2400" dirty="0" smtClean="0"/>
              <a:t> and </a:t>
            </a:r>
            <a:r>
              <a:rPr lang="en-US" sz="2400" u="sng" dirty="0" smtClean="0"/>
              <a:t>The Purpose-Driven Life</a:t>
            </a:r>
            <a:r>
              <a:rPr lang="en-US" sz="2400" dirty="0" smtClean="0"/>
              <a:t>.</a:t>
            </a:r>
          </a:p>
          <a:p>
            <a:pPr>
              <a:spcBef>
                <a:spcPts val="1500"/>
              </a:spcBef>
              <a:spcAft>
                <a:spcPts val="1500"/>
              </a:spcAft>
            </a:pPr>
            <a:r>
              <a:rPr lang="en-US" sz="2400" dirty="0"/>
              <a:t>Warren has trained 300,000 pastors from 100 countries and from over 63 denominations in his church-growth </a:t>
            </a:r>
            <a:r>
              <a:rPr lang="en-US" sz="2400" dirty="0" smtClean="0"/>
              <a:t>seminar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447800"/>
            <a:ext cx="1371600" cy="206114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679" y="3508949"/>
            <a:ext cx="947840" cy="14478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967" y="4974946"/>
            <a:ext cx="989265" cy="1505639"/>
          </a:xfrm>
          <a:prstGeom prst="rect">
            <a:avLst/>
          </a:prstGeom>
        </p:spPr>
      </p:pic>
    </p:spTree>
    <p:extLst>
      <p:ext uri="{BB962C8B-B14F-4D97-AF65-F5344CB8AC3E}">
        <p14:creationId xmlns:p14="http://schemas.microsoft.com/office/powerpoint/2010/main" val="2359424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Saddleback Community Church</a:t>
            </a:r>
            <a:endParaRPr lang="en-US" dirty="0"/>
          </a:p>
        </p:txBody>
      </p:sp>
      <p:sp>
        <p:nvSpPr>
          <p:cNvPr id="3" name="Content Placeholder 2"/>
          <p:cNvSpPr>
            <a:spLocks noGrp="1"/>
          </p:cNvSpPr>
          <p:nvPr>
            <p:ph idx="1"/>
          </p:nvPr>
        </p:nvSpPr>
        <p:spPr>
          <a:xfrm>
            <a:off x="2209800" y="1600200"/>
            <a:ext cx="6629400" cy="4525963"/>
          </a:xfrm>
        </p:spPr>
        <p:txBody>
          <a:bodyPr>
            <a:normAutofit/>
          </a:bodyPr>
          <a:lstStyle/>
          <a:p>
            <a:pPr>
              <a:spcBef>
                <a:spcPts val="1500"/>
              </a:spcBef>
              <a:spcAft>
                <a:spcPts val="1500"/>
              </a:spcAft>
            </a:pPr>
            <a:r>
              <a:rPr lang="en-US" sz="2400" dirty="0" smtClean="0"/>
              <a:t>“Pastor” Rick Warren (“America’s Pastor”)</a:t>
            </a:r>
          </a:p>
          <a:p>
            <a:pPr>
              <a:spcBef>
                <a:spcPts val="1500"/>
              </a:spcBef>
              <a:spcAft>
                <a:spcPts val="1500"/>
              </a:spcAft>
            </a:pPr>
            <a:r>
              <a:rPr lang="en-US" sz="2400" u="sng" dirty="0" smtClean="0"/>
              <a:t>The Purpose-Driven Church</a:t>
            </a:r>
            <a:r>
              <a:rPr lang="en-US" sz="2400" dirty="0" smtClean="0"/>
              <a:t> and </a:t>
            </a:r>
            <a:r>
              <a:rPr lang="en-US" sz="2400" u="sng" dirty="0" smtClean="0"/>
              <a:t>The Purpose-Driven Life</a:t>
            </a:r>
            <a:r>
              <a:rPr lang="en-US" sz="2400" dirty="0" smtClean="0"/>
              <a:t>.</a:t>
            </a:r>
          </a:p>
          <a:p>
            <a:pPr>
              <a:spcBef>
                <a:spcPts val="1500"/>
              </a:spcBef>
              <a:spcAft>
                <a:spcPts val="1500"/>
              </a:spcAft>
            </a:pPr>
            <a:r>
              <a:rPr lang="en-US" sz="2400" dirty="0"/>
              <a:t>Warren has trained 300,000 pastors from 100 countries and from over 63 denominations in his church-growth </a:t>
            </a:r>
            <a:r>
              <a:rPr lang="en-US" sz="2400" dirty="0" smtClean="0"/>
              <a:t>seminar</a:t>
            </a:r>
          </a:p>
          <a:p>
            <a:pPr>
              <a:spcBef>
                <a:spcPts val="1500"/>
              </a:spcBef>
              <a:spcAft>
                <a:spcPts val="1500"/>
              </a:spcAft>
            </a:pPr>
            <a:r>
              <a:rPr lang="en-US" sz="2400" dirty="0" smtClean="0"/>
              <a:t>Affiliated with Southern Baptist Convention.</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447800"/>
            <a:ext cx="1371600" cy="206114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679" y="3508949"/>
            <a:ext cx="947840" cy="14478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967" y="4974946"/>
            <a:ext cx="989265" cy="1505639"/>
          </a:xfrm>
          <a:prstGeom prst="rect">
            <a:avLst/>
          </a:prstGeom>
        </p:spPr>
      </p:pic>
    </p:spTree>
    <p:extLst>
      <p:ext uri="{BB962C8B-B14F-4D97-AF65-F5344CB8AC3E}">
        <p14:creationId xmlns:p14="http://schemas.microsoft.com/office/powerpoint/2010/main" val="2359424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a:pPr>
            <a:r>
              <a:rPr lang="en-US" dirty="0">
                <a:solidFill>
                  <a:srgbClr val="FFFF00"/>
                </a:solidFill>
              </a:rPr>
              <a:t>A contemporary worship service must replace the traditional service. </a:t>
            </a:r>
          </a:p>
        </p:txBody>
      </p:sp>
    </p:spTree>
    <p:extLst>
      <p:ext uri="{BB962C8B-B14F-4D97-AF65-F5344CB8AC3E}">
        <p14:creationId xmlns:p14="http://schemas.microsoft.com/office/powerpoint/2010/main" val="1917062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a:pPr>
            <a:r>
              <a:rPr lang="en-US" dirty="0"/>
              <a:t>A contemporary worship service must replace the traditional service. </a:t>
            </a:r>
          </a:p>
          <a:p>
            <a:pPr marL="514350" indent="-514350">
              <a:buFont typeface="+mj-lt"/>
              <a:buAutoNum type="arabicParenR"/>
            </a:pPr>
            <a:r>
              <a:rPr lang="en-US" dirty="0">
                <a:solidFill>
                  <a:srgbClr val="FFFF00"/>
                </a:solidFill>
              </a:rPr>
              <a:t>The dress must be casual</a:t>
            </a:r>
            <a:r>
              <a:rPr lang="en-US" dirty="0" smtClean="0">
                <a:solidFill>
                  <a:srgbClr val="FFFF00"/>
                </a:solidFill>
              </a:rPr>
              <a:t>.</a:t>
            </a:r>
          </a:p>
        </p:txBody>
      </p:sp>
    </p:spTree>
    <p:extLst>
      <p:ext uri="{BB962C8B-B14F-4D97-AF65-F5344CB8AC3E}">
        <p14:creationId xmlns:p14="http://schemas.microsoft.com/office/powerpoint/2010/main" val="1203252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5600" y="1646237"/>
            <a:ext cx="6019800" cy="4525963"/>
          </a:xfrm>
        </p:spPr>
        <p:txBody>
          <a:bodyPr/>
          <a:lstStyle/>
          <a:p>
            <a:pPr marL="0" indent="0">
              <a:buNone/>
            </a:pPr>
            <a:r>
              <a:rPr lang="en-US" dirty="0"/>
              <a:t>"Get comfortable. This is as dressed up as I get in this church.  My idea of winter is I put on socks, and obviously I don't think it's winter yet."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799" y="1679314"/>
            <a:ext cx="1743075" cy="2619375"/>
          </a:xfrm>
          <a:prstGeom prst="rect">
            <a:avLst/>
          </a:prstGeom>
        </p:spPr>
      </p:pic>
    </p:spTree>
    <p:extLst>
      <p:ext uri="{BB962C8B-B14F-4D97-AF65-F5344CB8AC3E}">
        <p14:creationId xmlns:p14="http://schemas.microsoft.com/office/powerpoint/2010/main" val="26435773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a:pPr>
            <a:r>
              <a:rPr lang="en-US" dirty="0"/>
              <a:t>A contemporary worship service must replace the traditional service. </a:t>
            </a:r>
          </a:p>
          <a:p>
            <a:pPr marL="514350" indent="-514350">
              <a:buFont typeface="+mj-lt"/>
              <a:buAutoNum type="arabicParenR"/>
            </a:pPr>
            <a:r>
              <a:rPr lang="en-US" dirty="0"/>
              <a:t>The dress must be casual</a:t>
            </a:r>
            <a:r>
              <a:rPr lang="en-US" dirty="0" smtClean="0"/>
              <a:t>.</a:t>
            </a:r>
          </a:p>
          <a:p>
            <a:pPr marL="514350" indent="-514350">
              <a:buFont typeface="+mj-lt"/>
              <a:buAutoNum type="arabicParenR"/>
            </a:pPr>
            <a:r>
              <a:rPr lang="en-US" dirty="0">
                <a:solidFill>
                  <a:srgbClr val="FFFF00"/>
                </a:solidFill>
              </a:rPr>
              <a:t>The music must be contemporary. </a:t>
            </a:r>
            <a:endParaRPr lang="en-US" dirty="0" smtClean="0">
              <a:solidFill>
                <a:srgbClr val="FFFF00"/>
              </a:solidFill>
            </a:endParaRPr>
          </a:p>
        </p:txBody>
      </p:sp>
    </p:spTree>
    <p:extLst>
      <p:ext uri="{BB962C8B-B14F-4D97-AF65-F5344CB8AC3E}">
        <p14:creationId xmlns:p14="http://schemas.microsoft.com/office/powerpoint/2010/main" val="12032520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b="1" dirty="0" smtClean="0">
                <a:solidFill>
                  <a:srgbClr val="FFFF00"/>
                </a:solidFill>
              </a:rPr>
              <a:t>Contemporary Music:</a:t>
            </a:r>
            <a:endParaRPr lang="en-US" b="1" dirty="0">
              <a:solidFill>
                <a:srgbClr val="FFFF00"/>
              </a:solidFill>
            </a:endParaRPr>
          </a:p>
        </p:txBody>
      </p:sp>
      <p:sp>
        <p:nvSpPr>
          <p:cNvPr id="3" name="Content Placeholder 2"/>
          <p:cNvSpPr>
            <a:spLocks noGrp="1"/>
          </p:cNvSpPr>
          <p:nvPr>
            <p:ph idx="1"/>
          </p:nvPr>
        </p:nvSpPr>
        <p:spPr>
          <a:xfrm>
            <a:off x="914400" y="2286000"/>
            <a:ext cx="7543800" cy="2163763"/>
          </a:xfrm>
        </p:spPr>
        <p:txBody>
          <a:bodyPr>
            <a:normAutofit lnSpcReduction="10000"/>
          </a:bodyPr>
          <a:lstStyle/>
          <a:p>
            <a:r>
              <a:rPr lang="en-US" dirty="0" smtClean="0"/>
              <a:t>Instrumental (of course)</a:t>
            </a:r>
          </a:p>
          <a:p>
            <a:r>
              <a:rPr lang="en-US" dirty="0" smtClean="0"/>
              <a:t>Recent lyrics</a:t>
            </a:r>
          </a:p>
          <a:p>
            <a:r>
              <a:rPr lang="en-US" dirty="0" smtClean="0"/>
              <a:t>Style </a:t>
            </a:r>
          </a:p>
          <a:p>
            <a:r>
              <a:rPr lang="en-US" dirty="0" smtClean="0"/>
              <a:t>Sound-system, band, singers, presentation</a:t>
            </a:r>
          </a:p>
          <a:p>
            <a:endParaRPr lang="en-US" dirty="0"/>
          </a:p>
        </p:txBody>
      </p:sp>
    </p:spTree>
    <p:extLst>
      <p:ext uri="{BB962C8B-B14F-4D97-AF65-F5344CB8AC3E}">
        <p14:creationId xmlns:p14="http://schemas.microsoft.com/office/powerpoint/2010/main" val="16423334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17924"/>
            <a:ext cx="8534400" cy="3429000"/>
          </a:xfrm>
        </p:spPr>
        <p:txBody>
          <a:bodyPr>
            <a:noAutofit/>
          </a:bodyPr>
          <a:lstStyle/>
          <a:p>
            <a:pPr marL="0" indent="0">
              <a:buNone/>
            </a:pPr>
            <a:r>
              <a:rPr lang="en-US" sz="2400" dirty="0" smtClean="0"/>
              <a:t>said</a:t>
            </a:r>
            <a:r>
              <a:rPr lang="en-US" sz="2400" dirty="0"/>
              <a:t>, "I listen to organ music."  Not one. I didn't have a single person who said, "I listen to huge choirs on the radio."  Not one. In fact, it was 96-97% adult contemporary, middle-of-the-road pop.  It wasn't heavy metal rock, but it was something with a beat like you hear most commercials have today on television.  So, we made a strategic decision that we are unapologetically a contemporary music church.  And right after we made that decision and stopped trying to please everybody, Saddleback exploded with growth</a:t>
            </a:r>
            <a:r>
              <a:rPr lang="en-US" sz="2400" dirty="0" smtClean="0"/>
              <a:t>.”</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457200"/>
            <a:ext cx="1600200" cy="2404673"/>
          </a:xfrm>
          <a:prstGeom prst="rect">
            <a:avLst/>
          </a:prstGeom>
        </p:spPr>
      </p:pic>
      <p:sp>
        <p:nvSpPr>
          <p:cNvPr id="6" name="TextBox 5"/>
          <p:cNvSpPr txBox="1"/>
          <p:nvPr/>
        </p:nvSpPr>
        <p:spPr>
          <a:xfrm>
            <a:off x="2286000" y="685800"/>
            <a:ext cx="6553200" cy="2308324"/>
          </a:xfrm>
          <a:prstGeom prst="rect">
            <a:avLst/>
          </a:prstGeom>
          <a:noFill/>
        </p:spPr>
        <p:txBody>
          <a:bodyPr wrap="square" rtlCol="0">
            <a:spAutoFit/>
          </a:bodyPr>
          <a:lstStyle/>
          <a:p>
            <a:pPr marL="0" indent="0">
              <a:buNone/>
            </a:pPr>
            <a:r>
              <a:rPr lang="en-US" dirty="0">
                <a:latin typeface="+mn-lt"/>
              </a:rPr>
              <a:t>“I passed out a three-by-five card to everybody in the church, and I said, "You write down the call letters of the radio station you listen to."  I wasn't even asking unbelievers.  I was asking the people in the church, "What kind of music do you listen to?"  When I got </a:t>
            </a:r>
            <a:r>
              <a:rPr lang="en-US" dirty="0" smtClean="0">
                <a:latin typeface="+mn-lt"/>
              </a:rPr>
              <a:t>it </a:t>
            </a:r>
            <a:r>
              <a:rPr lang="en-US" dirty="0">
                <a:latin typeface="+mn-lt"/>
              </a:rPr>
              <a:t>back, I didn't have one person </a:t>
            </a:r>
            <a:r>
              <a:rPr lang="en-US" dirty="0" smtClean="0">
                <a:latin typeface="+mn-lt"/>
              </a:rPr>
              <a:t>who</a:t>
            </a:r>
            <a:endParaRPr lang="en-US" dirty="0">
              <a:latin typeface="+mn-lt"/>
            </a:endParaRPr>
          </a:p>
        </p:txBody>
      </p:sp>
    </p:spTree>
    <p:extLst>
      <p:ext uri="{BB962C8B-B14F-4D97-AF65-F5344CB8AC3E}">
        <p14:creationId xmlns:p14="http://schemas.microsoft.com/office/powerpoint/2010/main" val="23059539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a:pPr>
            <a:r>
              <a:rPr lang="en-US" dirty="0"/>
              <a:t>A contemporary worship service must replace the traditional service. </a:t>
            </a:r>
          </a:p>
          <a:p>
            <a:pPr marL="514350" indent="-514350">
              <a:buFont typeface="+mj-lt"/>
              <a:buAutoNum type="arabicParenR"/>
            </a:pPr>
            <a:r>
              <a:rPr lang="en-US" dirty="0"/>
              <a:t>The dress must be casual</a:t>
            </a:r>
            <a:r>
              <a:rPr lang="en-US" dirty="0" smtClean="0"/>
              <a:t>.</a:t>
            </a:r>
          </a:p>
          <a:p>
            <a:pPr marL="514350" indent="-514350">
              <a:buFont typeface="+mj-lt"/>
              <a:buAutoNum type="arabicParenR"/>
            </a:pPr>
            <a:r>
              <a:rPr lang="en-US" dirty="0"/>
              <a:t>The music must be contemporary. </a:t>
            </a:r>
            <a:endParaRPr lang="en-US" dirty="0" smtClean="0"/>
          </a:p>
          <a:p>
            <a:pPr marL="514350" indent="-514350">
              <a:buFont typeface="+mj-lt"/>
              <a:buAutoNum type="arabicParenR"/>
            </a:pPr>
            <a:r>
              <a:rPr lang="en-US" dirty="0">
                <a:solidFill>
                  <a:srgbClr val="FFFF00"/>
                </a:solidFill>
              </a:rPr>
              <a:t>Stop worrying about what the brotherhood thinks</a:t>
            </a:r>
            <a:r>
              <a:rPr lang="en-US" dirty="0" smtClean="0">
                <a:solidFill>
                  <a:srgbClr val="FFFF00"/>
                </a:solidFill>
              </a:rPr>
              <a:t>.</a:t>
            </a:r>
          </a:p>
        </p:txBody>
      </p:sp>
    </p:spTree>
    <p:extLst>
      <p:ext uri="{BB962C8B-B14F-4D97-AF65-F5344CB8AC3E}">
        <p14:creationId xmlns:p14="http://schemas.microsoft.com/office/powerpoint/2010/main" val="12032520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17924"/>
            <a:ext cx="8534400" cy="3429000"/>
          </a:xfrm>
        </p:spPr>
        <p:txBody>
          <a:bodyPr>
            <a:noAutofit/>
          </a:bodyPr>
          <a:lstStyle/>
          <a:p>
            <a:pPr marL="0" indent="0">
              <a:buNone/>
            </a:pPr>
            <a:r>
              <a:rPr lang="en-US" sz="2400" dirty="0" smtClean="0">
                <a:solidFill>
                  <a:schemeClr val="accent2">
                    <a:lumMod val="75000"/>
                  </a:schemeClr>
                </a:solidFill>
              </a:rPr>
              <a:t>said</a:t>
            </a:r>
            <a:r>
              <a:rPr lang="en-US" sz="2400" dirty="0">
                <a:solidFill>
                  <a:schemeClr val="accent2">
                    <a:lumMod val="75000"/>
                  </a:schemeClr>
                </a:solidFill>
              </a:rPr>
              <a:t>, "I listen to organ music."  Not one. I didn't have a single person who said, "I listen to huge choirs on the radio."  Not one. In fact, it was 96-97% adult contemporary, middle-of-the-road pop.  It wasn't heavy metal rock, but it was something with a beat like you hear most commercials have today on television.  So, we made a strategic decision that we are unapologetically a contemporary music church.  </a:t>
            </a:r>
            <a:r>
              <a:rPr lang="en-US" sz="2400" dirty="0"/>
              <a:t>And right after we made that decision and stopped trying to please everybody, Saddleback exploded with growth</a:t>
            </a:r>
            <a:r>
              <a:rPr lang="en-US" sz="2400" dirty="0" smtClean="0"/>
              <a:t>.”</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457200"/>
            <a:ext cx="1600200" cy="2404673"/>
          </a:xfrm>
          <a:prstGeom prst="rect">
            <a:avLst/>
          </a:prstGeom>
        </p:spPr>
      </p:pic>
      <p:sp>
        <p:nvSpPr>
          <p:cNvPr id="6" name="TextBox 5"/>
          <p:cNvSpPr txBox="1"/>
          <p:nvPr/>
        </p:nvSpPr>
        <p:spPr>
          <a:xfrm>
            <a:off x="2286000" y="685800"/>
            <a:ext cx="6553200" cy="2308324"/>
          </a:xfrm>
          <a:prstGeom prst="rect">
            <a:avLst/>
          </a:prstGeom>
          <a:noFill/>
        </p:spPr>
        <p:txBody>
          <a:bodyPr wrap="square" rtlCol="0">
            <a:spAutoFit/>
          </a:bodyPr>
          <a:lstStyle/>
          <a:p>
            <a:pPr marL="0" indent="0">
              <a:buNone/>
            </a:pPr>
            <a:r>
              <a:rPr lang="en-US" dirty="0">
                <a:solidFill>
                  <a:schemeClr val="accent2">
                    <a:lumMod val="75000"/>
                  </a:schemeClr>
                </a:solidFill>
                <a:latin typeface="+mn-lt"/>
              </a:rPr>
              <a:t>“I passed out a three-by-five card to everybody in the church, and I said, "You write down the call letters of the radio station you listen to."  I wasn't even asking unbelievers.  I was asking the people in the church, "What kind of music do you listen to?"  When I got </a:t>
            </a:r>
            <a:r>
              <a:rPr lang="en-US" dirty="0" smtClean="0">
                <a:solidFill>
                  <a:schemeClr val="accent2">
                    <a:lumMod val="75000"/>
                  </a:schemeClr>
                </a:solidFill>
                <a:latin typeface="+mn-lt"/>
              </a:rPr>
              <a:t>it </a:t>
            </a:r>
            <a:r>
              <a:rPr lang="en-US" dirty="0">
                <a:solidFill>
                  <a:schemeClr val="accent2">
                    <a:lumMod val="75000"/>
                  </a:schemeClr>
                </a:solidFill>
                <a:latin typeface="+mn-lt"/>
              </a:rPr>
              <a:t>back, I didn't have one person </a:t>
            </a:r>
            <a:r>
              <a:rPr lang="en-US" dirty="0" smtClean="0">
                <a:solidFill>
                  <a:schemeClr val="accent2">
                    <a:lumMod val="75000"/>
                  </a:schemeClr>
                </a:solidFill>
                <a:latin typeface="+mn-lt"/>
              </a:rPr>
              <a:t>who</a:t>
            </a:r>
            <a:endParaRPr lang="en-US" dirty="0">
              <a:solidFill>
                <a:schemeClr val="accent2">
                  <a:lumMod val="75000"/>
                </a:schemeClr>
              </a:solidFill>
              <a:latin typeface="+mn-lt"/>
            </a:endParaRPr>
          </a:p>
        </p:txBody>
      </p:sp>
    </p:spTree>
    <p:extLst>
      <p:ext uri="{BB962C8B-B14F-4D97-AF65-F5344CB8AC3E}">
        <p14:creationId xmlns:p14="http://schemas.microsoft.com/office/powerpoint/2010/main" val="2464007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FFFF00"/>
                </a:solidFill>
              </a:rPr>
              <a:t>The Social Gospel</a:t>
            </a:r>
            <a:endParaRPr lang="en-US" dirty="0">
              <a:solidFill>
                <a:srgbClr val="FFFF00"/>
              </a:solidFill>
            </a:endParaRPr>
          </a:p>
        </p:txBody>
      </p:sp>
      <p:sp>
        <p:nvSpPr>
          <p:cNvPr id="3" name="Content Placeholder 2"/>
          <p:cNvSpPr>
            <a:spLocks noGrp="1"/>
          </p:cNvSpPr>
          <p:nvPr>
            <p:ph idx="1"/>
          </p:nvPr>
        </p:nvSpPr>
        <p:spPr>
          <a:xfrm>
            <a:off x="457200" y="1676401"/>
            <a:ext cx="8229600" cy="2819400"/>
          </a:xfrm>
        </p:spPr>
        <p:txBody>
          <a:bodyPr/>
          <a:lstStyle/>
          <a:p>
            <a:pPr marL="0" indent="0">
              <a:buNone/>
            </a:pPr>
            <a:r>
              <a:rPr lang="en-US" sz="2800" b="1" u="sng" dirty="0">
                <a:solidFill>
                  <a:srgbClr val="FFFF00"/>
                </a:solidFill>
              </a:rPr>
              <a:t>Social Gospel</a:t>
            </a:r>
            <a:r>
              <a:rPr lang="en-US" sz="2800" dirty="0">
                <a:solidFill>
                  <a:srgbClr val="FFFF00"/>
                </a:solidFill>
              </a:rPr>
              <a:t> </a:t>
            </a:r>
            <a:r>
              <a:rPr lang="en-US" sz="2800" dirty="0"/>
              <a:t>– "liberal movement in American Protestantism, prominent in the late 19th century, that sought to apply Christian principles to a variety of social problems engendered by industrialization. Its founders and leaders included clergymen </a:t>
            </a:r>
            <a:r>
              <a:rPr lang="en-US" sz="2800" dirty="0">
                <a:solidFill>
                  <a:srgbClr val="FFFF00"/>
                </a:solidFill>
              </a:rPr>
              <a:t>Washington Gladden </a:t>
            </a:r>
            <a:r>
              <a:rPr lang="en-US" sz="2800" dirty="0"/>
              <a:t>and </a:t>
            </a:r>
            <a:r>
              <a:rPr lang="en-US" sz="2800" dirty="0">
                <a:solidFill>
                  <a:srgbClr val="FFFF00"/>
                </a:solidFill>
              </a:rPr>
              <a:t>Walter Rauschenbusch </a:t>
            </a:r>
            <a:r>
              <a:rPr lang="en-US" sz="2800" dirty="0"/>
              <a:t>..."</a:t>
            </a:r>
            <a:r>
              <a:rPr lang="en-US" dirty="0"/>
              <a:t> </a:t>
            </a:r>
            <a:r>
              <a:rPr lang="en-US" sz="1600" dirty="0"/>
              <a:t>(Encarta Encyclopedia</a:t>
            </a:r>
            <a:r>
              <a:rPr lang="en-US" sz="1600" dirty="0" smtClean="0"/>
              <a:t>)</a:t>
            </a:r>
            <a:endParaRPr lang="en-US"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154" y="4552950"/>
            <a:ext cx="1238250" cy="16668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3801" y="4552950"/>
            <a:ext cx="1538140" cy="1695450"/>
          </a:xfrm>
          <a:prstGeom prst="rect">
            <a:avLst/>
          </a:prstGeom>
        </p:spPr>
      </p:pic>
      <p:sp>
        <p:nvSpPr>
          <p:cNvPr id="6" name="TextBox 5"/>
          <p:cNvSpPr txBox="1"/>
          <p:nvPr/>
        </p:nvSpPr>
        <p:spPr>
          <a:xfrm>
            <a:off x="2473154" y="6248400"/>
            <a:ext cx="1238250" cy="338554"/>
          </a:xfrm>
          <a:prstGeom prst="rect">
            <a:avLst/>
          </a:prstGeom>
          <a:noFill/>
        </p:spPr>
        <p:txBody>
          <a:bodyPr wrap="square" rtlCol="0" anchor="ctr">
            <a:spAutoFit/>
          </a:bodyPr>
          <a:lstStyle/>
          <a:p>
            <a:pPr algn="ctr">
              <a:buNone/>
            </a:pPr>
            <a:r>
              <a:rPr lang="en-US" sz="1600" dirty="0" smtClean="0">
                <a:solidFill>
                  <a:srgbClr val="FFFF00"/>
                </a:solidFill>
              </a:rPr>
              <a:t>Gladden</a:t>
            </a:r>
            <a:endParaRPr lang="en-US" sz="1600" dirty="0">
              <a:solidFill>
                <a:srgbClr val="FFFF00"/>
              </a:solidFill>
            </a:endParaRPr>
          </a:p>
        </p:txBody>
      </p:sp>
      <p:sp>
        <p:nvSpPr>
          <p:cNvPr id="7" name="TextBox 6"/>
          <p:cNvSpPr txBox="1"/>
          <p:nvPr/>
        </p:nvSpPr>
        <p:spPr>
          <a:xfrm>
            <a:off x="5029200" y="6290846"/>
            <a:ext cx="1631799" cy="338554"/>
          </a:xfrm>
          <a:prstGeom prst="rect">
            <a:avLst/>
          </a:prstGeom>
          <a:noFill/>
        </p:spPr>
        <p:txBody>
          <a:bodyPr wrap="square" rtlCol="0" anchor="ctr">
            <a:spAutoFit/>
          </a:bodyPr>
          <a:lstStyle/>
          <a:p>
            <a:pPr algn="ctr">
              <a:buNone/>
            </a:pPr>
            <a:r>
              <a:rPr lang="en-US" sz="1600" dirty="0" smtClean="0">
                <a:solidFill>
                  <a:srgbClr val="FFFF00"/>
                </a:solidFill>
              </a:rPr>
              <a:t>Rauschenbusch</a:t>
            </a:r>
            <a:endParaRPr lang="en-US" sz="1600" dirty="0">
              <a:solidFill>
                <a:srgbClr val="FFFF00"/>
              </a:solidFill>
            </a:endParaRPr>
          </a:p>
        </p:txBody>
      </p:sp>
    </p:spTree>
    <p:extLst>
      <p:ext uri="{BB962C8B-B14F-4D97-AF65-F5344CB8AC3E}">
        <p14:creationId xmlns:p14="http://schemas.microsoft.com/office/powerpoint/2010/main" val="34239769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a:pPr>
            <a:r>
              <a:rPr lang="en-US" dirty="0"/>
              <a:t>A contemporary worship service must replace the traditional service. </a:t>
            </a:r>
          </a:p>
          <a:p>
            <a:pPr marL="514350" indent="-514350">
              <a:buFont typeface="+mj-lt"/>
              <a:buAutoNum type="arabicParenR"/>
            </a:pPr>
            <a:r>
              <a:rPr lang="en-US" dirty="0"/>
              <a:t>The dress must be casual</a:t>
            </a:r>
            <a:r>
              <a:rPr lang="en-US" dirty="0" smtClean="0"/>
              <a:t>.</a:t>
            </a:r>
          </a:p>
          <a:p>
            <a:pPr marL="514350" indent="-514350">
              <a:buFont typeface="+mj-lt"/>
              <a:buAutoNum type="arabicParenR"/>
            </a:pPr>
            <a:r>
              <a:rPr lang="en-US" dirty="0"/>
              <a:t>The music must be contemporary. </a:t>
            </a:r>
            <a:endParaRPr lang="en-US" dirty="0" smtClean="0"/>
          </a:p>
          <a:p>
            <a:pPr marL="514350" indent="-514350">
              <a:buFont typeface="+mj-lt"/>
              <a:buAutoNum type="arabicParenR"/>
            </a:pPr>
            <a:r>
              <a:rPr lang="en-US" dirty="0"/>
              <a:t>Stop worrying about what the brotherhood thinks</a:t>
            </a:r>
            <a:r>
              <a:rPr lang="en-US" dirty="0" smtClean="0"/>
              <a:t>.</a:t>
            </a:r>
          </a:p>
          <a:p>
            <a:pPr marL="514350" indent="-514350">
              <a:buFont typeface="+mj-lt"/>
              <a:buAutoNum type="arabicParenR"/>
            </a:pPr>
            <a:r>
              <a:rPr lang="en-US" dirty="0">
                <a:solidFill>
                  <a:srgbClr val="FFFF00"/>
                </a:solidFill>
              </a:rPr>
              <a:t>All messages delivered to the church must be only positive.</a:t>
            </a:r>
          </a:p>
        </p:txBody>
      </p:sp>
    </p:spTree>
    <p:extLst>
      <p:ext uri="{BB962C8B-B14F-4D97-AF65-F5344CB8AC3E}">
        <p14:creationId xmlns:p14="http://schemas.microsoft.com/office/powerpoint/2010/main" val="12032520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startAt="6"/>
            </a:pPr>
            <a:r>
              <a:rPr lang="en-US" dirty="0">
                <a:solidFill>
                  <a:srgbClr val="FFFF00"/>
                </a:solidFill>
              </a:rPr>
              <a:t>Meet the "perceived needs" of those who attend</a:t>
            </a:r>
            <a:r>
              <a:rPr lang="en-US" dirty="0" smtClean="0">
                <a:solidFill>
                  <a:srgbClr val="FFFF00"/>
                </a:solidFill>
              </a:rPr>
              <a:t>.    </a:t>
            </a:r>
            <a:br>
              <a:rPr lang="en-US" dirty="0" smtClean="0">
                <a:solidFill>
                  <a:srgbClr val="FFFF00"/>
                </a:solidFill>
              </a:rPr>
            </a:br>
            <a:r>
              <a:rPr lang="en-US" dirty="0">
                <a:solidFill>
                  <a:srgbClr val="FFFF00"/>
                </a:solidFill>
              </a:rPr>
              <a:t/>
            </a:r>
            <a:br>
              <a:rPr lang="en-US" dirty="0">
                <a:solidFill>
                  <a:srgbClr val="FFFF00"/>
                </a:solidFill>
              </a:rPr>
            </a:br>
            <a:endParaRPr lang="en-US" sz="1100" dirty="0" smtClean="0"/>
          </a:p>
        </p:txBody>
      </p:sp>
    </p:spTree>
    <p:extLst>
      <p:ext uri="{BB962C8B-B14F-4D97-AF65-F5344CB8AC3E}">
        <p14:creationId xmlns:p14="http://schemas.microsoft.com/office/powerpoint/2010/main" val="3594519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b="1" dirty="0" smtClean="0">
                <a:solidFill>
                  <a:srgbClr val="FFFF00"/>
                </a:solidFill>
              </a:rPr>
              <a:t>“Perceived Needs”</a:t>
            </a:r>
            <a:endParaRPr lang="en-US" b="1" dirty="0">
              <a:solidFill>
                <a:srgbClr val="FFFF00"/>
              </a:solidFill>
            </a:endParaRPr>
          </a:p>
        </p:txBody>
      </p:sp>
      <p:sp>
        <p:nvSpPr>
          <p:cNvPr id="3" name="Content Placeholder 2"/>
          <p:cNvSpPr>
            <a:spLocks noGrp="1"/>
          </p:cNvSpPr>
          <p:nvPr>
            <p:ph idx="1"/>
          </p:nvPr>
        </p:nvSpPr>
        <p:spPr>
          <a:xfrm>
            <a:off x="2095500" y="1828801"/>
            <a:ext cx="4953000" cy="3657600"/>
          </a:xfrm>
        </p:spPr>
        <p:txBody>
          <a:bodyPr/>
          <a:lstStyle/>
          <a:p>
            <a:r>
              <a:rPr lang="en-US" dirty="0" smtClean="0"/>
              <a:t>Financial problems</a:t>
            </a:r>
          </a:p>
          <a:p>
            <a:r>
              <a:rPr lang="en-US" dirty="0" smtClean="0"/>
              <a:t>Marital problems</a:t>
            </a:r>
          </a:p>
          <a:p>
            <a:r>
              <a:rPr lang="en-US" dirty="0" smtClean="0"/>
              <a:t>Problems with kids</a:t>
            </a:r>
          </a:p>
          <a:p>
            <a:r>
              <a:rPr lang="en-US" dirty="0" smtClean="0"/>
              <a:t>Problems with parents</a:t>
            </a:r>
          </a:p>
          <a:p>
            <a:r>
              <a:rPr lang="en-US" dirty="0" smtClean="0"/>
              <a:t>Psychological problems</a:t>
            </a:r>
          </a:p>
          <a:p>
            <a:r>
              <a:rPr lang="en-US" dirty="0" smtClean="0"/>
              <a:t>Sexual-identity problems</a:t>
            </a:r>
            <a:endParaRPr lang="en-US" dirty="0"/>
          </a:p>
        </p:txBody>
      </p:sp>
    </p:spTree>
    <p:extLst>
      <p:ext uri="{BB962C8B-B14F-4D97-AF65-F5344CB8AC3E}">
        <p14:creationId xmlns:p14="http://schemas.microsoft.com/office/powerpoint/2010/main" val="16897730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4000" b="1" dirty="0" smtClean="0">
                <a:solidFill>
                  <a:srgbClr val="FFFF00"/>
                </a:solidFill>
              </a:rPr>
              <a:t>What about the “need” to evangelize the community?</a:t>
            </a:r>
            <a:endParaRPr lang="en-US" sz="4000" b="1" dirty="0">
              <a:solidFill>
                <a:srgbClr val="FFFF00"/>
              </a:solidFill>
            </a:endParaRPr>
          </a:p>
        </p:txBody>
      </p:sp>
      <p:sp>
        <p:nvSpPr>
          <p:cNvPr id="3" name="Content Placeholder 2"/>
          <p:cNvSpPr>
            <a:spLocks noGrp="1"/>
          </p:cNvSpPr>
          <p:nvPr>
            <p:ph idx="1"/>
          </p:nvPr>
        </p:nvSpPr>
        <p:spPr>
          <a:xfrm>
            <a:off x="533400" y="2560637"/>
            <a:ext cx="8229600" cy="1858963"/>
          </a:xfrm>
        </p:spPr>
        <p:txBody>
          <a:bodyPr>
            <a:normAutofit/>
          </a:bodyPr>
          <a:lstStyle/>
          <a:p>
            <a:pPr>
              <a:spcBef>
                <a:spcPts val="1500"/>
              </a:spcBef>
              <a:spcAft>
                <a:spcPts val="1500"/>
              </a:spcAft>
            </a:pPr>
            <a:r>
              <a:rPr lang="en-US" sz="2800" dirty="0" smtClean="0"/>
              <a:t>Warren scoffed at passing out tracts door-to-door.</a:t>
            </a:r>
          </a:p>
          <a:p>
            <a:pPr>
              <a:spcBef>
                <a:spcPts val="1500"/>
              </a:spcBef>
              <a:spcAft>
                <a:spcPts val="1500"/>
              </a:spcAft>
            </a:pPr>
            <a:r>
              <a:rPr lang="en-US" sz="2800" dirty="0" smtClean="0"/>
              <a:t>“Saddleback Sam” is offended by such</a:t>
            </a:r>
            <a:br>
              <a:rPr lang="en-US" sz="2800" dirty="0" smtClean="0"/>
            </a:br>
            <a:r>
              <a:rPr lang="en-US" sz="2800" dirty="0" smtClean="0"/>
              <a:t>old-fashioned, outmoded forms of evangelism.</a:t>
            </a:r>
          </a:p>
        </p:txBody>
      </p:sp>
    </p:spTree>
    <p:extLst>
      <p:ext uri="{BB962C8B-B14F-4D97-AF65-F5344CB8AC3E}">
        <p14:creationId xmlns:p14="http://schemas.microsoft.com/office/powerpoint/2010/main" val="34559144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startAt="6"/>
            </a:pPr>
            <a:r>
              <a:rPr lang="en-US" dirty="0"/>
              <a:t>Meet the "perceived needs" of those who attend</a:t>
            </a:r>
            <a:r>
              <a:rPr lang="en-US" dirty="0" smtClean="0"/>
              <a:t>.</a:t>
            </a:r>
          </a:p>
          <a:p>
            <a:pPr marL="514350" lvl="0" indent="-514350">
              <a:buFont typeface="+mj-lt"/>
              <a:buAutoNum type="arabicParenR" startAt="6"/>
            </a:pPr>
            <a:r>
              <a:rPr lang="en-US" dirty="0">
                <a:solidFill>
                  <a:srgbClr val="FFFF00"/>
                </a:solidFill>
              </a:rPr>
              <a:t>A spirit of compromise must prevail</a:t>
            </a:r>
            <a:r>
              <a:rPr lang="en-US" dirty="0" smtClean="0">
                <a:solidFill>
                  <a:srgbClr val="FFFF00"/>
                </a:solidFill>
              </a:rPr>
              <a:t>.</a:t>
            </a:r>
          </a:p>
        </p:txBody>
      </p:sp>
    </p:spTree>
    <p:extLst>
      <p:ext uri="{BB962C8B-B14F-4D97-AF65-F5344CB8AC3E}">
        <p14:creationId xmlns:p14="http://schemas.microsoft.com/office/powerpoint/2010/main" val="9426148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Who has to compromise?</a:t>
            </a:r>
            <a:endParaRPr lang="en-US" b="1" dirty="0">
              <a:solidFill>
                <a:srgbClr val="FFFF00"/>
              </a:solidFill>
            </a:endParaRPr>
          </a:p>
        </p:txBody>
      </p:sp>
      <p:sp>
        <p:nvSpPr>
          <p:cNvPr id="3" name="Content Placeholder 2"/>
          <p:cNvSpPr>
            <a:spLocks noGrp="1"/>
          </p:cNvSpPr>
          <p:nvPr>
            <p:ph idx="1"/>
          </p:nvPr>
        </p:nvSpPr>
        <p:spPr>
          <a:xfrm>
            <a:off x="1143000" y="2133600"/>
            <a:ext cx="6858000" cy="3992563"/>
          </a:xfrm>
        </p:spPr>
        <p:txBody>
          <a:bodyPr/>
          <a:lstStyle/>
          <a:p>
            <a:pPr>
              <a:spcBef>
                <a:spcPts val="1500"/>
              </a:spcBef>
              <a:spcAft>
                <a:spcPts val="1500"/>
              </a:spcAft>
            </a:pPr>
            <a:r>
              <a:rPr lang="en-US" dirty="0" smtClean="0"/>
              <a:t>Not:  “Saddleback Sam”</a:t>
            </a:r>
          </a:p>
          <a:p>
            <a:pPr>
              <a:spcBef>
                <a:spcPts val="1500"/>
              </a:spcBef>
              <a:spcAft>
                <a:spcPts val="1500"/>
              </a:spcAft>
            </a:pPr>
            <a:r>
              <a:rPr lang="en-US" dirty="0" smtClean="0"/>
              <a:t>Leaders </a:t>
            </a:r>
            <a:r>
              <a:rPr lang="en-US" u="sng" dirty="0" smtClean="0"/>
              <a:t>will</a:t>
            </a:r>
            <a:r>
              <a:rPr lang="en-US" dirty="0" smtClean="0"/>
              <a:t> compromise with “Sam”</a:t>
            </a:r>
          </a:p>
          <a:p>
            <a:pPr>
              <a:spcBef>
                <a:spcPts val="1500"/>
              </a:spcBef>
              <a:spcAft>
                <a:spcPts val="1500"/>
              </a:spcAft>
            </a:pPr>
            <a:r>
              <a:rPr lang="en-US" dirty="0" smtClean="0"/>
              <a:t>Leaders will </a:t>
            </a:r>
            <a:r>
              <a:rPr lang="en-US" u="sng" dirty="0" smtClean="0"/>
              <a:t>not</a:t>
            </a:r>
            <a:r>
              <a:rPr lang="en-US" dirty="0" smtClean="0"/>
              <a:t> compromise with </a:t>
            </a:r>
            <a:r>
              <a:rPr lang="en-US" dirty="0" smtClean="0">
                <a:solidFill>
                  <a:srgbClr val="FFFF00"/>
                </a:solidFill>
              </a:rPr>
              <a:t>traditional members.</a:t>
            </a:r>
            <a:endParaRPr lang="en-US" dirty="0">
              <a:solidFill>
                <a:srgbClr val="FFFF00"/>
              </a:solidFill>
            </a:endParaRPr>
          </a:p>
        </p:txBody>
      </p:sp>
    </p:spTree>
    <p:extLst>
      <p:ext uri="{BB962C8B-B14F-4D97-AF65-F5344CB8AC3E}">
        <p14:creationId xmlns:p14="http://schemas.microsoft.com/office/powerpoint/2010/main" val="7365585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484437"/>
            <a:ext cx="8229600" cy="2849563"/>
          </a:xfrm>
        </p:spPr>
        <p:txBody>
          <a:bodyPr>
            <a:noAutofit/>
          </a:bodyPr>
          <a:lstStyle/>
          <a:p>
            <a:pPr marL="0" indent="0">
              <a:buNone/>
            </a:pPr>
            <a:r>
              <a:rPr lang="en-US" sz="2800" dirty="0" smtClean="0"/>
              <a:t>“Be willing to let people leave the church. And I told you earlier the fact that people are </a:t>
            </a:r>
            <a:r>
              <a:rPr lang="en-US" sz="2800" dirty="0" err="1" smtClean="0"/>
              <a:t>gonna</a:t>
            </a:r>
            <a:r>
              <a:rPr lang="en-US" sz="2800" dirty="0" smtClean="0"/>
              <a:t> leave the church no matter what you do. But when you define the vision, you're choosing who leaves. ... in your church, you may have to have some blessed subtractions before you have any real additions.”</a:t>
            </a:r>
            <a:endParaRPr lang="en-US"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464" y="381001"/>
            <a:ext cx="1267690" cy="1904999"/>
          </a:xfrm>
          <a:prstGeom prst="rect">
            <a:avLst/>
          </a:prstGeom>
        </p:spPr>
      </p:pic>
    </p:spTree>
    <p:extLst>
      <p:ext uri="{BB962C8B-B14F-4D97-AF65-F5344CB8AC3E}">
        <p14:creationId xmlns:p14="http://schemas.microsoft.com/office/powerpoint/2010/main" val="21501821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startAt="6"/>
            </a:pPr>
            <a:r>
              <a:rPr lang="en-US" dirty="0"/>
              <a:t>Meet the "perceived needs" of those who attend</a:t>
            </a:r>
            <a:r>
              <a:rPr lang="en-US" dirty="0" smtClean="0"/>
              <a:t>.</a:t>
            </a:r>
          </a:p>
          <a:p>
            <a:pPr marL="514350" lvl="0" indent="-514350">
              <a:buFont typeface="+mj-lt"/>
              <a:buAutoNum type="arabicParenR" startAt="6"/>
            </a:pPr>
            <a:r>
              <a:rPr lang="en-US" dirty="0"/>
              <a:t>A spirit of compromise must prevail</a:t>
            </a:r>
            <a:r>
              <a:rPr lang="en-US" dirty="0" smtClean="0"/>
              <a:t>.</a:t>
            </a:r>
          </a:p>
          <a:p>
            <a:pPr marL="514350" lvl="0" indent="-514350">
              <a:buFont typeface="+mj-lt"/>
              <a:buAutoNum type="arabicParenR" startAt="6"/>
            </a:pPr>
            <a:r>
              <a:rPr lang="en-US" dirty="0">
                <a:solidFill>
                  <a:srgbClr val="FFFF00"/>
                </a:solidFill>
              </a:rPr>
              <a:t>An ecumenical spirit must dominate</a:t>
            </a:r>
            <a:r>
              <a:rPr lang="en-US" dirty="0" smtClean="0">
                <a:solidFill>
                  <a:srgbClr val="FFFF00"/>
                </a:solidFill>
              </a:rPr>
              <a:t>.</a:t>
            </a:r>
          </a:p>
        </p:txBody>
      </p:sp>
    </p:spTree>
    <p:extLst>
      <p:ext uri="{BB962C8B-B14F-4D97-AF65-F5344CB8AC3E}">
        <p14:creationId xmlns:p14="http://schemas.microsoft.com/office/powerpoint/2010/main" val="9426148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2971800"/>
          </a:xfrm>
        </p:spPr>
        <p:txBody>
          <a:bodyPr/>
          <a:lstStyle/>
          <a:p>
            <a:pPr>
              <a:spcBef>
                <a:spcPts val="1500"/>
              </a:spcBef>
              <a:spcAft>
                <a:spcPts val="1500"/>
              </a:spcAft>
            </a:pPr>
            <a:r>
              <a:rPr lang="en-US" dirty="0" smtClean="0"/>
              <a:t>People are tired of fussing, debating over issues that are “irrelevant.”</a:t>
            </a:r>
            <a:br>
              <a:rPr lang="en-US" dirty="0" smtClean="0"/>
            </a:br>
            <a:r>
              <a:rPr lang="en-US" dirty="0" smtClean="0"/>
              <a:t/>
            </a:r>
            <a:br>
              <a:rPr lang="en-US" dirty="0" smtClean="0"/>
            </a:br>
            <a:r>
              <a:rPr lang="en-US" dirty="0" smtClean="0"/>
              <a:t>- Plan of Salvation</a:t>
            </a:r>
            <a:br>
              <a:rPr lang="en-US" dirty="0" smtClean="0"/>
            </a:br>
            <a:r>
              <a:rPr lang="en-US" dirty="0" smtClean="0"/>
              <a:t>- Scriptural worship …</a:t>
            </a:r>
            <a:endParaRPr lang="en-US" dirty="0"/>
          </a:p>
        </p:txBody>
      </p:sp>
      <p:sp>
        <p:nvSpPr>
          <p:cNvPr id="2" name="TextBox 1"/>
          <p:cNvSpPr txBox="1"/>
          <p:nvPr/>
        </p:nvSpPr>
        <p:spPr>
          <a:xfrm>
            <a:off x="457200" y="1015425"/>
            <a:ext cx="8534400" cy="584775"/>
          </a:xfrm>
          <a:prstGeom prst="rect">
            <a:avLst/>
          </a:prstGeom>
          <a:noFill/>
        </p:spPr>
        <p:txBody>
          <a:bodyPr wrap="square" rtlCol="0">
            <a:spAutoFit/>
          </a:bodyPr>
          <a:lstStyle/>
          <a:p>
            <a:pPr>
              <a:spcBef>
                <a:spcPts val="1500"/>
              </a:spcBef>
              <a:spcAft>
                <a:spcPts val="1500"/>
              </a:spcAft>
            </a:pPr>
            <a:r>
              <a:rPr lang="en-US" sz="3200" dirty="0" smtClean="0">
                <a:latin typeface="+mn-lt"/>
              </a:rPr>
              <a:t>  Commitment to “Unity-In-Diversity.”</a:t>
            </a:r>
            <a:endParaRPr lang="en-US" sz="3200" dirty="0">
              <a:latin typeface="+mn-lt"/>
            </a:endParaRPr>
          </a:p>
        </p:txBody>
      </p:sp>
    </p:spTree>
    <p:extLst>
      <p:ext uri="{BB962C8B-B14F-4D97-AF65-F5344CB8AC3E}">
        <p14:creationId xmlns:p14="http://schemas.microsoft.com/office/powerpoint/2010/main" val="18680326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560637"/>
            <a:ext cx="8229600" cy="1554163"/>
          </a:xfrm>
        </p:spPr>
        <p:txBody>
          <a:bodyPr>
            <a:noAutofit/>
          </a:bodyPr>
          <a:lstStyle/>
          <a:p>
            <a:pPr marL="0" indent="0">
              <a:buNone/>
            </a:pPr>
            <a:r>
              <a:rPr lang="en-US" dirty="0"/>
              <a:t>"It really doesn't matter your denomination, folks. We're all on the same team if you love Jesus."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464" y="381001"/>
            <a:ext cx="1267690" cy="1904999"/>
          </a:xfrm>
          <a:prstGeom prst="rect">
            <a:avLst/>
          </a:prstGeom>
        </p:spPr>
      </p:pic>
    </p:spTree>
    <p:extLst>
      <p:ext uri="{BB962C8B-B14F-4D97-AF65-F5344CB8AC3E}">
        <p14:creationId xmlns:p14="http://schemas.microsoft.com/office/powerpoint/2010/main" val="3515139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The "Whole-Man" Concept</a:t>
            </a:r>
            <a:endParaRPr lang="en-US" dirty="0">
              <a:solidFill>
                <a:srgbClr val="FFFF00"/>
              </a:solidFill>
            </a:endParaRPr>
          </a:p>
        </p:txBody>
      </p:sp>
      <p:sp>
        <p:nvSpPr>
          <p:cNvPr id="3" name="Content Placeholder 2"/>
          <p:cNvSpPr>
            <a:spLocks noGrp="1"/>
          </p:cNvSpPr>
          <p:nvPr>
            <p:ph idx="1"/>
          </p:nvPr>
        </p:nvSpPr>
        <p:spPr>
          <a:xfrm>
            <a:off x="1447800" y="2057400"/>
            <a:ext cx="7239000" cy="4525963"/>
          </a:xfrm>
        </p:spPr>
        <p:txBody>
          <a:bodyPr/>
          <a:lstStyle/>
          <a:p>
            <a:pPr lvl="0"/>
            <a:r>
              <a:rPr lang="en-US" dirty="0"/>
              <a:t>Spiritual problems.</a:t>
            </a:r>
          </a:p>
          <a:p>
            <a:pPr lvl="0"/>
            <a:r>
              <a:rPr lang="en-US" dirty="0"/>
              <a:t>Financial problems.</a:t>
            </a:r>
          </a:p>
          <a:p>
            <a:pPr lvl="0"/>
            <a:r>
              <a:rPr lang="en-US" dirty="0"/>
              <a:t>Marital problems.</a:t>
            </a:r>
          </a:p>
          <a:p>
            <a:pPr lvl="0"/>
            <a:r>
              <a:rPr lang="en-US" dirty="0"/>
              <a:t>Psychological problems.</a:t>
            </a:r>
          </a:p>
          <a:p>
            <a:pPr lvl="0"/>
            <a:r>
              <a:rPr lang="en-US" dirty="0"/>
              <a:t>Occupational problems</a:t>
            </a:r>
            <a:r>
              <a:rPr lang="en-US" dirty="0" smtClean="0"/>
              <a:t>.</a:t>
            </a:r>
            <a:endParaRPr lang="en-US" dirty="0"/>
          </a:p>
        </p:txBody>
      </p:sp>
    </p:spTree>
    <p:extLst>
      <p:ext uri="{BB962C8B-B14F-4D97-AF65-F5344CB8AC3E}">
        <p14:creationId xmlns:p14="http://schemas.microsoft.com/office/powerpoint/2010/main" val="27322320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startAt="6"/>
            </a:pPr>
            <a:r>
              <a:rPr lang="en-US" dirty="0"/>
              <a:t>Meet the "perceived needs" of those who attend</a:t>
            </a:r>
            <a:r>
              <a:rPr lang="en-US" dirty="0" smtClean="0"/>
              <a:t>.</a:t>
            </a:r>
          </a:p>
          <a:p>
            <a:pPr marL="514350" lvl="0" indent="-514350">
              <a:buFont typeface="+mj-lt"/>
              <a:buAutoNum type="arabicParenR" startAt="6"/>
            </a:pPr>
            <a:r>
              <a:rPr lang="en-US" dirty="0"/>
              <a:t>A spirit of compromise must prevail</a:t>
            </a:r>
            <a:r>
              <a:rPr lang="en-US" dirty="0" smtClean="0"/>
              <a:t>.</a:t>
            </a:r>
          </a:p>
          <a:p>
            <a:pPr marL="514350" lvl="0" indent="-514350">
              <a:buFont typeface="+mj-lt"/>
              <a:buAutoNum type="arabicParenR" startAt="6"/>
            </a:pPr>
            <a:r>
              <a:rPr lang="en-US" dirty="0"/>
              <a:t>An ecumenical spirit must dominate</a:t>
            </a:r>
            <a:r>
              <a:rPr lang="en-US" dirty="0" smtClean="0"/>
              <a:t>.</a:t>
            </a:r>
          </a:p>
          <a:p>
            <a:pPr marL="514350" lvl="0" indent="-514350">
              <a:buFont typeface="+mj-lt"/>
              <a:buAutoNum type="arabicParenR" startAt="6"/>
            </a:pPr>
            <a:r>
              <a:rPr lang="en-US" dirty="0">
                <a:solidFill>
                  <a:srgbClr val="FFFF00"/>
                </a:solidFill>
              </a:rPr>
              <a:t>The name of the church must be changed to something neutral</a:t>
            </a:r>
            <a:r>
              <a:rPr lang="en-US" dirty="0" smtClean="0">
                <a:solidFill>
                  <a:srgbClr val="FFFF00"/>
                </a:solidFill>
              </a:rPr>
              <a:t>.</a:t>
            </a:r>
          </a:p>
        </p:txBody>
      </p:sp>
    </p:spTree>
    <p:extLst>
      <p:ext uri="{BB962C8B-B14F-4D97-AF65-F5344CB8AC3E}">
        <p14:creationId xmlns:p14="http://schemas.microsoft.com/office/powerpoint/2010/main" val="9426148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2971800"/>
          </a:xfrm>
        </p:spPr>
        <p:txBody>
          <a:bodyPr/>
          <a:lstStyle/>
          <a:p>
            <a:pPr>
              <a:spcBef>
                <a:spcPts val="1500"/>
              </a:spcBef>
              <a:spcAft>
                <a:spcPts val="1500"/>
              </a:spcAft>
            </a:pPr>
            <a:r>
              <a:rPr lang="en-US" dirty="0" smtClean="0"/>
              <a:t>Ecumenical movements minimize doctrinal differences.</a:t>
            </a:r>
          </a:p>
          <a:p>
            <a:pPr>
              <a:spcBef>
                <a:spcPts val="1500"/>
              </a:spcBef>
              <a:spcAft>
                <a:spcPts val="1500"/>
              </a:spcAft>
            </a:pPr>
            <a:r>
              <a:rPr lang="en-US" dirty="0" smtClean="0"/>
              <a:t>“Baptist,” “Bible,” “Presbyterian” – offend some … narrows the groups of visitors.</a:t>
            </a:r>
            <a:endParaRPr lang="en-US" dirty="0"/>
          </a:p>
        </p:txBody>
      </p:sp>
      <p:sp>
        <p:nvSpPr>
          <p:cNvPr id="2" name="TextBox 1"/>
          <p:cNvSpPr txBox="1"/>
          <p:nvPr/>
        </p:nvSpPr>
        <p:spPr>
          <a:xfrm>
            <a:off x="457200" y="1015425"/>
            <a:ext cx="8534400" cy="584775"/>
          </a:xfrm>
          <a:prstGeom prst="rect">
            <a:avLst/>
          </a:prstGeom>
          <a:noFill/>
        </p:spPr>
        <p:txBody>
          <a:bodyPr wrap="square" rtlCol="0">
            <a:spAutoFit/>
          </a:bodyPr>
          <a:lstStyle/>
          <a:p>
            <a:pPr>
              <a:spcBef>
                <a:spcPts val="1500"/>
              </a:spcBef>
              <a:spcAft>
                <a:spcPts val="1500"/>
              </a:spcAft>
            </a:pPr>
            <a:r>
              <a:rPr lang="en-US" sz="3200" dirty="0" smtClean="0">
                <a:latin typeface="+mn-lt"/>
              </a:rPr>
              <a:t>  Warren </a:t>
            </a:r>
            <a:r>
              <a:rPr lang="en-US" sz="3200" dirty="0">
                <a:latin typeface="+mn-lt"/>
              </a:rPr>
              <a:t>criticized by denominational leaders.</a:t>
            </a:r>
          </a:p>
        </p:txBody>
      </p:sp>
    </p:spTree>
    <p:extLst>
      <p:ext uri="{BB962C8B-B14F-4D97-AF65-F5344CB8AC3E}">
        <p14:creationId xmlns:p14="http://schemas.microsoft.com/office/powerpoint/2010/main" val="29939109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429001"/>
            <a:ext cx="8229600" cy="2362200"/>
          </a:xfrm>
        </p:spPr>
        <p:txBody>
          <a:bodyPr>
            <a:noAutofit/>
          </a:bodyPr>
          <a:lstStyle/>
          <a:p>
            <a:pPr marL="0" indent="0">
              <a:buNone/>
            </a:pPr>
            <a:r>
              <a:rPr lang="en-US" sz="2800" dirty="0" smtClean="0"/>
              <a:t>'Southern </a:t>
            </a:r>
            <a:r>
              <a:rPr lang="en-US" sz="2800" dirty="0"/>
              <a:t>Baptist'?"  They said, "You don't want to know." ... So, we chose a neutral name.  Why?  Well, it wasn't a theological decision, a compromise.  It was an evangelistic strategy decision because we wanted to reach out</a:t>
            </a:r>
            <a:r>
              <a:rPr lang="en-US" sz="2800" dirty="0" smtClean="0"/>
              <a:t>.”</a:t>
            </a:r>
            <a:endParaRPr lang="en-US"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685800"/>
            <a:ext cx="1752600" cy="2633689"/>
          </a:xfrm>
          <a:prstGeom prst="rect">
            <a:avLst/>
          </a:prstGeom>
        </p:spPr>
      </p:pic>
      <p:sp>
        <p:nvSpPr>
          <p:cNvPr id="6" name="TextBox 5"/>
          <p:cNvSpPr txBox="1"/>
          <p:nvPr/>
        </p:nvSpPr>
        <p:spPr>
          <a:xfrm>
            <a:off x="2819400" y="1219200"/>
            <a:ext cx="5791200" cy="2246769"/>
          </a:xfrm>
          <a:prstGeom prst="rect">
            <a:avLst/>
          </a:prstGeom>
          <a:noFill/>
        </p:spPr>
        <p:txBody>
          <a:bodyPr wrap="square" rtlCol="0">
            <a:spAutoFit/>
          </a:bodyPr>
          <a:lstStyle/>
          <a:p>
            <a:pPr>
              <a:buNone/>
            </a:pPr>
            <a:r>
              <a:rPr lang="en-US" sz="2800" dirty="0">
                <a:latin typeface="+mn-lt"/>
              </a:rPr>
              <a:t>“The unchurched hang-ups determine our strategy. ... We found a hang-up about denominational labels.  I went out.  I went door to door and said, "What do you think of when I </a:t>
            </a:r>
            <a:r>
              <a:rPr lang="en-US" sz="2800" dirty="0" smtClean="0">
                <a:latin typeface="+mn-lt"/>
              </a:rPr>
              <a:t>say</a:t>
            </a:r>
            <a:endParaRPr lang="en-US" sz="2800" dirty="0">
              <a:latin typeface="+mn-lt"/>
            </a:endParaRPr>
          </a:p>
        </p:txBody>
      </p:sp>
    </p:spTree>
    <p:extLst>
      <p:ext uri="{BB962C8B-B14F-4D97-AF65-F5344CB8AC3E}">
        <p14:creationId xmlns:p14="http://schemas.microsoft.com/office/powerpoint/2010/main" val="3447896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smtClean="0">
                <a:solidFill>
                  <a:srgbClr val="FFFF00"/>
                </a:solidFill>
              </a:rPr>
              <a:t>“Building A Purpose-Driven Church”</a:t>
            </a:r>
            <a:endParaRPr lang="en-US" sz="3800" dirty="0"/>
          </a:p>
        </p:txBody>
      </p:sp>
      <p:sp>
        <p:nvSpPr>
          <p:cNvPr id="3" name="Content Placeholder 2"/>
          <p:cNvSpPr>
            <a:spLocks noGrp="1"/>
          </p:cNvSpPr>
          <p:nvPr>
            <p:ph idx="1"/>
          </p:nvPr>
        </p:nvSpPr>
        <p:spPr>
          <a:xfrm>
            <a:off x="381000" y="2133600"/>
            <a:ext cx="8458200" cy="4525963"/>
          </a:xfrm>
        </p:spPr>
        <p:txBody>
          <a:bodyPr/>
          <a:lstStyle/>
          <a:p>
            <a:pPr marL="514350" lvl="0" indent="-514350">
              <a:buFont typeface="+mj-lt"/>
              <a:buAutoNum type="arabicParenR" startAt="6"/>
            </a:pPr>
            <a:r>
              <a:rPr lang="en-US" dirty="0"/>
              <a:t>Meet the "perceived needs" of those who attend</a:t>
            </a:r>
            <a:r>
              <a:rPr lang="en-US" dirty="0" smtClean="0"/>
              <a:t>.</a:t>
            </a:r>
          </a:p>
          <a:p>
            <a:pPr marL="514350" lvl="0" indent="-514350">
              <a:buFont typeface="+mj-lt"/>
              <a:buAutoNum type="arabicParenR" startAt="6"/>
            </a:pPr>
            <a:r>
              <a:rPr lang="en-US" dirty="0"/>
              <a:t>A spirit of compromise must prevail</a:t>
            </a:r>
            <a:r>
              <a:rPr lang="en-US" dirty="0" smtClean="0"/>
              <a:t>.</a:t>
            </a:r>
          </a:p>
          <a:p>
            <a:pPr marL="514350" lvl="0" indent="-514350">
              <a:buFont typeface="+mj-lt"/>
              <a:buAutoNum type="arabicParenR" startAt="6"/>
            </a:pPr>
            <a:r>
              <a:rPr lang="en-US" dirty="0"/>
              <a:t>An ecumenical spirit must dominate</a:t>
            </a:r>
            <a:r>
              <a:rPr lang="en-US" dirty="0" smtClean="0"/>
              <a:t>.</a:t>
            </a:r>
          </a:p>
          <a:p>
            <a:pPr marL="514350" lvl="0" indent="-514350">
              <a:buFont typeface="+mj-lt"/>
              <a:buAutoNum type="arabicParenR" startAt="6"/>
            </a:pPr>
            <a:r>
              <a:rPr lang="en-US" dirty="0"/>
              <a:t>The name of the church must be changed to something neutral</a:t>
            </a:r>
            <a:r>
              <a:rPr lang="en-US" dirty="0" smtClean="0"/>
              <a:t>.</a:t>
            </a:r>
          </a:p>
          <a:p>
            <a:pPr marL="514350" lvl="0" indent="-514350">
              <a:buFont typeface="+mj-lt"/>
              <a:buAutoNum type="arabicParenR" startAt="6"/>
            </a:pPr>
            <a:r>
              <a:rPr lang="en-US" dirty="0" smtClean="0">
                <a:solidFill>
                  <a:srgbClr val="FFFF00"/>
                </a:solidFill>
              </a:rPr>
              <a:t>  Convince </a:t>
            </a:r>
            <a:r>
              <a:rPr lang="en-US" dirty="0">
                <a:solidFill>
                  <a:srgbClr val="FFFF00"/>
                </a:solidFill>
              </a:rPr>
              <a:t>the brotherhood that </a:t>
            </a:r>
            <a:r>
              <a:rPr lang="en-US" dirty="0" smtClean="0">
                <a:solidFill>
                  <a:srgbClr val="FFFF00"/>
                </a:solidFill>
              </a:rPr>
              <a:t>traditional</a:t>
            </a:r>
            <a:br>
              <a:rPr lang="en-US" dirty="0" smtClean="0">
                <a:solidFill>
                  <a:srgbClr val="FFFF00"/>
                </a:solidFill>
              </a:rPr>
            </a:br>
            <a:r>
              <a:rPr lang="en-US" dirty="0" smtClean="0">
                <a:solidFill>
                  <a:srgbClr val="FFFF00"/>
                </a:solidFill>
              </a:rPr>
              <a:t>   preachers </a:t>
            </a:r>
            <a:r>
              <a:rPr lang="en-US" dirty="0">
                <a:solidFill>
                  <a:srgbClr val="FFFF00"/>
                </a:solidFill>
              </a:rPr>
              <a:t>approve of your ministry.</a:t>
            </a:r>
          </a:p>
        </p:txBody>
      </p:sp>
    </p:spTree>
    <p:extLst>
      <p:ext uri="{BB962C8B-B14F-4D97-AF65-F5344CB8AC3E}">
        <p14:creationId xmlns:p14="http://schemas.microsoft.com/office/powerpoint/2010/main" val="9426148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484437"/>
            <a:ext cx="8229600" cy="3992563"/>
          </a:xfrm>
        </p:spPr>
        <p:txBody>
          <a:bodyPr>
            <a:noAutofit/>
          </a:bodyPr>
          <a:lstStyle/>
          <a:p>
            <a:pPr marL="0" indent="0">
              <a:buNone/>
            </a:pPr>
            <a:r>
              <a:rPr lang="en-US" sz="2800" dirty="0" smtClean="0"/>
              <a:t>“Sitting </a:t>
            </a:r>
            <a:r>
              <a:rPr lang="en-US" sz="2800" dirty="0"/>
              <a:t>catty-corner to me -- I was a little nervous about this -- sitting catty-corner to me was </a:t>
            </a:r>
            <a:r>
              <a:rPr lang="en-US" sz="2800" dirty="0" smtClean="0"/>
              <a:t/>
            </a:r>
            <a:br>
              <a:rPr lang="en-US" sz="2800" dirty="0" smtClean="0"/>
            </a:br>
            <a:r>
              <a:rPr lang="en-US" sz="2800" dirty="0" smtClean="0"/>
              <a:t>Dr</a:t>
            </a:r>
            <a:r>
              <a:rPr lang="en-US" sz="2800" dirty="0"/>
              <a:t>. W. A. Criswell</a:t>
            </a:r>
            <a:r>
              <a:rPr lang="en-US" sz="2800" dirty="0" smtClean="0"/>
              <a:t>.  ... for </a:t>
            </a:r>
            <a:r>
              <a:rPr lang="en-US" sz="2800" dirty="0"/>
              <a:t>two hours I'm just telling what's going on at Saddleback. And here's </a:t>
            </a:r>
            <a:r>
              <a:rPr lang="en-US" sz="2800" dirty="0" smtClean="0"/>
              <a:t/>
            </a:r>
            <a:br>
              <a:rPr lang="en-US" sz="2800" dirty="0" smtClean="0"/>
            </a:br>
            <a:r>
              <a:rPr lang="en-US" sz="2800" dirty="0" smtClean="0"/>
              <a:t>W</a:t>
            </a:r>
            <a:r>
              <a:rPr lang="en-US" sz="2800" dirty="0"/>
              <a:t>. A. Criswell in his seventies taking notes as fast as he could, </a:t>
            </a:r>
            <a:r>
              <a:rPr lang="en-US" sz="2800" dirty="0" smtClean="0"/>
              <a:t>writing </a:t>
            </a:r>
            <a:r>
              <a:rPr lang="en-US" sz="2800" dirty="0"/>
              <a:t>things down. And I walked out of there, and I started crying. I was so humbled by that experience, and I realized why he was a great man. He'd never stopped learning</a:t>
            </a:r>
            <a:r>
              <a:rPr lang="en-US" sz="2800" dirty="0" smtClean="0"/>
              <a:t>.”</a:t>
            </a:r>
            <a:endParaRPr lang="en-US" sz="2800" dirty="0"/>
          </a:p>
        </p:txBody>
      </p:sp>
      <p:grpSp>
        <p:nvGrpSpPr>
          <p:cNvPr id="7" name="Group 6"/>
          <p:cNvGrpSpPr/>
          <p:nvPr/>
        </p:nvGrpSpPr>
        <p:grpSpPr>
          <a:xfrm>
            <a:off x="2466975" y="228601"/>
            <a:ext cx="4210050" cy="2047875"/>
            <a:chOff x="2209800" y="228601"/>
            <a:chExt cx="4210050" cy="2047875"/>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261938"/>
              <a:ext cx="1318399" cy="1981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1000" y="228601"/>
              <a:ext cx="2228850" cy="2047875"/>
            </a:xfrm>
            <a:prstGeom prst="rect">
              <a:avLst/>
            </a:prstGeom>
          </p:spPr>
        </p:pic>
      </p:grpSp>
    </p:spTree>
    <p:extLst>
      <p:ext uri="{BB962C8B-B14F-4D97-AF65-F5344CB8AC3E}">
        <p14:creationId xmlns:p14="http://schemas.microsoft.com/office/powerpoint/2010/main" val="37006831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b="1" dirty="0" smtClean="0">
                <a:solidFill>
                  <a:srgbClr val="FFFF00"/>
                </a:solidFill>
              </a:rPr>
              <a:t>What’s wrong with </a:t>
            </a:r>
            <a:br>
              <a:rPr lang="en-US" b="1" dirty="0" smtClean="0">
                <a:solidFill>
                  <a:srgbClr val="FFFF00"/>
                </a:solidFill>
              </a:rPr>
            </a:br>
            <a:r>
              <a:rPr lang="en-US" b="1" dirty="0" smtClean="0">
                <a:solidFill>
                  <a:srgbClr val="FFFF00"/>
                </a:solidFill>
              </a:rPr>
              <a:t>the Social Gospel?</a:t>
            </a:r>
            <a:endParaRPr lang="en-US" b="1" dirty="0">
              <a:solidFill>
                <a:srgbClr val="FFFF00"/>
              </a:solidFill>
            </a:endParaRPr>
          </a:p>
        </p:txBody>
      </p:sp>
    </p:spTree>
    <p:extLst>
      <p:ext uri="{BB962C8B-B14F-4D97-AF65-F5344CB8AC3E}">
        <p14:creationId xmlns:p14="http://schemas.microsoft.com/office/powerpoint/2010/main" val="38535208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534400" cy="4525963"/>
          </a:xfrm>
        </p:spPr>
        <p:txBody>
          <a:bodyPr>
            <a:normAutofit/>
          </a:bodyPr>
          <a:lstStyle/>
          <a:p>
            <a:pPr marL="514350" indent="-514350">
              <a:buFont typeface="+mj-lt"/>
              <a:buAutoNum type="arabicParenR"/>
            </a:pPr>
            <a:r>
              <a:rPr lang="en-US" dirty="0" smtClean="0">
                <a:solidFill>
                  <a:srgbClr val="FFFF00"/>
                </a:solidFill>
              </a:rPr>
              <a:t>Confuses </a:t>
            </a:r>
            <a:r>
              <a:rPr lang="en-US" b="1" u="sng" dirty="0" smtClean="0">
                <a:solidFill>
                  <a:srgbClr val="FFFF00"/>
                </a:solidFill>
              </a:rPr>
              <a:t>individual action</a:t>
            </a:r>
            <a:r>
              <a:rPr lang="en-US" b="1" dirty="0" smtClean="0">
                <a:solidFill>
                  <a:srgbClr val="FFFF00"/>
                </a:solidFill>
              </a:rPr>
              <a:t> </a:t>
            </a:r>
            <a:r>
              <a:rPr lang="en-US" dirty="0" smtClean="0">
                <a:solidFill>
                  <a:srgbClr val="FFFF00"/>
                </a:solidFill>
              </a:rPr>
              <a:t>with </a:t>
            </a:r>
            <a:r>
              <a:rPr lang="en-US" b="1" u="sng" dirty="0" smtClean="0">
                <a:solidFill>
                  <a:srgbClr val="FFFF00"/>
                </a:solidFill>
              </a:rPr>
              <a:t>church action</a:t>
            </a:r>
            <a:r>
              <a:rPr lang="en-US" dirty="0" smtClean="0">
                <a:solidFill>
                  <a:srgbClr val="FFFF00"/>
                </a:solidFill>
              </a:rPr>
              <a:t>.</a:t>
            </a:r>
          </a:p>
        </p:txBody>
      </p:sp>
    </p:spTree>
    <p:extLst>
      <p:ext uri="{BB962C8B-B14F-4D97-AF65-F5344CB8AC3E}">
        <p14:creationId xmlns:p14="http://schemas.microsoft.com/office/powerpoint/2010/main" val="10575400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Autofit/>
          </a:bodyPr>
          <a:lstStyle/>
          <a:p>
            <a:pPr lvl="0">
              <a:spcBef>
                <a:spcPts val="1200"/>
              </a:spcBef>
              <a:spcAft>
                <a:spcPts val="1200"/>
              </a:spcAft>
            </a:pPr>
            <a:r>
              <a:rPr lang="en-US" sz="2400" dirty="0" smtClean="0"/>
              <a:t>Distinction between </a:t>
            </a:r>
            <a:r>
              <a:rPr lang="en-US" sz="2400" b="1" dirty="0">
                <a:solidFill>
                  <a:srgbClr val="FFFF00"/>
                </a:solidFill>
              </a:rPr>
              <a:t>individual action</a:t>
            </a:r>
            <a:r>
              <a:rPr lang="en-US" sz="2400" dirty="0">
                <a:solidFill>
                  <a:srgbClr val="FFFF00"/>
                </a:solidFill>
              </a:rPr>
              <a:t> </a:t>
            </a:r>
            <a:r>
              <a:rPr lang="en-US" sz="2400" dirty="0"/>
              <a:t>and </a:t>
            </a:r>
            <a:r>
              <a:rPr lang="en-US" sz="2400" b="1" dirty="0" smtClean="0">
                <a:solidFill>
                  <a:srgbClr val="FFFF00"/>
                </a:solidFill>
              </a:rPr>
              <a:t>church </a:t>
            </a:r>
            <a:r>
              <a:rPr lang="en-US" sz="2400" b="1" dirty="0">
                <a:solidFill>
                  <a:srgbClr val="FFFF00"/>
                </a:solidFill>
              </a:rPr>
              <a:t>action</a:t>
            </a:r>
            <a:r>
              <a:rPr lang="en-US" sz="2400" dirty="0"/>
              <a:t> </a:t>
            </a:r>
            <a:r>
              <a:rPr lang="en-US" sz="2400" dirty="0" smtClean="0"/>
              <a:t/>
            </a:r>
            <a:br>
              <a:rPr lang="en-US" sz="2400" dirty="0" smtClean="0"/>
            </a:br>
            <a:r>
              <a:rPr lang="en-US" sz="2400" dirty="0" smtClean="0"/>
              <a:t>(</a:t>
            </a:r>
            <a:r>
              <a:rPr lang="en-US" sz="2400" dirty="0"/>
              <a:t>Mt </a:t>
            </a:r>
            <a:r>
              <a:rPr lang="en-US" sz="2400" dirty="0" smtClean="0"/>
              <a:t>18:15-17</a:t>
            </a:r>
            <a:r>
              <a:rPr lang="en-US" sz="2400" dirty="0"/>
              <a:t>).</a:t>
            </a:r>
          </a:p>
          <a:p>
            <a:pPr lvl="0">
              <a:spcBef>
                <a:spcPts val="1200"/>
              </a:spcBef>
              <a:spcAft>
                <a:spcPts val="1200"/>
              </a:spcAft>
            </a:pPr>
            <a:r>
              <a:rPr lang="en-US" sz="2400" dirty="0" smtClean="0"/>
              <a:t>Some things only </a:t>
            </a:r>
            <a:r>
              <a:rPr lang="en-US" sz="2400" dirty="0"/>
              <a:t>individuals may </a:t>
            </a:r>
            <a:r>
              <a:rPr lang="en-US" sz="2400" dirty="0" smtClean="0"/>
              <a:t>do (</a:t>
            </a:r>
            <a:r>
              <a:rPr lang="en-US" sz="2400" dirty="0"/>
              <a:t>1 Tim 5:16).</a:t>
            </a:r>
          </a:p>
          <a:p>
            <a:pPr lvl="0">
              <a:spcBef>
                <a:spcPts val="1200"/>
              </a:spcBef>
              <a:spcAft>
                <a:spcPts val="1200"/>
              </a:spcAft>
            </a:pPr>
            <a:r>
              <a:rPr lang="en-US" sz="2400" dirty="0" smtClean="0"/>
              <a:t>Some things only </a:t>
            </a:r>
            <a:r>
              <a:rPr lang="en-US" sz="2400" dirty="0"/>
              <a:t>the church may do </a:t>
            </a:r>
            <a:r>
              <a:rPr lang="en-US" sz="2400" dirty="0" smtClean="0"/>
              <a:t>(</a:t>
            </a:r>
            <a:r>
              <a:rPr lang="en-US" sz="2400" dirty="0"/>
              <a:t>1 Cor 11:33).</a:t>
            </a:r>
          </a:p>
          <a:p>
            <a:pPr lvl="0">
              <a:spcBef>
                <a:spcPts val="1200"/>
              </a:spcBef>
              <a:spcAft>
                <a:spcPts val="1200"/>
              </a:spcAft>
            </a:pPr>
            <a:r>
              <a:rPr lang="en-US" sz="2400" dirty="0"/>
              <a:t>As an </a:t>
            </a:r>
            <a:r>
              <a:rPr lang="en-US" sz="2400" dirty="0" smtClean="0"/>
              <a:t>individual, may give money to anyone (Gal </a:t>
            </a:r>
            <a:r>
              <a:rPr lang="en-US" sz="2400" dirty="0"/>
              <a:t>6:10; </a:t>
            </a:r>
            <a:r>
              <a:rPr lang="en-US" sz="2400" dirty="0" smtClean="0"/>
              <a:t/>
            </a:r>
            <a:br>
              <a:rPr lang="en-US" sz="2400" dirty="0" smtClean="0"/>
            </a:br>
            <a:r>
              <a:rPr lang="en-US" sz="2400" dirty="0" smtClean="0"/>
              <a:t>Ja </a:t>
            </a:r>
            <a:r>
              <a:rPr lang="en-US" sz="2400" dirty="0"/>
              <a:t>1:27).</a:t>
            </a:r>
          </a:p>
          <a:p>
            <a:pPr lvl="0">
              <a:spcBef>
                <a:spcPts val="1200"/>
              </a:spcBef>
              <a:spcAft>
                <a:spcPts val="1200"/>
              </a:spcAft>
            </a:pPr>
            <a:r>
              <a:rPr lang="en-US" sz="2400" dirty="0"/>
              <a:t>The church </a:t>
            </a:r>
            <a:r>
              <a:rPr lang="en-US" sz="2400" dirty="0" smtClean="0"/>
              <a:t>gives money only to certain </a:t>
            </a:r>
            <a:r>
              <a:rPr lang="en-US" sz="2400" dirty="0"/>
              <a:t>church members </a:t>
            </a:r>
            <a:r>
              <a:rPr lang="en-US" sz="2400" dirty="0" smtClean="0"/>
              <a:t/>
            </a:r>
            <a:br>
              <a:rPr lang="en-US" sz="2400" dirty="0" smtClean="0"/>
            </a:br>
            <a:r>
              <a:rPr lang="en-US" sz="2400" dirty="0" smtClean="0"/>
              <a:t>(</a:t>
            </a:r>
            <a:r>
              <a:rPr lang="en-US" sz="2400" dirty="0"/>
              <a:t>1 Tim 5:16; Acts </a:t>
            </a:r>
            <a:r>
              <a:rPr lang="en-US" sz="2400" dirty="0" smtClean="0"/>
              <a:t>6:1-7).</a:t>
            </a:r>
            <a:endParaRPr lang="en-US" sz="2400" dirty="0"/>
          </a:p>
          <a:p>
            <a:pPr lvl="0">
              <a:spcBef>
                <a:spcPts val="1200"/>
              </a:spcBef>
              <a:spcAft>
                <a:spcPts val="1200"/>
              </a:spcAft>
            </a:pPr>
            <a:r>
              <a:rPr lang="en-US" sz="2400" dirty="0"/>
              <a:t>The church </a:t>
            </a:r>
            <a:r>
              <a:rPr lang="en-US" sz="2400" dirty="0" smtClean="0"/>
              <a:t>never provides </a:t>
            </a:r>
            <a:r>
              <a:rPr lang="en-US" sz="2400" dirty="0"/>
              <a:t>recreation or entertainment </a:t>
            </a:r>
            <a:r>
              <a:rPr lang="en-US" sz="2400" dirty="0" smtClean="0"/>
              <a:t/>
            </a:r>
            <a:br>
              <a:rPr lang="en-US" sz="2400" dirty="0" smtClean="0"/>
            </a:br>
            <a:r>
              <a:rPr lang="en-US" sz="2400" dirty="0" smtClean="0"/>
              <a:t>(</a:t>
            </a:r>
            <a:r>
              <a:rPr lang="en-US" sz="2400" dirty="0"/>
              <a:t>Rom 14:17</a:t>
            </a:r>
            <a:r>
              <a:rPr lang="en-US" sz="2400" dirty="0" smtClean="0"/>
              <a:t>).</a:t>
            </a:r>
            <a:endParaRPr lang="en-US" sz="2400" dirty="0"/>
          </a:p>
        </p:txBody>
      </p:sp>
      <p:sp>
        <p:nvSpPr>
          <p:cNvPr id="5" name="Content Placeholder 2"/>
          <p:cNvSpPr txBox="1">
            <a:spLocks/>
          </p:cNvSpPr>
          <p:nvPr/>
        </p:nvSpPr>
        <p:spPr>
          <a:xfrm>
            <a:off x="457200" y="304800"/>
            <a:ext cx="8229600" cy="990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False doctrine:  "If an individual Christian may do something, the church may do it."</a:t>
            </a:r>
          </a:p>
        </p:txBody>
      </p:sp>
    </p:spTree>
    <p:extLst>
      <p:ext uri="{BB962C8B-B14F-4D97-AF65-F5344CB8AC3E}">
        <p14:creationId xmlns:p14="http://schemas.microsoft.com/office/powerpoint/2010/main" val="41337828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81000" y="1600200"/>
            <a:ext cx="8305800" cy="4525963"/>
          </a:xfrm>
        </p:spPr>
        <p:txBody>
          <a:bodyPr>
            <a:normAutofit/>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b="1" dirty="0" smtClean="0">
                <a:solidFill>
                  <a:srgbClr val="FFFF00"/>
                </a:solidFill>
              </a:rPr>
              <a:t>Perverts the treasury of the church</a:t>
            </a:r>
            <a:r>
              <a:rPr lang="en-US" dirty="0" smtClean="0">
                <a:solidFill>
                  <a:srgbClr val="FFFF00"/>
                </a:solidFill>
              </a:rPr>
              <a:t>.</a:t>
            </a:r>
          </a:p>
        </p:txBody>
      </p:sp>
    </p:spTree>
    <p:extLst>
      <p:ext uri="{BB962C8B-B14F-4D97-AF65-F5344CB8AC3E}">
        <p14:creationId xmlns:p14="http://schemas.microsoft.com/office/powerpoint/2010/main" val="22007445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Autofit/>
          </a:bodyPr>
          <a:lstStyle/>
          <a:p>
            <a:pPr lvl="0">
              <a:spcBef>
                <a:spcPts val="1000"/>
              </a:spcBef>
              <a:spcAft>
                <a:spcPts val="1000"/>
              </a:spcAft>
            </a:pPr>
            <a:r>
              <a:rPr lang="en-US" sz="2400" dirty="0" smtClean="0"/>
              <a:t>The </a:t>
            </a:r>
            <a:r>
              <a:rPr lang="en-US" sz="2400" dirty="0"/>
              <a:t>apostles had money "laid at their feet" (Acts 4:35), </a:t>
            </a:r>
            <a:r>
              <a:rPr lang="en-US" sz="2400" dirty="0" smtClean="0"/>
              <a:t>to the </a:t>
            </a:r>
            <a:r>
              <a:rPr lang="en-US" sz="2400" dirty="0"/>
              <a:t>lame man "silver and gold we </a:t>
            </a:r>
            <a:r>
              <a:rPr lang="en-US" sz="2400" dirty="0" smtClean="0"/>
              <a:t>have none" </a:t>
            </a:r>
            <a:r>
              <a:rPr lang="en-US" sz="2400" dirty="0"/>
              <a:t>(Acts 3:6).</a:t>
            </a:r>
          </a:p>
          <a:p>
            <a:pPr lvl="0">
              <a:spcBef>
                <a:spcPts val="1000"/>
              </a:spcBef>
              <a:spcAft>
                <a:spcPts val="1000"/>
              </a:spcAft>
            </a:pPr>
            <a:r>
              <a:rPr lang="en-US" sz="2400" dirty="0"/>
              <a:t>The apostles </a:t>
            </a:r>
            <a:r>
              <a:rPr lang="en-US" sz="2400" dirty="0" smtClean="0"/>
              <a:t>preached </a:t>
            </a:r>
            <a:r>
              <a:rPr lang="en-US" sz="2400" dirty="0"/>
              <a:t>without money </a:t>
            </a:r>
            <a:r>
              <a:rPr lang="en-US" sz="2400" dirty="0" smtClean="0"/>
              <a:t>(</a:t>
            </a:r>
            <a:r>
              <a:rPr lang="en-US" sz="2400" dirty="0"/>
              <a:t>Mt 10:9-10).</a:t>
            </a:r>
          </a:p>
          <a:p>
            <a:pPr lvl="0">
              <a:spcBef>
                <a:spcPts val="1000"/>
              </a:spcBef>
              <a:spcAft>
                <a:spcPts val="1000"/>
              </a:spcAft>
            </a:pPr>
            <a:r>
              <a:rPr lang="en-US" sz="2400" dirty="0"/>
              <a:t>When </a:t>
            </a:r>
            <a:r>
              <a:rPr lang="en-US" sz="2400" dirty="0" smtClean="0"/>
              <a:t>apostles </a:t>
            </a:r>
            <a:r>
              <a:rPr lang="en-US" sz="2400" dirty="0"/>
              <a:t>arrived in </a:t>
            </a:r>
            <a:r>
              <a:rPr lang="en-US" sz="2400" dirty="0" smtClean="0"/>
              <a:t>town, </a:t>
            </a:r>
            <a:r>
              <a:rPr lang="en-US" sz="2400" dirty="0"/>
              <a:t>they had no money to offer.</a:t>
            </a:r>
          </a:p>
          <a:p>
            <a:pPr lvl="0">
              <a:spcBef>
                <a:spcPts val="1000"/>
              </a:spcBef>
              <a:spcAft>
                <a:spcPts val="1000"/>
              </a:spcAft>
            </a:pPr>
            <a:r>
              <a:rPr lang="en-US" sz="2400" dirty="0"/>
              <a:t>The citizens </a:t>
            </a:r>
            <a:r>
              <a:rPr lang="en-US" sz="2400" dirty="0" smtClean="0"/>
              <a:t>expected </a:t>
            </a:r>
            <a:r>
              <a:rPr lang="en-US" sz="2400" dirty="0"/>
              <a:t>to provide for the needs of the apostles (Mt 10:11-15).</a:t>
            </a:r>
          </a:p>
          <a:p>
            <a:pPr lvl="0">
              <a:spcBef>
                <a:spcPts val="1000"/>
              </a:spcBef>
              <a:spcAft>
                <a:spcPts val="1000"/>
              </a:spcAft>
            </a:pPr>
            <a:r>
              <a:rPr lang="en-US" sz="2400" dirty="0"/>
              <a:t>Church money was used only for church members </a:t>
            </a:r>
            <a:r>
              <a:rPr lang="en-US" sz="2400" dirty="0" smtClean="0"/>
              <a:t/>
            </a:r>
            <a:br>
              <a:rPr lang="en-US" sz="2400" dirty="0" smtClean="0"/>
            </a:br>
            <a:r>
              <a:rPr lang="en-US" sz="2400" dirty="0" smtClean="0"/>
              <a:t>(</a:t>
            </a:r>
            <a:r>
              <a:rPr lang="en-US" sz="2400" dirty="0"/>
              <a:t>Acts 11:27-30).</a:t>
            </a:r>
          </a:p>
        </p:txBody>
      </p:sp>
      <p:sp>
        <p:nvSpPr>
          <p:cNvPr id="4" name="Content Placeholder 2"/>
          <p:cNvSpPr txBox="1">
            <a:spLocks/>
          </p:cNvSpPr>
          <p:nvPr/>
        </p:nvSpPr>
        <p:spPr>
          <a:xfrm>
            <a:off x="457200" y="10668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400" dirty="0"/>
              <a:t>The collection </a:t>
            </a:r>
            <a:r>
              <a:rPr lang="en-US" sz="2400" dirty="0" smtClean="0"/>
              <a:t>"</a:t>
            </a:r>
            <a:r>
              <a:rPr lang="en-US" sz="2400" dirty="0"/>
              <a:t>for the saints" (1 Cor 16:1-2).</a:t>
            </a:r>
          </a:p>
        </p:txBody>
      </p:sp>
    </p:spTree>
    <p:extLst>
      <p:ext uri="{BB962C8B-B14F-4D97-AF65-F5344CB8AC3E}">
        <p14:creationId xmlns:p14="http://schemas.microsoft.com/office/powerpoint/2010/main" val="2101681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Famous Social “Gospelers”</a:t>
            </a:r>
            <a:endParaRPr lang="en-US" dirty="0">
              <a:solidFill>
                <a:srgbClr val="FFFF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5237" y="2605087"/>
            <a:ext cx="1533525" cy="1647825"/>
          </a:xfrm>
          <a:prstGeom prst="rect">
            <a:avLst/>
          </a:prstGeom>
        </p:spPr>
      </p:pic>
    </p:spTree>
    <p:extLst>
      <p:ext uri="{BB962C8B-B14F-4D97-AF65-F5344CB8AC3E}">
        <p14:creationId xmlns:p14="http://schemas.microsoft.com/office/powerpoint/2010/main" val="12943747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81000" y="1600200"/>
            <a:ext cx="8305800" cy="4525963"/>
          </a:xfrm>
        </p:spPr>
        <p:txBody>
          <a:bodyPr>
            <a:normAutofit/>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b="1" dirty="0" smtClean="0">
                <a:solidFill>
                  <a:srgbClr val="FFFF00"/>
                </a:solidFill>
              </a:rPr>
              <a:t>Perverts the nature and mission of the church.</a:t>
            </a:r>
          </a:p>
        </p:txBody>
      </p:sp>
    </p:spTree>
    <p:extLst>
      <p:ext uri="{BB962C8B-B14F-4D97-AF65-F5344CB8AC3E}">
        <p14:creationId xmlns:p14="http://schemas.microsoft.com/office/powerpoint/2010/main" val="22007445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3657600"/>
          </a:xfrm>
        </p:spPr>
        <p:txBody>
          <a:bodyPr>
            <a:noAutofit/>
          </a:bodyPr>
          <a:lstStyle/>
          <a:p>
            <a:pPr marL="514350" lvl="0" indent="-514350">
              <a:spcBef>
                <a:spcPts val="1500"/>
              </a:spcBef>
              <a:spcAft>
                <a:spcPts val="1500"/>
              </a:spcAft>
              <a:buFont typeface="+mj-lt"/>
              <a:buAutoNum type="arabicParenR"/>
            </a:pPr>
            <a:r>
              <a:rPr lang="en-US" sz="2800" b="1" dirty="0" smtClean="0">
                <a:solidFill>
                  <a:srgbClr val="FFFF00"/>
                </a:solidFill>
              </a:rPr>
              <a:t>Evangelize</a:t>
            </a:r>
            <a:r>
              <a:rPr lang="en-US" sz="2800" dirty="0" smtClean="0"/>
              <a:t> </a:t>
            </a:r>
            <a:br>
              <a:rPr lang="en-US" sz="2800" dirty="0" smtClean="0"/>
            </a:br>
            <a:r>
              <a:rPr lang="en-US" sz="2800" dirty="0" smtClean="0"/>
              <a:t>(</a:t>
            </a:r>
            <a:r>
              <a:rPr lang="en-US" sz="2800" dirty="0"/>
              <a:t>Mk 16:15-16; 1 Tim </a:t>
            </a:r>
            <a:r>
              <a:rPr lang="en-US" sz="2800" dirty="0" smtClean="0"/>
              <a:t>3:15)</a:t>
            </a:r>
            <a:endParaRPr lang="en-US" sz="2800" dirty="0"/>
          </a:p>
          <a:p>
            <a:pPr marL="514350" lvl="0" indent="-514350">
              <a:spcBef>
                <a:spcPts val="1500"/>
              </a:spcBef>
              <a:spcAft>
                <a:spcPts val="1500"/>
              </a:spcAft>
              <a:buFont typeface="+mj-lt"/>
              <a:buAutoNum type="arabicParenR"/>
            </a:pPr>
            <a:r>
              <a:rPr lang="en-US" sz="2800" b="1" dirty="0" smtClean="0">
                <a:solidFill>
                  <a:srgbClr val="FFFF00"/>
                </a:solidFill>
              </a:rPr>
              <a:t>Edify</a:t>
            </a:r>
            <a:r>
              <a:rPr lang="en-US" sz="2800" dirty="0" smtClean="0"/>
              <a:t> the members </a:t>
            </a:r>
            <a:br>
              <a:rPr lang="en-US" sz="2800" dirty="0" smtClean="0"/>
            </a:br>
            <a:r>
              <a:rPr lang="en-US" sz="2800" dirty="0" smtClean="0"/>
              <a:t>(</a:t>
            </a:r>
            <a:r>
              <a:rPr lang="en-US" sz="2800" dirty="0"/>
              <a:t>Eph 4:11-16; Acts 2:42)</a:t>
            </a:r>
          </a:p>
          <a:p>
            <a:pPr marL="514350" lvl="0" indent="-514350">
              <a:spcBef>
                <a:spcPts val="1500"/>
              </a:spcBef>
              <a:spcAft>
                <a:spcPts val="1500"/>
              </a:spcAft>
              <a:buFont typeface="+mj-lt"/>
              <a:buAutoNum type="arabicParenR"/>
            </a:pPr>
            <a:r>
              <a:rPr lang="en-US" sz="2800" b="1" dirty="0">
                <a:solidFill>
                  <a:srgbClr val="FFFF00"/>
                </a:solidFill>
              </a:rPr>
              <a:t>Benevolence</a:t>
            </a:r>
            <a:r>
              <a:rPr lang="en-US" sz="2800" dirty="0"/>
              <a:t> </a:t>
            </a:r>
            <a:r>
              <a:rPr lang="en-US" sz="2800" dirty="0" smtClean="0"/>
              <a:t>to members </a:t>
            </a:r>
            <a:r>
              <a:rPr lang="en-US" sz="2800" dirty="0"/>
              <a:t>who have no </a:t>
            </a:r>
            <a:r>
              <a:rPr lang="en-US" sz="2800" dirty="0" smtClean="0"/>
              <a:t>help </a:t>
            </a:r>
            <a:br>
              <a:rPr lang="en-US" sz="2800" dirty="0" smtClean="0"/>
            </a:br>
            <a:r>
              <a:rPr lang="en-US" sz="2800" dirty="0" smtClean="0"/>
              <a:t>(</a:t>
            </a:r>
            <a:r>
              <a:rPr lang="en-US" sz="2800" dirty="0"/>
              <a:t>Acts </a:t>
            </a:r>
            <a:r>
              <a:rPr lang="en-US" sz="2800" dirty="0" smtClean="0"/>
              <a:t>6:1-7</a:t>
            </a:r>
            <a:r>
              <a:rPr lang="en-US" sz="2800" dirty="0"/>
              <a:t>; Tit 3:14).</a:t>
            </a:r>
          </a:p>
        </p:txBody>
      </p:sp>
      <p:sp>
        <p:nvSpPr>
          <p:cNvPr id="2" name="TextBox 1"/>
          <p:cNvSpPr txBox="1"/>
          <p:nvPr/>
        </p:nvSpPr>
        <p:spPr>
          <a:xfrm>
            <a:off x="381000" y="609600"/>
            <a:ext cx="8382000" cy="584775"/>
          </a:xfrm>
          <a:prstGeom prst="rect">
            <a:avLst/>
          </a:prstGeom>
          <a:noFill/>
        </p:spPr>
        <p:txBody>
          <a:bodyPr wrap="square" rtlCol="0">
            <a:spAutoFit/>
          </a:bodyPr>
          <a:lstStyle/>
          <a:p>
            <a:pPr marL="0" indent="0" algn="ctr">
              <a:buNone/>
            </a:pPr>
            <a:r>
              <a:rPr lang="en-US" sz="3200" b="1" dirty="0" smtClean="0">
                <a:solidFill>
                  <a:srgbClr val="FFFF00"/>
                </a:solidFill>
              </a:rPr>
              <a:t>Three Jobs of the Church:</a:t>
            </a:r>
            <a:endParaRPr lang="en-US" sz="3200" b="1" dirty="0">
              <a:solidFill>
                <a:srgbClr val="FFFF00"/>
              </a:solidFill>
            </a:endParaRPr>
          </a:p>
        </p:txBody>
      </p:sp>
    </p:spTree>
    <p:extLst>
      <p:ext uri="{BB962C8B-B14F-4D97-AF65-F5344CB8AC3E}">
        <p14:creationId xmlns:p14="http://schemas.microsoft.com/office/powerpoint/2010/main" val="23523817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9037"/>
            <a:ext cx="8229600" cy="4525963"/>
          </a:xfrm>
        </p:spPr>
        <p:txBody>
          <a:bodyPr>
            <a:noAutofit/>
          </a:bodyPr>
          <a:lstStyle/>
          <a:p>
            <a:pPr lvl="0">
              <a:spcBef>
                <a:spcPts val="1500"/>
              </a:spcBef>
              <a:spcAft>
                <a:spcPts val="1500"/>
              </a:spcAft>
            </a:pPr>
            <a:r>
              <a:rPr lang="en-US" sz="2400" dirty="0" smtClean="0"/>
              <a:t>When </a:t>
            </a:r>
            <a:r>
              <a:rPr lang="en-US" sz="2400" dirty="0"/>
              <a:t>"tables were served" it was only for certain </a:t>
            </a:r>
            <a:r>
              <a:rPr lang="en-US" sz="2400" dirty="0" smtClean="0"/>
              <a:t>members </a:t>
            </a:r>
            <a:r>
              <a:rPr lang="en-US" sz="2400" dirty="0"/>
              <a:t>(Acts 6:1; 1 Tim 5:16).</a:t>
            </a:r>
          </a:p>
          <a:p>
            <a:pPr lvl="0">
              <a:spcBef>
                <a:spcPts val="1500"/>
              </a:spcBef>
              <a:spcAft>
                <a:spcPts val="1500"/>
              </a:spcAft>
            </a:pPr>
            <a:r>
              <a:rPr lang="en-US" sz="2400" dirty="0" smtClean="0"/>
              <a:t>Jesus did </a:t>
            </a:r>
            <a:r>
              <a:rPr lang="en-US" sz="2400" dirty="0"/>
              <a:t>not heal all the sick </a:t>
            </a:r>
            <a:r>
              <a:rPr lang="en-US" sz="2400" dirty="0" smtClean="0"/>
              <a:t>(</a:t>
            </a:r>
            <a:r>
              <a:rPr lang="en-US" sz="2400" dirty="0"/>
              <a:t>cf. Acts 3:1-2).</a:t>
            </a:r>
          </a:p>
          <a:p>
            <a:pPr lvl="0">
              <a:spcBef>
                <a:spcPts val="1500"/>
              </a:spcBef>
              <a:spcAft>
                <a:spcPts val="1500"/>
              </a:spcAft>
            </a:pPr>
            <a:r>
              <a:rPr lang="en-US" sz="2400" dirty="0" smtClean="0"/>
              <a:t>Jesus did </a:t>
            </a:r>
            <a:r>
              <a:rPr lang="en-US" sz="2400" dirty="0"/>
              <a:t>not feed all the hungry (Jn 6:26-27).</a:t>
            </a:r>
          </a:p>
          <a:p>
            <a:pPr lvl="0">
              <a:spcBef>
                <a:spcPts val="1500"/>
              </a:spcBef>
              <a:spcAft>
                <a:spcPts val="1500"/>
              </a:spcAft>
            </a:pPr>
            <a:r>
              <a:rPr lang="en-US" sz="2400" dirty="0" smtClean="0"/>
              <a:t>Apostles did </a:t>
            </a:r>
            <a:r>
              <a:rPr lang="en-US" sz="2400" dirty="0"/>
              <a:t>not heal all the sick (2 Tim 4:20).</a:t>
            </a:r>
          </a:p>
          <a:p>
            <a:pPr lvl="0">
              <a:spcBef>
                <a:spcPts val="1500"/>
              </a:spcBef>
              <a:spcAft>
                <a:spcPts val="1500"/>
              </a:spcAft>
            </a:pPr>
            <a:r>
              <a:rPr lang="en-US" sz="2400" dirty="0" smtClean="0"/>
              <a:t>The church did not feed all </a:t>
            </a:r>
            <a:r>
              <a:rPr lang="en-US" sz="2400" dirty="0"/>
              <a:t>the hungry </a:t>
            </a:r>
            <a:r>
              <a:rPr lang="en-US" sz="2400" dirty="0" smtClean="0"/>
              <a:t>(</a:t>
            </a:r>
            <a:r>
              <a:rPr lang="en-US" sz="2400" dirty="0"/>
              <a:t>1 Tim 5:16; 2 Th 3:10).</a:t>
            </a:r>
          </a:p>
          <a:p>
            <a:pPr lvl="0">
              <a:spcBef>
                <a:spcPts val="1500"/>
              </a:spcBef>
              <a:spcAft>
                <a:spcPts val="1500"/>
              </a:spcAft>
            </a:pPr>
            <a:r>
              <a:rPr lang="en-US" sz="2400" dirty="0"/>
              <a:t>The church </a:t>
            </a:r>
            <a:r>
              <a:rPr lang="en-US" sz="2400" dirty="0" smtClean="0"/>
              <a:t>"turned </a:t>
            </a:r>
            <a:r>
              <a:rPr lang="en-US" sz="2400" dirty="0"/>
              <a:t>the world upside down" (Acts 17:6), </a:t>
            </a:r>
            <a:r>
              <a:rPr lang="en-US" sz="2400" dirty="0" smtClean="0"/>
              <a:t>with doctrine.</a:t>
            </a:r>
            <a:endParaRPr lang="en-US" sz="2400" dirty="0"/>
          </a:p>
        </p:txBody>
      </p:sp>
      <p:sp>
        <p:nvSpPr>
          <p:cNvPr id="6" name="Content Placeholder 2"/>
          <p:cNvSpPr txBox="1">
            <a:spLocks/>
          </p:cNvSpPr>
          <p:nvPr/>
        </p:nvSpPr>
        <p:spPr>
          <a:xfrm>
            <a:off x="457200" y="3048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400" dirty="0"/>
              <a:t>Preachers </a:t>
            </a:r>
            <a:r>
              <a:rPr lang="en-US" sz="2400" dirty="0" smtClean="0"/>
              <a:t>not </a:t>
            </a:r>
            <a:r>
              <a:rPr lang="en-US" sz="2400" dirty="0"/>
              <a:t>to leave off preaching to "serve tables" </a:t>
            </a:r>
            <a:r>
              <a:rPr lang="en-US" sz="2400" dirty="0" smtClean="0"/>
              <a:t/>
            </a:r>
            <a:br>
              <a:rPr lang="en-US" sz="2400" dirty="0" smtClean="0"/>
            </a:br>
            <a:r>
              <a:rPr lang="en-US" sz="2400" dirty="0" smtClean="0"/>
              <a:t>(</a:t>
            </a:r>
            <a:r>
              <a:rPr lang="en-US" sz="2400" dirty="0"/>
              <a:t>Acts 6:1-2).</a:t>
            </a:r>
          </a:p>
        </p:txBody>
      </p:sp>
    </p:spTree>
    <p:extLst>
      <p:ext uri="{BB962C8B-B14F-4D97-AF65-F5344CB8AC3E}">
        <p14:creationId xmlns:p14="http://schemas.microsoft.com/office/powerpoint/2010/main" val="31280394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382000" cy="4525963"/>
          </a:xfrm>
        </p:spPr>
        <p:txBody>
          <a:bodyPr>
            <a:normAutofit/>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dirty="0" smtClean="0"/>
              <a:t>Perverts the nature and mission of the church.</a:t>
            </a:r>
          </a:p>
          <a:p>
            <a:pPr marL="514350" indent="-514350">
              <a:buFont typeface="+mj-lt"/>
              <a:buAutoNum type="arabicParenR"/>
            </a:pPr>
            <a:r>
              <a:rPr lang="en-US" b="1" dirty="0" smtClean="0">
                <a:solidFill>
                  <a:srgbClr val="FFFF00"/>
                </a:solidFill>
              </a:rPr>
              <a:t>Ruins evangelism.</a:t>
            </a:r>
          </a:p>
        </p:txBody>
      </p:sp>
    </p:spTree>
    <p:extLst>
      <p:ext uri="{BB962C8B-B14F-4D97-AF65-F5344CB8AC3E}">
        <p14:creationId xmlns:p14="http://schemas.microsoft.com/office/powerpoint/2010/main" val="22007445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Wrong view of the church:</a:t>
            </a:r>
            <a:endParaRPr lang="en-US" dirty="0">
              <a:solidFill>
                <a:srgbClr val="FFFF00"/>
              </a:solidFill>
            </a:endParaRPr>
          </a:p>
        </p:txBody>
      </p:sp>
      <p:sp>
        <p:nvSpPr>
          <p:cNvPr id="3" name="Content Placeholder 2"/>
          <p:cNvSpPr>
            <a:spLocks noGrp="1"/>
          </p:cNvSpPr>
          <p:nvPr>
            <p:ph idx="1"/>
          </p:nvPr>
        </p:nvSpPr>
        <p:spPr>
          <a:xfrm>
            <a:off x="1295400" y="1874837"/>
            <a:ext cx="7391400" cy="4525963"/>
          </a:xfrm>
        </p:spPr>
        <p:txBody>
          <a:bodyPr/>
          <a:lstStyle/>
          <a:p>
            <a:r>
              <a:rPr lang="en-US" dirty="0" smtClean="0"/>
              <a:t>Help pay rent.</a:t>
            </a:r>
          </a:p>
          <a:p>
            <a:r>
              <a:rPr lang="en-US" dirty="0" smtClean="0"/>
              <a:t>Help pay utilities.</a:t>
            </a:r>
          </a:p>
          <a:p>
            <a:r>
              <a:rPr lang="en-US" dirty="0" smtClean="0"/>
              <a:t>Daycare center.</a:t>
            </a:r>
          </a:p>
          <a:p>
            <a:r>
              <a:rPr lang="en-US" dirty="0" smtClean="0"/>
              <a:t>After-school program.</a:t>
            </a:r>
          </a:p>
          <a:p>
            <a:r>
              <a:rPr lang="en-US" dirty="0" smtClean="0"/>
              <a:t>Recreation center.</a:t>
            </a:r>
            <a:endParaRPr lang="en-US" dirty="0"/>
          </a:p>
        </p:txBody>
      </p:sp>
    </p:spTree>
    <p:extLst>
      <p:ext uri="{BB962C8B-B14F-4D97-AF65-F5344CB8AC3E}">
        <p14:creationId xmlns:p14="http://schemas.microsoft.com/office/powerpoint/2010/main" val="25222247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0037"/>
            <a:ext cx="8229600" cy="4525963"/>
          </a:xfrm>
        </p:spPr>
        <p:txBody>
          <a:bodyPr>
            <a:noAutofit/>
          </a:bodyPr>
          <a:lstStyle/>
          <a:p>
            <a:pPr lvl="0">
              <a:spcBef>
                <a:spcPts val="1500"/>
              </a:spcBef>
              <a:spcAft>
                <a:spcPts val="1500"/>
              </a:spcAft>
            </a:pPr>
            <a:r>
              <a:rPr lang="en-US" sz="2400" dirty="0" smtClean="0"/>
              <a:t>Sinners converted on </a:t>
            </a:r>
            <a:r>
              <a:rPr lang="en-US" sz="2400" dirty="0"/>
              <a:t>any other </a:t>
            </a:r>
            <a:r>
              <a:rPr lang="en-US" sz="2400" dirty="0" smtClean="0"/>
              <a:t>basis than </a:t>
            </a:r>
            <a:r>
              <a:rPr lang="en-US" sz="2400" dirty="0"/>
              <a:t>the teachings of Jesus (1 Cor 3:11</a:t>
            </a:r>
            <a:r>
              <a:rPr lang="en-US" sz="2400" dirty="0" smtClean="0"/>
              <a:t>) </a:t>
            </a:r>
            <a:r>
              <a:rPr lang="en-US" sz="2400" dirty="0" smtClean="0">
                <a:sym typeface="Wingdings"/>
              </a:rPr>
              <a:t> wrong foundation.</a:t>
            </a:r>
            <a:endParaRPr lang="en-US" sz="2400" dirty="0" smtClean="0"/>
          </a:p>
          <a:p>
            <a:pPr lvl="0">
              <a:spcBef>
                <a:spcPts val="1500"/>
              </a:spcBef>
              <a:spcAft>
                <a:spcPts val="1500"/>
              </a:spcAft>
            </a:pPr>
            <a:r>
              <a:rPr lang="en-US" sz="2400" dirty="0" smtClean="0"/>
              <a:t>The church </a:t>
            </a:r>
            <a:r>
              <a:rPr lang="en-US" sz="2400" dirty="0"/>
              <a:t>of God </a:t>
            </a:r>
            <a:r>
              <a:rPr lang="en-US" sz="2400" dirty="0" smtClean="0"/>
              <a:t>becomes defiled </a:t>
            </a:r>
            <a:r>
              <a:rPr lang="en-US" sz="2400" dirty="0"/>
              <a:t>(1 Cor </a:t>
            </a:r>
            <a:r>
              <a:rPr lang="en-US" sz="2400" dirty="0" smtClean="0"/>
              <a:t>3:17).</a:t>
            </a:r>
          </a:p>
          <a:p>
            <a:pPr lvl="0">
              <a:spcBef>
                <a:spcPts val="1500"/>
              </a:spcBef>
              <a:spcAft>
                <a:spcPts val="1500"/>
              </a:spcAft>
            </a:pPr>
            <a:r>
              <a:rPr lang="en-US" sz="2400" dirty="0" smtClean="0"/>
              <a:t>The sinner </a:t>
            </a:r>
            <a:r>
              <a:rPr lang="en-US" sz="2400" dirty="0"/>
              <a:t>himself </a:t>
            </a:r>
            <a:r>
              <a:rPr lang="en-US" sz="2400" dirty="0" smtClean="0"/>
              <a:t>lost </a:t>
            </a:r>
            <a:r>
              <a:rPr lang="en-US" sz="2400" dirty="0"/>
              <a:t>(1 Cor 3:13-15).</a:t>
            </a:r>
          </a:p>
        </p:txBody>
      </p:sp>
      <p:sp>
        <p:nvSpPr>
          <p:cNvPr id="4" name="Content Placeholder 2"/>
          <p:cNvSpPr txBox="1">
            <a:spLocks/>
          </p:cNvSpPr>
          <p:nvPr/>
        </p:nvSpPr>
        <p:spPr>
          <a:xfrm>
            <a:off x="457200" y="5334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400" dirty="0"/>
              <a:t>Jesus refused </a:t>
            </a:r>
            <a:r>
              <a:rPr lang="en-US" sz="2400" dirty="0" smtClean="0"/>
              <a:t>bread </a:t>
            </a:r>
            <a:r>
              <a:rPr lang="en-US" sz="2400" dirty="0"/>
              <a:t>to people coming just for bread </a:t>
            </a:r>
            <a:r>
              <a:rPr lang="en-US" sz="2400" dirty="0" smtClean="0"/>
              <a:t/>
            </a:r>
            <a:br>
              <a:rPr lang="en-US" sz="2400" dirty="0" smtClean="0"/>
            </a:br>
            <a:r>
              <a:rPr lang="en-US" sz="2400" dirty="0" smtClean="0"/>
              <a:t>(</a:t>
            </a:r>
            <a:r>
              <a:rPr lang="en-US" sz="2400" dirty="0"/>
              <a:t>Jn 6:26-27).</a:t>
            </a:r>
          </a:p>
        </p:txBody>
      </p:sp>
    </p:spTree>
    <p:extLst>
      <p:ext uri="{BB962C8B-B14F-4D97-AF65-F5344CB8AC3E}">
        <p14:creationId xmlns:p14="http://schemas.microsoft.com/office/powerpoint/2010/main" val="39741352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382000" cy="4525963"/>
          </a:xfrm>
        </p:spPr>
        <p:txBody>
          <a:bodyPr>
            <a:normAutofit/>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dirty="0" smtClean="0"/>
              <a:t>Perverts the nature and mission of the church.</a:t>
            </a:r>
          </a:p>
          <a:p>
            <a:pPr marL="514350" indent="-514350">
              <a:buFont typeface="+mj-lt"/>
              <a:buAutoNum type="arabicParenR"/>
            </a:pPr>
            <a:r>
              <a:rPr lang="en-US" dirty="0" smtClean="0"/>
              <a:t>Ruins evangelism.</a:t>
            </a:r>
          </a:p>
          <a:p>
            <a:pPr marL="514350" indent="-514350">
              <a:buFont typeface="+mj-lt"/>
              <a:buAutoNum type="arabicParenR"/>
            </a:pPr>
            <a:r>
              <a:rPr lang="en-US" b="1" dirty="0" smtClean="0">
                <a:solidFill>
                  <a:srgbClr val="FFFF00"/>
                </a:solidFill>
              </a:rPr>
              <a:t>Destroys the “one hope” of the gospel.</a:t>
            </a:r>
          </a:p>
          <a:p>
            <a:pPr marL="514350" indent="-514350">
              <a:buFont typeface="+mj-lt"/>
              <a:buAutoNum type="arabicParenR"/>
            </a:pPr>
            <a:endParaRPr lang="en-US" dirty="0" smtClean="0"/>
          </a:p>
        </p:txBody>
      </p:sp>
    </p:spTree>
    <p:extLst>
      <p:ext uri="{BB962C8B-B14F-4D97-AF65-F5344CB8AC3E}">
        <p14:creationId xmlns:p14="http://schemas.microsoft.com/office/powerpoint/2010/main" val="22007445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FFFF00"/>
                </a:solidFill>
              </a:rPr>
              <a:t>The “one hope”</a:t>
            </a:r>
            <a:br>
              <a:rPr lang="en-US" b="1" dirty="0" smtClean="0">
                <a:solidFill>
                  <a:srgbClr val="FFFF00"/>
                </a:solidFill>
              </a:rPr>
            </a:br>
            <a:r>
              <a:rPr lang="en-US" sz="3600" dirty="0" smtClean="0"/>
              <a:t>(Eph 4:4)</a:t>
            </a:r>
            <a:endParaRPr lang="en-US" sz="3600" dirty="0"/>
          </a:p>
        </p:txBody>
      </p:sp>
      <p:sp>
        <p:nvSpPr>
          <p:cNvPr id="4" name="Content Placeholder 2"/>
          <p:cNvSpPr>
            <a:spLocks noGrp="1"/>
          </p:cNvSpPr>
          <p:nvPr>
            <p:ph idx="1"/>
          </p:nvPr>
        </p:nvSpPr>
        <p:spPr>
          <a:xfrm>
            <a:off x="1066800" y="2209800"/>
            <a:ext cx="7620000" cy="2895600"/>
          </a:xfrm>
        </p:spPr>
        <p:txBody>
          <a:bodyPr>
            <a:noAutofit/>
          </a:bodyPr>
          <a:lstStyle/>
          <a:p>
            <a:pPr marL="514350" lvl="0" indent="-514350">
              <a:spcBef>
                <a:spcPts val="1500"/>
              </a:spcBef>
              <a:spcAft>
                <a:spcPts val="1500"/>
              </a:spcAft>
              <a:buFont typeface="+mj-lt"/>
              <a:buAutoNum type="arabicParenR"/>
            </a:pPr>
            <a:r>
              <a:rPr lang="en-US" sz="2800" b="1" dirty="0" smtClean="0">
                <a:solidFill>
                  <a:srgbClr val="FFFF00"/>
                </a:solidFill>
              </a:rPr>
              <a:t>Physical return </a:t>
            </a:r>
            <a:r>
              <a:rPr lang="en-US" sz="2800" b="1" dirty="0">
                <a:solidFill>
                  <a:srgbClr val="FFFF00"/>
                </a:solidFill>
              </a:rPr>
              <a:t>of the Lord </a:t>
            </a:r>
            <a:r>
              <a:rPr lang="en-US" sz="2800" dirty="0" smtClean="0"/>
              <a:t>(</a:t>
            </a:r>
            <a:r>
              <a:rPr lang="en-US" sz="2800" dirty="0"/>
              <a:t>Acts 1:11</a:t>
            </a:r>
            <a:r>
              <a:rPr lang="en-US" sz="2800" dirty="0" smtClean="0"/>
              <a:t>).</a:t>
            </a:r>
            <a:endParaRPr lang="en-US" sz="2800" dirty="0"/>
          </a:p>
          <a:p>
            <a:pPr marL="514350" lvl="0" indent="-514350">
              <a:spcBef>
                <a:spcPts val="1500"/>
              </a:spcBef>
              <a:spcAft>
                <a:spcPts val="1500"/>
              </a:spcAft>
              <a:buFont typeface="+mj-lt"/>
              <a:buAutoNum type="arabicParenR"/>
            </a:pPr>
            <a:r>
              <a:rPr lang="en-US" sz="2800" b="1" dirty="0" smtClean="0">
                <a:solidFill>
                  <a:srgbClr val="FFFF00"/>
                </a:solidFill>
              </a:rPr>
              <a:t>Physical, </a:t>
            </a:r>
            <a:r>
              <a:rPr lang="en-US" sz="2800" b="1" dirty="0">
                <a:solidFill>
                  <a:srgbClr val="FFFF00"/>
                </a:solidFill>
              </a:rPr>
              <a:t>bodily resurrection </a:t>
            </a:r>
            <a:r>
              <a:rPr lang="en-US" sz="2800" dirty="0"/>
              <a:t>from the dead (Acts </a:t>
            </a:r>
            <a:r>
              <a:rPr lang="en-US" sz="2800" dirty="0" smtClean="0"/>
              <a:t>24:15</a:t>
            </a:r>
            <a:r>
              <a:rPr lang="en-US" sz="2800" dirty="0"/>
              <a:t>).</a:t>
            </a:r>
          </a:p>
          <a:p>
            <a:pPr marL="514350" lvl="0" indent="-514350">
              <a:spcBef>
                <a:spcPts val="1500"/>
              </a:spcBef>
              <a:spcAft>
                <a:spcPts val="1500"/>
              </a:spcAft>
              <a:buFont typeface="+mj-lt"/>
              <a:buAutoNum type="arabicParenR"/>
            </a:pPr>
            <a:r>
              <a:rPr lang="en-US" sz="2800" b="1" dirty="0" smtClean="0">
                <a:solidFill>
                  <a:srgbClr val="FFFF00"/>
                </a:solidFill>
              </a:rPr>
              <a:t>A home </a:t>
            </a:r>
            <a:r>
              <a:rPr lang="en-US" sz="2800" b="1" dirty="0">
                <a:solidFill>
                  <a:srgbClr val="FFFF00"/>
                </a:solidFill>
              </a:rPr>
              <a:t>in heaven </a:t>
            </a:r>
            <a:r>
              <a:rPr lang="en-US" sz="2800" dirty="0" smtClean="0"/>
              <a:t>(Col </a:t>
            </a:r>
            <a:r>
              <a:rPr lang="en-US" sz="2800" dirty="0"/>
              <a:t>1:5).</a:t>
            </a:r>
          </a:p>
        </p:txBody>
      </p:sp>
    </p:spTree>
    <p:extLst>
      <p:ext uri="{BB962C8B-B14F-4D97-AF65-F5344CB8AC3E}">
        <p14:creationId xmlns:p14="http://schemas.microsoft.com/office/powerpoint/2010/main" val="57859599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32037"/>
            <a:ext cx="8229600" cy="4525963"/>
          </a:xfrm>
        </p:spPr>
        <p:txBody>
          <a:bodyPr>
            <a:noAutofit/>
          </a:bodyPr>
          <a:lstStyle/>
          <a:p>
            <a:pPr lvl="0">
              <a:spcBef>
                <a:spcPts val="1500"/>
              </a:spcBef>
              <a:spcAft>
                <a:spcPts val="1500"/>
              </a:spcAft>
            </a:pPr>
            <a:r>
              <a:rPr lang="en-US" sz="2400" dirty="0" smtClean="0"/>
              <a:t>Sin cause of death, suffering, scarcity.</a:t>
            </a:r>
          </a:p>
          <a:p>
            <a:pPr lvl="0">
              <a:spcBef>
                <a:spcPts val="1500"/>
              </a:spcBef>
              <a:spcAft>
                <a:spcPts val="1500"/>
              </a:spcAft>
            </a:pPr>
            <a:r>
              <a:rPr lang="en-US" sz="2400" dirty="0" smtClean="0"/>
              <a:t>Social problems created by sin destroyed only when Jesus returns (1 Cor 15:24-26).</a:t>
            </a:r>
            <a:endParaRPr lang="en-US" sz="2400" dirty="0"/>
          </a:p>
        </p:txBody>
      </p:sp>
      <p:sp>
        <p:nvSpPr>
          <p:cNvPr id="4" name="Content Placeholder 2"/>
          <p:cNvSpPr txBox="1">
            <a:spLocks/>
          </p:cNvSpPr>
          <p:nvPr/>
        </p:nvSpPr>
        <p:spPr>
          <a:xfrm>
            <a:off x="457200" y="15240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400" dirty="0" smtClean="0"/>
              <a:t>Social gospel </a:t>
            </a:r>
            <a:r>
              <a:rPr lang="en-US" sz="2400" dirty="0" smtClean="0">
                <a:sym typeface="Wingdings"/>
              </a:rPr>
              <a:t> “lay up treasures on earth” (Mt 6:19).</a:t>
            </a:r>
            <a:endParaRPr lang="en-US" sz="2400" dirty="0"/>
          </a:p>
        </p:txBody>
      </p:sp>
    </p:spTree>
    <p:extLst>
      <p:ext uri="{BB962C8B-B14F-4D97-AF65-F5344CB8AC3E}">
        <p14:creationId xmlns:p14="http://schemas.microsoft.com/office/powerpoint/2010/main" val="34137158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382000" cy="4525963"/>
          </a:xfrm>
        </p:spPr>
        <p:txBody>
          <a:bodyPr>
            <a:normAutofit/>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dirty="0" smtClean="0"/>
              <a:t>Perverts the nature and mission of the church.</a:t>
            </a:r>
          </a:p>
          <a:p>
            <a:pPr marL="514350" indent="-514350">
              <a:buFont typeface="+mj-lt"/>
              <a:buAutoNum type="arabicParenR"/>
            </a:pPr>
            <a:r>
              <a:rPr lang="en-US" dirty="0" smtClean="0"/>
              <a:t>Ruins evangelism.</a:t>
            </a:r>
          </a:p>
          <a:p>
            <a:pPr marL="514350" indent="-514350">
              <a:buFont typeface="+mj-lt"/>
              <a:buAutoNum type="arabicParenR"/>
            </a:pPr>
            <a:r>
              <a:rPr lang="en-US" dirty="0" smtClean="0"/>
              <a:t>Destroys the “one hope” of the gospel.</a:t>
            </a:r>
          </a:p>
          <a:p>
            <a:pPr marL="514350" indent="-514350">
              <a:buFont typeface="+mj-lt"/>
              <a:buAutoNum type="arabicParenR"/>
            </a:pPr>
            <a:r>
              <a:rPr lang="en-US" b="1" dirty="0" smtClean="0">
                <a:solidFill>
                  <a:srgbClr val="FFFF00"/>
                </a:solidFill>
              </a:rPr>
              <a:t>Perverts the gospel.</a:t>
            </a:r>
          </a:p>
          <a:p>
            <a:pPr marL="514350" indent="-514350">
              <a:buFont typeface="+mj-lt"/>
              <a:buAutoNum type="arabicParenR"/>
            </a:pPr>
            <a:endParaRPr lang="en-US" dirty="0" smtClean="0"/>
          </a:p>
        </p:txBody>
      </p:sp>
    </p:spTree>
    <p:extLst>
      <p:ext uri="{BB962C8B-B14F-4D97-AF65-F5344CB8AC3E}">
        <p14:creationId xmlns:p14="http://schemas.microsoft.com/office/powerpoint/2010/main" val="3976249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Famous Social “Gospelers”</a:t>
            </a:r>
            <a:endParaRPr lang="en-US" dirty="0">
              <a:solidFill>
                <a:srgbClr val="FFFF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2741" y="1752600"/>
            <a:ext cx="3019459" cy="4537439"/>
          </a:xfrm>
          <a:prstGeom prst="rect">
            <a:avLst/>
          </a:prstGeom>
        </p:spPr>
      </p:pic>
    </p:spTree>
    <p:extLst>
      <p:ext uri="{BB962C8B-B14F-4D97-AF65-F5344CB8AC3E}">
        <p14:creationId xmlns:p14="http://schemas.microsoft.com/office/powerpoint/2010/main" val="42367086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74837"/>
            <a:ext cx="8229600" cy="3230563"/>
          </a:xfrm>
        </p:spPr>
        <p:txBody>
          <a:bodyPr>
            <a:noAutofit/>
          </a:bodyPr>
          <a:lstStyle/>
          <a:p>
            <a:pPr lvl="0">
              <a:spcBef>
                <a:spcPts val="1500"/>
              </a:spcBef>
              <a:spcAft>
                <a:spcPts val="1500"/>
              </a:spcAft>
            </a:pPr>
            <a:r>
              <a:rPr lang="en-US" sz="2400" dirty="0" smtClean="0"/>
              <a:t>Bible </a:t>
            </a:r>
            <a:r>
              <a:rPr lang="en-US" sz="2400" dirty="0" smtClean="0">
                <a:sym typeface="Wingdings"/>
              </a:rPr>
              <a:t> “reprove, rebuke, exhort” (2 Tim 4:2).</a:t>
            </a:r>
          </a:p>
          <a:p>
            <a:pPr lvl="0">
              <a:spcBef>
                <a:spcPts val="1500"/>
              </a:spcBef>
              <a:spcAft>
                <a:spcPts val="1500"/>
              </a:spcAft>
            </a:pPr>
            <a:r>
              <a:rPr lang="en-US" sz="2400" dirty="0" smtClean="0">
                <a:sym typeface="Wingdings"/>
              </a:rPr>
              <a:t>Apostles made people feel guilty (Acts 24:24-25).</a:t>
            </a:r>
            <a:endParaRPr lang="en-US" sz="2400" dirty="0" smtClean="0"/>
          </a:p>
          <a:p>
            <a:pPr lvl="0">
              <a:spcBef>
                <a:spcPts val="1500"/>
              </a:spcBef>
              <a:spcAft>
                <a:spcPts val="1500"/>
              </a:spcAft>
            </a:pPr>
            <a:r>
              <a:rPr lang="en-US" sz="2400" dirty="0" smtClean="0"/>
              <a:t>“I have not shunned to declare the whole counsel of God” (Acts 20:27).</a:t>
            </a:r>
          </a:p>
          <a:p>
            <a:pPr lvl="0">
              <a:spcBef>
                <a:spcPts val="1500"/>
              </a:spcBef>
              <a:spcAft>
                <a:spcPts val="1500"/>
              </a:spcAft>
            </a:pPr>
            <a:r>
              <a:rPr lang="en-US" sz="2400" dirty="0" smtClean="0"/>
              <a:t>Do not subtract from the word (Rev 22:19).</a:t>
            </a:r>
          </a:p>
          <a:p>
            <a:pPr lvl="0">
              <a:spcBef>
                <a:spcPts val="1500"/>
              </a:spcBef>
              <a:spcAft>
                <a:spcPts val="1500"/>
              </a:spcAft>
            </a:pPr>
            <a:r>
              <a:rPr lang="en-US" sz="2400" dirty="0" smtClean="0"/>
              <a:t>Joe Hisle, “People accuse us of preaching on questions no one is asking. …”</a:t>
            </a:r>
            <a:endParaRPr lang="en-US" sz="2400" dirty="0"/>
          </a:p>
        </p:txBody>
      </p:sp>
      <p:sp>
        <p:nvSpPr>
          <p:cNvPr id="4" name="Content Placeholder 2"/>
          <p:cNvSpPr txBox="1">
            <a:spLocks/>
          </p:cNvSpPr>
          <p:nvPr/>
        </p:nvSpPr>
        <p:spPr>
          <a:xfrm>
            <a:off x="609600" y="10668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400" dirty="0" smtClean="0"/>
              <a:t>Social gospel </a:t>
            </a:r>
            <a:r>
              <a:rPr lang="en-US" sz="2400" dirty="0" smtClean="0">
                <a:sym typeface="Wingdings"/>
              </a:rPr>
              <a:t> only positive messages.</a:t>
            </a:r>
            <a:endParaRPr lang="en-US" sz="2400" dirty="0"/>
          </a:p>
        </p:txBody>
      </p:sp>
    </p:spTree>
    <p:extLst>
      <p:ext uri="{BB962C8B-B14F-4D97-AF65-F5344CB8AC3E}">
        <p14:creationId xmlns:p14="http://schemas.microsoft.com/office/powerpoint/2010/main" val="306731496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382000" cy="4525963"/>
          </a:xfrm>
        </p:spPr>
        <p:txBody>
          <a:bodyPr>
            <a:normAutofit/>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dirty="0" smtClean="0"/>
              <a:t>Perverts the nature and mission of the church.</a:t>
            </a:r>
          </a:p>
          <a:p>
            <a:pPr marL="514350" indent="-514350">
              <a:buFont typeface="+mj-lt"/>
              <a:buAutoNum type="arabicParenR"/>
            </a:pPr>
            <a:r>
              <a:rPr lang="en-US" dirty="0" smtClean="0"/>
              <a:t>Ruins evangelism.</a:t>
            </a:r>
          </a:p>
          <a:p>
            <a:pPr marL="514350" indent="-514350">
              <a:buFont typeface="+mj-lt"/>
              <a:buAutoNum type="arabicParenR"/>
            </a:pPr>
            <a:r>
              <a:rPr lang="en-US" dirty="0" smtClean="0"/>
              <a:t>Destroys the “one hope” of the gospel.</a:t>
            </a:r>
          </a:p>
          <a:p>
            <a:pPr marL="514350" indent="-514350">
              <a:buFont typeface="+mj-lt"/>
              <a:buAutoNum type="arabicParenR"/>
            </a:pPr>
            <a:r>
              <a:rPr lang="en-US" dirty="0" smtClean="0"/>
              <a:t>Perverts the gospel.</a:t>
            </a:r>
          </a:p>
          <a:p>
            <a:pPr marL="514350" indent="-514350">
              <a:buFont typeface="+mj-lt"/>
              <a:buAutoNum type="arabicParenR"/>
            </a:pPr>
            <a:r>
              <a:rPr lang="en-US" b="1" dirty="0" smtClean="0">
                <a:solidFill>
                  <a:srgbClr val="FFFF00"/>
                </a:solidFill>
              </a:rPr>
              <a:t>Perverts the worship of the church.</a:t>
            </a:r>
          </a:p>
          <a:p>
            <a:pPr marL="514350" indent="-514350">
              <a:buFont typeface="+mj-lt"/>
              <a:buAutoNum type="arabicParenR"/>
            </a:pPr>
            <a:endParaRPr lang="en-US" dirty="0" smtClean="0"/>
          </a:p>
        </p:txBody>
      </p:sp>
    </p:spTree>
    <p:extLst>
      <p:ext uri="{BB962C8B-B14F-4D97-AF65-F5344CB8AC3E}">
        <p14:creationId xmlns:p14="http://schemas.microsoft.com/office/powerpoint/2010/main" val="18917467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2895600"/>
          </a:xfrm>
        </p:spPr>
        <p:txBody>
          <a:bodyPr>
            <a:noAutofit/>
          </a:bodyPr>
          <a:lstStyle/>
          <a:p>
            <a:pPr lvl="0">
              <a:spcBef>
                <a:spcPts val="1500"/>
              </a:spcBef>
              <a:spcAft>
                <a:spcPts val="1500"/>
              </a:spcAft>
            </a:pPr>
            <a:r>
              <a:rPr lang="en-US" sz="2800" dirty="0" smtClean="0"/>
              <a:t>"Decently and </a:t>
            </a:r>
            <a:r>
              <a:rPr lang="en-US" sz="2800" dirty="0"/>
              <a:t>in order" (1 Cor 14:40).</a:t>
            </a:r>
          </a:p>
          <a:p>
            <a:pPr lvl="0">
              <a:spcBef>
                <a:spcPts val="1500"/>
              </a:spcBef>
              <a:spcAft>
                <a:spcPts val="1500"/>
              </a:spcAft>
            </a:pPr>
            <a:r>
              <a:rPr lang="en-US" sz="2800" dirty="0" smtClean="0"/>
              <a:t>Based on </a:t>
            </a:r>
            <a:r>
              <a:rPr lang="en-US" sz="2800" dirty="0"/>
              <a:t>the doctrines and commandments of God, not men (Mt 15:9).</a:t>
            </a:r>
          </a:p>
          <a:p>
            <a:pPr lvl="0">
              <a:spcBef>
                <a:spcPts val="1500"/>
              </a:spcBef>
              <a:spcAft>
                <a:spcPts val="1500"/>
              </a:spcAft>
            </a:pPr>
            <a:r>
              <a:rPr lang="en-US" sz="2800" dirty="0" smtClean="0"/>
              <a:t>In spirit </a:t>
            </a:r>
            <a:r>
              <a:rPr lang="en-US" sz="2800" dirty="0"/>
              <a:t>and in truth (Jn 4:24) </a:t>
            </a:r>
            <a:r>
              <a:rPr lang="en-US" sz="2800" dirty="0" smtClean="0"/>
              <a:t>– pattern</a:t>
            </a:r>
            <a:r>
              <a:rPr lang="en-US" sz="2800" dirty="0"/>
              <a:t>.</a:t>
            </a:r>
          </a:p>
          <a:p>
            <a:pPr lvl="0">
              <a:spcBef>
                <a:spcPts val="1500"/>
              </a:spcBef>
              <a:spcAft>
                <a:spcPts val="1500"/>
              </a:spcAft>
            </a:pPr>
            <a:r>
              <a:rPr lang="en-US" sz="2800" dirty="0" smtClean="0"/>
              <a:t>Follow the </a:t>
            </a:r>
            <a:r>
              <a:rPr lang="en-US" sz="2800" dirty="0"/>
              <a:t>divine traditions </a:t>
            </a:r>
            <a:r>
              <a:rPr lang="en-US" sz="2800" dirty="0" smtClean="0"/>
              <a:t>(</a:t>
            </a:r>
            <a:r>
              <a:rPr lang="en-US" sz="2800" dirty="0"/>
              <a:t>1 Cor 11:2</a:t>
            </a:r>
            <a:r>
              <a:rPr lang="en-US" sz="2800" dirty="0" smtClean="0"/>
              <a:t>). </a:t>
            </a:r>
          </a:p>
          <a:p>
            <a:pPr lvl="0">
              <a:spcBef>
                <a:spcPts val="1500"/>
              </a:spcBef>
              <a:spcAft>
                <a:spcPts val="1500"/>
              </a:spcAft>
            </a:pPr>
            <a:r>
              <a:rPr lang="en-US" sz="2800" dirty="0" smtClean="0"/>
              <a:t>Those traditions delivered </a:t>
            </a:r>
            <a:r>
              <a:rPr lang="en-US" sz="2800" dirty="0"/>
              <a:t>by the Lord </a:t>
            </a:r>
            <a:r>
              <a:rPr lang="en-US" sz="2800" dirty="0" smtClean="0"/>
              <a:t>(</a:t>
            </a:r>
            <a:r>
              <a:rPr lang="en-US" sz="2800" dirty="0"/>
              <a:t>1 Cor 11:23</a:t>
            </a:r>
            <a:r>
              <a:rPr lang="en-US" sz="2800" dirty="0" smtClean="0"/>
              <a:t>).</a:t>
            </a:r>
            <a:endParaRPr lang="en-US" sz="2800" dirty="0"/>
          </a:p>
        </p:txBody>
      </p:sp>
      <p:sp>
        <p:nvSpPr>
          <p:cNvPr id="2" name="TextBox 1"/>
          <p:cNvSpPr txBox="1"/>
          <p:nvPr/>
        </p:nvSpPr>
        <p:spPr>
          <a:xfrm>
            <a:off x="609600" y="304800"/>
            <a:ext cx="8077200" cy="523220"/>
          </a:xfrm>
          <a:prstGeom prst="rect">
            <a:avLst/>
          </a:prstGeom>
          <a:noFill/>
        </p:spPr>
        <p:txBody>
          <a:bodyPr wrap="square" rtlCol="0">
            <a:spAutoFit/>
          </a:bodyPr>
          <a:lstStyle/>
          <a:p>
            <a:pPr algn="ctr">
              <a:buNone/>
            </a:pPr>
            <a:r>
              <a:rPr lang="en-US" sz="2800" b="1" dirty="0" smtClean="0">
                <a:solidFill>
                  <a:srgbClr val="FFFF00"/>
                </a:solidFill>
              </a:rPr>
              <a:t>Worship is </a:t>
            </a:r>
            <a:r>
              <a:rPr lang="en-US" sz="2800" b="1" u="sng" dirty="0" smtClean="0">
                <a:solidFill>
                  <a:srgbClr val="FFFF00"/>
                </a:solidFill>
              </a:rPr>
              <a:t>regulated</a:t>
            </a:r>
            <a:r>
              <a:rPr lang="en-US" sz="2800" b="1" dirty="0">
                <a:solidFill>
                  <a:srgbClr val="FFFF00"/>
                </a:solidFill>
              </a:rPr>
              <a:t>:</a:t>
            </a:r>
          </a:p>
        </p:txBody>
      </p:sp>
    </p:spTree>
    <p:extLst>
      <p:ext uri="{BB962C8B-B14F-4D97-AF65-F5344CB8AC3E}">
        <p14:creationId xmlns:p14="http://schemas.microsoft.com/office/powerpoint/2010/main" val="17156593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620000" cy="2895600"/>
          </a:xfrm>
        </p:spPr>
        <p:txBody>
          <a:bodyPr>
            <a:noAutofit/>
          </a:bodyPr>
          <a:lstStyle/>
          <a:p>
            <a:pPr lvl="0">
              <a:spcBef>
                <a:spcPts val="1500"/>
              </a:spcBef>
              <a:spcAft>
                <a:spcPts val="1500"/>
              </a:spcAft>
            </a:pPr>
            <a:r>
              <a:rPr lang="en-US" sz="2800" dirty="0" smtClean="0"/>
              <a:t>The social gospel </a:t>
            </a:r>
            <a:r>
              <a:rPr lang="en-US" sz="2800" dirty="0" smtClean="0">
                <a:sym typeface="Wingdings"/>
              </a:rPr>
              <a:t> man-centered.</a:t>
            </a:r>
            <a:endParaRPr lang="en-US" sz="2800" dirty="0"/>
          </a:p>
          <a:p>
            <a:pPr lvl="0">
              <a:spcBef>
                <a:spcPts val="1500"/>
              </a:spcBef>
              <a:spcAft>
                <a:spcPts val="1500"/>
              </a:spcAft>
            </a:pPr>
            <a:r>
              <a:rPr lang="en-US" sz="2800" dirty="0"/>
              <a:t>Bible worship </a:t>
            </a:r>
            <a:r>
              <a:rPr lang="en-US" sz="2800" dirty="0" smtClean="0">
                <a:sym typeface="Wingdings"/>
              </a:rPr>
              <a:t> </a:t>
            </a:r>
            <a:r>
              <a:rPr lang="en-US" sz="2800" dirty="0" smtClean="0"/>
              <a:t>God-centered (</a:t>
            </a:r>
            <a:r>
              <a:rPr lang="en-US" sz="2800" dirty="0"/>
              <a:t>Mt </a:t>
            </a:r>
            <a:r>
              <a:rPr lang="en-US" sz="2800" dirty="0" smtClean="0"/>
              <a:t>6:10).</a:t>
            </a:r>
            <a:endParaRPr lang="en-US" sz="2800" dirty="0"/>
          </a:p>
        </p:txBody>
      </p:sp>
      <p:sp>
        <p:nvSpPr>
          <p:cNvPr id="2" name="TextBox 1"/>
          <p:cNvSpPr txBox="1"/>
          <p:nvPr/>
        </p:nvSpPr>
        <p:spPr>
          <a:xfrm>
            <a:off x="609600" y="528935"/>
            <a:ext cx="8077200" cy="523220"/>
          </a:xfrm>
          <a:prstGeom prst="rect">
            <a:avLst/>
          </a:prstGeom>
          <a:noFill/>
        </p:spPr>
        <p:txBody>
          <a:bodyPr wrap="square" rtlCol="0">
            <a:spAutoFit/>
          </a:bodyPr>
          <a:lstStyle/>
          <a:p>
            <a:pPr algn="ctr">
              <a:buNone/>
            </a:pPr>
            <a:r>
              <a:rPr lang="en-US" sz="2800" b="1" dirty="0" smtClean="0">
                <a:solidFill>
                  <a:srgbClr val="FFFF00"/>
                </a:solidFill>
              </a:rPr>
              <a:t>Worship is </a:t>
            </a:r>
            <a:r>
              <a:rPr lang="en-US" sz="2800" b="1" u="sng" dirty="0" smtClean="0">
                <a:solidFill>
                  <a:srgbClr val="FFFF00"/>
                </a:solidFill>
              </a:rPr>
              <a:t>God-centered</a:t>
            </a:r>
            <a:r>
              <a:rPr lang="en-US" sz="2800" b="1" dirty="0" smtClean="0">
                <a:solidFill>
                  <a:srgbClr val="FFFF00"/>
                </a:solidFill>
              </a:rPr>
              <a:t>:</a:t>
            </a:r>
            <a:endParaRPr lang="en-US" sz="2800" b="1" dirty="0">
              <a:solidFill>
                <a:srgbClr val="FFFF00"/>
              </a:solidFill>
            </a:endParaRPr>
          </a:p>
        </p:txBody>
      </p:sp>
    </p:spTree>
    <p:extLst>
      <p:ext uri="{BB962C8B-B14F-4D97-AF65-F5344CB8AC3E}">
        <p14:creationId xmlns:p14="http://schemas.microsoft.com/office/powerpoint/2010/main" val="24759982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382000" cy="4525963"/>
          </a:xfrm>
        </p:spPr>
        <p:txBody>
          <a:bodyPr>
            <a:normAutofit lnSpcReduction="10000"/>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dirty="0" smtClean="0"/>
              <a:t>Perverts the nature and mission of the church.</a:t>
            </a:r>
          </a:p>
          <a:p>
            <a:pPr marL="514350" indent="-514350">
              <a:buFont typeface="+mj-lt"/>
              <a:buAutoNum type="arabicParenR"/>
            </a:pPr>
            <a:r>
              <a:rPr lang="en-US" dirty="0" smtClean="0"/>
              <a:t>Ruins evangelism.</a:t>
            </a:r>
          </a:p>
          <a:p>
            <a:pPr marL="514350" indent="-514350">
              <a:buFont typeface="+mj-lt"/>
              <a:buAutoNum type="arabicParenR"/>
            </a:pPr>
            <a:r>
              <a:rPr lang="en-US" dirty="0" smtClean="0"/>
              <a:t>Destroys the “one hope” of the gospel.</a:t>
            </a:r>
          </a:p>
          <a:p>
            <a:pPr marL="514350" indent="-514350">
              <a:buFont typeface="+mj-lt"/>
              <a:buAutoNum type="arabicParenR"/>
            </a:pPr>
            <a:r>
              <a:rPr lang="en-US" dirty="0" smtClean="0"/>
              <a:t>Perverts the gospel.</a:t>
            </a:r>
          </a:p>
          <a:p>
            <a:pPr marL="514350" indent="-514350">
              <a:buFont typeface="+mj-lt"/>
              <a:buAutoNum type="arabicParenR"/>
            </a:pPr>
            <a:r>
              <a:rPr lang="en-US" dirty="0" smtClean="0"/>
              <a:t>Perverts the worship of the church.</a:t>
            </a:r>
          </a:p>
          <a:p>
            <a:pPr marL="514350" indent="-514350">
              <a:buFont typeface="+mj-lt"/>
              <a:buAutoNum type="arabicParenR"/>
            </a:pPr>
            <a:r>
              <a:rPr lang="en-US" b="1" dirty="0" smtClean="0">
                <a:solidFill>
                  <a:srgbClr val="FFFF00"/>
                </a:solidFill>
              </a:rPr>
              <a:t>Perverts the music of the church.</a:t>
            </a:r>
          </a:p>
          <a:p>
            <a:pPr marL="514350" indent="-514350">
              <a:buFont typeface="+mj-lt"/>
              <a:buAutoNum type="arabicParenR"/>
            </a:pPr>
            <a:endParaRPr lang="en-US" dirty="0" smtClean="0"/>
          </a:p>
        </p:txBody>
      </p:sp>
    </p:spTree>
    <p:extLst>
      <p:ext uri="{BB962C8B-B14F-4D97-AF65-F5344CB8AC3E}">
        <p14:creationId xmlns:p14="http://schemas.microsoft.com/office/powerpoint/2010/main" val="40533947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620000" cy="2895600"/>
          </a:xfrm>
        </p:spPr>
        <p:txBody>
          <a:bodyPr>
            <a:noAutofit/>
          </a:bodyPr>
          <a:lstStyle/>
          <a:p>
            <a:pPr lvl="0">
              <a:spcBef>
                <a:spcPts val="1500"/>
              </a:spcBef>
              <a:spcAft>
                <a:spcPts val="1500"/>
              </a:spcAft>
            </a:pPr>
            <a:r>
              <a:rPr lang="en-US" sz="2800" b="1" dirty="0" smtClean="0">
                <a:solidFill>
                  <a:srgbClr val="FFFF00"/>
                </a:solidFill>
              </a:rPr>
              <a:t>Num 10:1-8 </a:t>
            </a:r>
            <a:r>
              <a:rPr lang="en-US" sz="2800" dirty="0" smtClean="0"/>
              <a:t>– Two silver trumpets, made certain way, only Levites.</a:t>
            </a:r>
            <a:endParaRPr lang="en-US" sz="2800" dirty="0"/>
          </a:p>
          <a:p>
            <a:pPr lvl="0">
              <a:spcBef>
                <a:spcPts val="1500"/>
              </a:spcBef>
              <a:spcAft>
                <a:spcPts val="1500"/>
              </a:spcAft>
            </a:pPr>
            <a:r>
              <a:rPr lang="en-US" sz="2800" b="1" dirty="0" smtClean="0">
                <a:solidFill>
                  <a:srgbClr val="FFFF00"/>
                </a:solidFill>
              </a:rPr>
              <a:t>2 Ch 29:25 </a:t>
            </a:r>
            <a:r>
              <a:rPr lang="en-US" sz="2800" dirty="0" smtClean="0"/>
              <a:t>– David authorized to made </a:t>
            </a:r>
            <a:r>
              <a:rPr lang="en-US" sz="2800" dirty="0"/>
              <a:t>additional </a:t>
            </a:r>
            <a:r>
              <a:rPr lang="en-US" sz="2800" dirty="0" smtClean="0"/>
              <a:t>instruments.</a:t>
            </a:r>
          </a:p>
          <a:p>
            <a:pPr lvl="0">
              <a:spcBef>
                <a:spcPts val="1500"/>
              </a:spcBef>
              <a:spcAft>
                <a:spcPts val="1500"/>
              </a:spcAft>
            </a:pPr>
            <a:r>
              <a:rPr lang="en-US" sz="2800" b="1" dirty="0" smtClean="0">
                <a:solidFill>
                  <a:srgbClr val="FFFF00"/>
                </a:solidFill>
              </a:rPr>
              <a:t>1 Ch 16:1-6 </a:t>
            </a:r>
            <a:r>
              <a:rPr lang="en-US" sz="2800" dirty="0" smtClean="0"/>
              <a:t>– Played only by Levites.</a:t>
            </a:r>
            <a:endParaRPr lang="en-US" sz="2800" dirty="0"/>
          </a:p>
          <a:p>
            <a:pPr lvl="0">
              <a:spcBef>
                <a:spcPts val="1500"/>
              </a:spcBef>
              <a:spcAft>
                <a:spcPts val="1500"/>
              </a:spcAft>
            </a:pPr>
            <a:r>
              <a:rPr lang="en-US" sz="2800" b="1" dirty="0" smtClean="0">
                <a:solidFill>
                  <a:srgbClr val="FFFF00"/>
                </a:solidFill>
              </a:rPr>
              <a:t>Num 10:2; 1 Ch 23:5 </a:t>
            </a:r>
            <a:r>
              <a:rPr lang="en-US" sz="2800" dirty="0" smtClean="0"/>
              <a:t>– Israel </a:t>
            </a:r>
            <a:r>
              <a:rPr lang="en-US" sz="2800" dirty="0"/>
              <a:t>had to "make" instruments </a:t>
            </a:r>
            <a:r>
              <a:rPr lang="en-US" sz="2800" dirty="0" smtClean="0"/>
              <a:t>not "</a:t>
            </a:r>
            <a:r>
              <a:rPr lang="en-US" sz="2800" dirty="0"/>
              <a:t>borrow" </a:t>
            </a:r>
            <a:r>
              <a:rPr lang="en-US" sz="2800" dirty="0" smtClean="0"/>
              <a:t>from </a:t>
            </a:r>
            <a:r>
              <a:rPr lang="en-US" sz="2800" dirty="0"/>
              <a:t>heathen nations</a:t>
            </a:r>
            <a:r>
              <a:rPr lang="en-US" sz="2800" dirty="0" smtClean="0"/>
              <a:t>.</a:t>
            </a:r>
            <a:br>
              <a:rPr lang="en-US" sz="2800" dirty="0" smtClean="0"/>
            </a:br>
            <a:r>
              <a:rPr lang="en-US" sz="1100" dirty="0" smtClean="0"/>
              <a:t>[30]</a:t>
            </a:r>
            <a:endParaRPr lang="en-US" sz="1100" dirty="0"/>
          </a:p>
        </p:txBody>
      </p:sp>
      <p:sp>
        <p:nvSpPr>
          <p:cNvPr id="2" name="TextBox 1"/>
          <p:cNvSpPr txBox="1"/>
          <p:nvPr/>
        </p:nvSpPr>
        <p:spPr>
          <a:xfrm>
            <a:off x="609600" y="528935"/>
            <a:ext cx="8077200" cy="523220"/>
          </a:xfrm>
          <a:prstGeom prst="rect">
            <a:avLst/>
          </a:prstGeom>
          <a:noFill/>
        </p:spPr>
        <p:txBody>
          <a:bodyPr wrap="square" rtlCol="0">
            <a:spAutoFit/>
          </a:bodyPr>
          <a:lstStyle/>
          <a:p>
            <a:pPr algn="ctr">
              <a:buNone/>
            </a:pPr>
            <a:r>
              <a:rPr lang="en-US" sz="2800" b="1" u="sng" dirty="0" smtClean="0">
                <a:solidFill>
                  <a:srgbClr val="FFFF00"/>
                </a:solidFill>
              </a:rPr>
              <a:t>OT</a:t>
            </a:r>
            <a:r>
              <a:rPr lang="en-US" sz="2800" b="1" dirty="0" smtClean="0">
                <a:solidFill>
                  <a:srgbClr val="FFFF00"/>
                </a:solidFill>
              </a:rPr>
              <a:t> regulated music:</a:t>
            </a:r>
            <a:endParaRPr lang="en-US" sz="2800" b="1" dirty="0">
              <a:solidFill>
                <a:srgbClr val="FFFF00"/>
              </a:solidFill>
            </a:endParaRPr>
          </a:p>
        </p:txBody>
      </p:sp>
    </p:spTree>
    <p:extLst>
      <p:ext uri="{BB962C8B-B14F-4D97-AF65-F5344CB8AC3E}">
        <p14:creationId xmlns:p14="http://schemas.microsoft.com/office/powerpoint/2010/main" val="342693080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305800" cy="4800600"/>
          </a:xfrm>
        </p:spPr>
        <p:txBody>
          <a:bodyPr>
            <a:noAutofit/>
          </a:bodyPr>
          <a:lstStyle/>
          <a:p>
            <a:pPr lvl="0">
              <a:spcBef>
                <a:spcPts val="1000"/>
              </a:spcBef>
              <a:spcAft>
                <a:spcPts val="1000"/>
              </a:spcAft>
            </a:pPr>
            <a:r>
              <a:rPr lang="en-US" sz="2400" dirty="0" smtClean="0"/>
              <a:t>Eph 5:19 – All </a:t>
            </a:r>
            <a:r>
              <a:rPr lang="en-US" sz="2400" dirty="0"/>
              <a:t>Christians are told to "</a:t>
            </a:r>
            <a:r>
              <a:rPr lang="en-US" sz="2400" dirty="0" smtClean="0"/>
              <a:t>sing"</a:t>
            </a:r>
            <a:endParaRPr lang="en-US" sz="2400" dirty="0"/>
          </a:p>
          <a:p>
            <a:pPr lvl="0">
              <a:spcBef>
                <a:spcPts val="1000"/>
              </a:spcBef>
              <a:spcAft>
                <a:spcPts val="1000"/>
              </a:spcAft>
            </a:pPr>
            <a:r>
              <a:rPr lang="en-US" sz="2400" b="1" dirty="0">
                <a:solidFill>
                  <a:srgbClr val="FFFF00"/>
                </a:solidFill>
              </a:rPr>
              <a:t>"Sing"</a:t>
            </a:r>
            <a:r>
              <a:rPr lang="en-US" sz="2400" dirty="0">
                <a:solidFill>
                  <a:srgbClr val="FFFF00"/>
                </a:solidFill>
              </a:rPr>
              <a:t> </a:t>
            </a:r>
            <a:r>
              <a:rPr lang="en-US" sz="2400" dirty="0" smtClean="0">
                <a:sym typeface="Wingdings"/>
              </a:rPr>
              <a:t></a:t>
            </a:r>
            <a:r>
              <a:rPr lang="en-US" sz="2400" dirty="0" smtClean="0"/>
              <a:t> </a:t>
            </a:r>
            <a:r>
              <a:rPr lang="en-US" sz="2400" b="1" dirty="0">
                <a:solidFill>
                  <a:srgbClr val="FFFF00"/>
                </a:solidFill>
              </a:rPr>
              <a:t>"make music with the </a:t>
            </a:r>
            <a:r>
              <a:rPr lang="en-US" sz="2400" b="1" dirty="0" smtClean="0">
                <a:solidFill>
                  <a:srgbClr val="FFFF00"/>
                </a:solidFill>
              </a:rPr>
              <a:t>voice"</a:t>
            </a:r>
            <a:endParaRPr lang="en-US" sz="2400" dirty="0">
              <a:solidFill>
                <a:srgbClr val="FFFF00"/>
              </a:solidFill>
            </a:endParaRPr>
          </a:p>
          <a:p>
            <a:pPr lvl="0">
              <a:spcBef>
                <a:spcPts val="1000"/>
              </a:spcBef>
              <a:spcAft>
                <a:spcPts val="1000"/>
              </a:spcAft>
            </a:pPr>
            <a:r>
              <a:rPr lang="en-US" sz="2400" dirty="0" smtClean="0"/>
              <a:t>Instruments forbidden </a:t>
            </a:r>
            <a:r>
              <a:rPr lang="en-US" sz="2400" dirty="0"/>
              <a:t>by silence (Col 3:17; Mt 15:9</a:t>
            </a:r>
            <a:r>
              <a:rPr lang="en-US" sz="2400" dirty="0" smtClean="0"/>
              <a:t>)</a:t>
            </a:r>
            <a:endParaRPr lang="en-US" sz="2400" dirty="0"/>
          </a:p>
          <a:p>
            <a:pPr lvl="0">
              <a:spcBef>
                <a:spcPts val="1000"/>
              </a:spcBef>
              <a:spcAft>
                <a:spcPts val="1000"/>
              </a:spcAft>
            </a:pPr>
            <a:r>
              <a:rPr lang="en-US" sz="2400" dirty="0"/>
              <a:t>Music "made with voice" </a:t>
            </a:r>
            <a:r>
              <a:rPr lang="en-US" sz="2400" dirty="0">
                <a:sym typeface="Wingdings"/>
              </a:rPr>
              <a:t></a:t>
            </a:r>
            <a:r>
              <a:rPr lang="en-US" sz="2400" dirty="0"/>
              <a:t> </a:t>
            </a:r>
            <a:r>
              <a:rPr lang="en-US" sz="2400" dirty="0" smtClean="0"/>
              <a:t>consist of words classified </a:t>
            </a:r>
            <a:r>
              <a:rPr lang="en-US" sz="2400" dirty="0"/>
              <a:t>as "songs, hymns and spiritual songs" (Col 3:16).</a:t>
            </a:r>
          </a:p>
          <a:p>
            <a:pPr lvl="0">
              <a:spcBef>
                <a:spcPts val="1000"/>
              </a:spcBef>
              <a:spcAft>
                <a:spcPts val="1000"/>
              </a:spcAft>
            </a:pPr>
            <a:r>
              <a:rPr lang="en-US" sz="2400" dirty="0"/>
              <a:t>Vocal instrumentation </a:t>
            </a:r>
            <a:r>
              <a:rPr lang="en-US" sz="2400" dirty="0">
                <a:sym typeface="Wingdings"/>
              </a:rPr>
              <a:t></a:t>
            </a:r>
            <a:r>
              <a:rPr lang="en-US" sz="2400" dirty="0"/>
              <a:t> unauthorized because not words classified as "songs, hymns and spiritual songs"</a:t>
            </a:r>
          </a:p>
          <a:p>
            <a:pPr lvl="0">
              <a:spcBef>
                <a:spcPts val="1000"/>
              </a:spcBef>
              <a:spcAft>
                <a:spcPts val="1000"/>
              </a:spcAft>
            </a:pPr>
            <a:r>
              <a:rPr lang="en-US" sz="2400" dirty="0" smtClean="0"/>
              <a:t>Handclapping </a:t>
            </a:r>
            <a:r>
              <a:rPr lang="en-US" sz="2400" dirty="0" smtClean="0">
                <a:sym typeface="Wingdings"/>
              </a:rPr>
              <a:t></a:t>
            </a:r>
            <a:r>
              <a:rPr lang="en-US" sz="2400" dirty="0" smtClean="0"/>
              <a:t> unauthorized; percussion instrumentation not classified as "sing" </a:t>
            </a:r>
            <a:r>
              <a:rPr lang="en-US" sz="1600" dirty="0" smtClean="0"/>
              <a:t>("make music with the voice")</a:t>
            </a:r>
            <a:endParaRPr lang="en-US" sz="2400" dirty="0"/>
          </a:p>
        </p:txBody>
      </p:sp>
      <p:sp>
        <p:nvSpPr>
          <p:cNvPr id="2" name="TextBox 1"/>
          <p:cNvSpPr txBox="1"/>
          <p:nvPr/>
        </p:nvSpPr>
        <p:spPr>
          <a:xfrm>
            <a:off x="609600" y="528935"/>
            <a:ext cx="8077200" cy="523220"/>
          </a:xfrm>
          <a:prstGeom prst="rect">
            <a:avLst/>
          </a:prstGeom>
          <a:noFill/>
        </p:spPr>
        <p:txBody>
          <a:bodyPr wrap="square" rtlCol="0">
            <a:spAutoFit/>
          </a:bodyPr>
          <a:lstStyle/>
          <a:p>
            <a:pPr algn="ctr">
              <a:buNone/>
            </a:pPr>
            <a:r>
              <a:rPr lang="en-US" sz="2800" b="1" u="sng" dirty="0" smtClean="0">
                <a:solidFill>
                  <a:srgbClr val="FFFF00"/>
                </a:solidFill>
              </a:rPr>
              <a:t>NT</a:t>
            </a:r>
            <a:r>
              <a:rPr lang="en-US" sz="2800" b="1" dirty="0" smtClean="0">
                <a:solidFill>
                  <a:srgbClr val="FFFF00"/>
                </a:solidFill>
              </a:rPr>
              <a:t> regulates music:</a:t>
            </a:r>
            <a:endParaRPr lang="en-US" sz="2800" b="1" dirty="0">
              <a:solidFill>
                <a:srgbClr val="FFFF00"/>
              </a:solidFill>
            </a:endParaRPr>
          </a:p>
        </p:txBody>
      </p:sp>
    </p:spTree>
    <p:extLst>
      <p:ext uri="{BB962C8B-B14F-4D97-AF65-F5344CB8AC3E}">
        <p14:creationId xmlns:p14="http://schemas.microsoft.com/office/powerpoint/2010/main" val="10875567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382000" cy="4525963"/>
          </a:xfrm>
        </p:spPr>
        <p:txBody>
          <a:bodyPr>
            <a:normAutofit fontScale="92500" lnSpcReduction="20000"/>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dirty="0" smtClean="0"/>
              <a:t>Perverts the nature and mission of the church.</a:t>
            </a:r>
          </a:p>
          <a:p>
            <a:pPr marL="514350" indent="-514350">
              <a:buFont typeface="+mj-lt"/>
              <a:buAutoNum type="arabicParenR"/>
            </a:pPr>
            <a:r>
              <a:rPr lang="en-US" dirty="0" smtClean="0"/>
              <a:t>Ruins evangelism.</a:t>
            </a:r>
          </a:p>
          <a:p>
            <a:pPr marL="514350" indent="-514350">
              <a:buFont typeface="+mj-lt"/>
              <a:buAutoNum type="arabicParenR"/>
            </a:pPr>
            <a:r>
              <a:rPr lang="en-US" dirty="0" smtClean="0"/>
              <a:t>Destroys the “one hope” of the gospel.</a:t>
            </a:r>
          </a:p>
          <a:p>
            <a:pPr marL="514350" indent="-514350">
              <a:buFont typeface="+mj-lt"/>
              <a:buAutoNum type="arabicParenR"/>
            </a:pPr>
            <a:r>
              <a:rPr lang="en-US" dirty="0" smtClean="0"/>
              <a:t>Perverts the gospel.</a:t>
            </a:r>
          </a:p>
          <a:p>
            <a:pPr marL="514350" indent="-514350">
              <a:buFont typeface="+mj-lt"/>
              <a:buAutoNum type="arabicParenR"/>
            </a:pPr>
            <a:r>
              <a:rPr lang="en-US" dirty="0" smtClean="0"/>
              <a:t>Perverts the worship of the church.</a:t>
            </a:r>
          </a:p>
          <a:p>
            <a:pPr marL="514350" indent="-514350">
              <a:buFont typeface="+mj-lt"/>
              <a:buAutoNum type="arabicParenR"/>
            </a:pPr>
            <a:r>
              <a:rPr lang="en-US" dirty="0" smtClean="0"/>
              <a:t>Perverts the music of the church.</a:t>
            </a:r>
          </a:p>
          <a:p>
            <a:pPr marL="514350" indent="-514350">
              <a:buFont typeface="+mj-lt"/>
              <a:buAutoNum type="arabicParenR"/>
            </a:pPr>
            <a:r>
              <a:rPr lang="en-US" b="1" dirty="0" smtClean="0">
                <a:solidFill>
                  <a:srgbClr val="FFFF00"/>
                </a:solidFill>
              </a:rPr>
              <a:t>Destroys the unity of the church.</a:t>
            </a:r>
          </a:p>
        </p:txBody>
      </p:sp>
    </p:spTree>
    <p:extLst>
      <p:ext uri="{BB962C8B-B14F-4D97-AF65-F5344CB8AC3E}">
        <p14:creationId xmlns:p14="http://schemas.microsoft.com/office/powerpoint/2010/main" val="4713648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620000" cy="2895600"/>
          </a:xfrm>
        </p:spPr>
        <p:txBody>
          <a:bodyPr>
            <a:noAutofit/>
          </a:bodyPr>
          <a:lstStyle/>
          <a:p>
            <a:pPr lvl="0">
              <a:spcBef>
                <a:spcPts val="1500"/>
              </a:spcBef>
              <a:spcAft>
                <a:spcPts val="1500"/>
              </a:spcAft>
            </a:pPr>
            <a:r>
              <a:rPr lang="en-US" sz="2800" dirty="0" smtClean="0">
                <a:solidFill>
                  <a:srgbClr val="FFFF00"/>
                </a:solidFill>
              </a:rPr>
              <a:t>Permissions </a:t>
            </a:r>
            <a:r>
              <a:rPr lang="en-US" sz="2800" dirty="0" smtClean="0"/>
              <a:t>not pushed division (</a:t>
            </a:r>
            <a:r>
              <a:rPr lang="en-US" sz="2800" dirty="0"/>
              <a:t>Rom 14:14-23).</a:t>
            </a:r>
          </a:p>
          <a:p>
            <a:pPr lvl="0">
              <a:spcBef>
                <a:spcPts val="1500"/>
              </a:spcBef>
              <a:spcAft>
                <a:spcPts val="1500"/>
              </a:spcAft>
            </a:pPr>
            <a:r>
              <a:rPr lang="en-US" sz="2800" dirty="0">
                <a:solidFill>
                  <a:srgbClr val="FFFF00"/>
                </a:solidFill>
              </a:rPr>
              <a:t>Requirements and prohibitions </a:t>
            </a:r>
            <a:r>
              <a:rPr lang="en-US" sz="2800" dirty="0" smtClean="0"/>
              <a:t>not ignored. </a:t>
            </a:r>
            <a:br>
              <a:rPr lang="en-US" sz="2800" dirty="0" smtClean="0"/>
            </a:br>
            <a:r>
              <a:rPr lang="en-US" sz="2700" dirty="0" smtClean="0"/>
              <a:t>(May not “do evil that good may come”– </a:t>
            </a:r>
            <a:r>
              <a:rPr lang="en-US" sz="2700" dirty="0"/>
              <a:t>Rom 3:8).</a:t>
            </a:r>
          </a:p>
          <a:p>
            <a:pPr lvl="0">
              <a:spcBef>
                <a:spcPts val="1500"/>
              </a:spcBef>
              <a:spcAft>
                <a:spcPts val="1500"/>
              </a:spcAft>
            </a:pPr>
            <a:r>
              <a:rPr lang="en-US" sz="2800" dirty="0">
                <a:solidFill>
                  <a:srgbClr val="FFFF00"/>
                </a:solidFill>
              </a:rPr>
              <a:t>Unity is to be based on the truth </a:t>
            </a:r>
            <a:r>
              <a:rPr lang="en-US" sz="2800" dirty="0" smtClean="0"/>
              <a:t>(</a:t>
            </a:r>
            <a:r>
              <a:rPr lang="en-US" sz="2800" dirty="0"/>
              <a:t>Eph 4:3).</a:t>
            </a:r>
          </a:p>
        </p:txBody>
      </p:sp>
      <p:sp>
        <p:nvSpPr>
          <p:cNvPr id="5" name="Content Placeholder 2"/>
          <p:cNvSpPr txBox="1">
            <a:spLocks/>
          </p:cNvSpPr>
          <p:nvPr/>
        </p:nvSpPr>
        <p:spPr>
          <a:xfrm>
            <a:off x="685800" y="6096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"Love the </a:t>
            </a:r>
            <a:r>
              <a:rPr lang="en-US" sz="2800" dirty="0"/>
              <a:t>brotherhood" (1 Pet 2:17).</a:t>
            </a:r>
          </a:p>
        </p:txBody>
      </p:sp>
    </p:spTree>
    <p:extLst>
      <p:ext uri="{BB962C8B-B14F-4D97-AF65-F5344CB8AC3E}">
        <p14:creationId xmlns:p14="http://schemas.microsoft.com/office/powerpoint/2010/main" val="316299195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FF00"/>
                </a:solidFill>
              </a:rPr>
              <a:t>The social gospel:</a:t>
            </a:r>
            <a:endParaRPr lang="en-US" b="1" u="sng" dirty="0">
              <a:solidFill>
                <a:srgbClr val="FFFF00"/>
              </a:solidFill>
            </a:endParaRPr>
          </a:p>
        </p:txBody>
      </p:sp>
      <p:sp>
        <p:nvSpPr>
          <p:cNvPr id="3" name="Content Placeholder 2"/>
          <p:cNvSpPr>
            <a:spLocks noGrp="1"/>
          </p:cNvSpPr>
          <p:nvPr>
            <p:ph idx="1"/>
          </p:nvPr>
        </p:nvSpPr>
        <p:spPr>
          <a:xfrm>
            <a:off x="304800" y="1600200"/>
            <a:ext cx="8382000" cy="4800600"/>
          </a:xfrm>
        </p:spPr>
        <p:txBody>
          <a:bodyPr>
            <a:normAutofit fontScale="92500" lnSpcReduction="20000"/>
          </a:bodyPr>
          <a:lstStyle/>
          <a:p>
            <a:pPr marL="514350" indent="-514350">
              <a:buFont typeface="+mj-lt"/>
              <a:buAutoNum type="arabicParenR"/>
            </a:pPr>
            <a:r>
              <a:rPr lang="en-US" dirty="0" smtClean="0"/>
              <a:t>Confuses individual action with church action.</a:t>
            </a:r>
          </a:p>
          <a:p>
            <a:pPr marL="514350" indent="-514350">
              <a:buFont typeface="+mj-lt"/>
              <a:buAutoNum type="arabicParenR"/>
            </a:pPr>
            <a:r>
              <a:rPr lang="en-US" dirty="0" smtClean="0"/>
              <a:t>Perverts the treasury of the church.</a:t>
            </a:r>
          </a:p>
          <a:p>
            <a:pPr marL="514350" indent="-514350">
              <a:buFont typeface="+mj-lt"/>
              <a:buAutoNum type="arabicParenR"/>
            </a:pPr>
            <a:r>
              <a:rPr lang="en-US" dirty="0" smtClean="0"/>
              <a:t>Perverts the nature and mission of the church.</a:t>
            </a:r>
          </a:p>
          <a:p>
            <a:pPr marL="514350" indent="-514350">
              <a:buFont typeface="+mj-lt"/>
              <a:buAutoNum type="arabicParenR"/>
            </a:pPr>
            <a:r>
              <a:rPr lang="en-US" dirty="0" smtClean="0"/>
              <a:t>Ruins evangelism.</a:t>
            </a:r>
          </a:p>
          <a:p>
            <a:pPr marL="514350" indent="-514350">
              <a:buFont typeface="+mj-lt"/>
              <a:buAutoNum type="arabicParenR"/>
            </a:pPr>
            <a:r>
              <a:rPr lang="en-US" dirty="0" smtClean="0"/>
              <a:t>Destroys the “one hope” of the gospel.</a:t>
            </a:r>
          </a:p>
          <a:p>
            <a:pPr marL="514350" indent="-514350">
              <a:buFont typeface="+mj-lt"/>
              <a:buAutoNum type="arabicParenR"/>
            </a:pPr>
            <a:r>
              <a:rPr lang="en-US" dirty="0" smtClean="0"/>
              <a:t>Perverts the gospel.</a:t>
            </a:r>
          </a:p>
          <a:p>
            <a:pPr marL="514350" indent="-514350">
              <a:buFont typeface="+mj-lt"/>
              <a:buAutoNum type="arabicParenR"/>
            </a:pPr>
            <a:r>
              <a:rPr lang="en-US" dirty="0" smtClean="0"/>
              <a:t>Perverts the worship of the church.</a:t>
            </a:r>
          </a:p>
          <a:p>
            <a:pPr marL="514350" indent="-514350">
              <a:buFont typeface="+mj-lt"/>
              <a:buAutoNum type="arabicParenR"/>
            </a:pPr>
            <a:r>
              <a:rPr lang="en-US" dirty="0" smtClean="0"/>
              <a:t>Perverts the music of the church.</a:t>
            </a:r>
          </a:p>
          <a:p>
            <a:pPr marL="514350" indent="-514350">
              <a:buFont typeface="+mj-lt"/>
              <a:buAutoNum type="arabicParenR"/>
            </a:pPr>
            <a:r>
              <a:rPr lang="en-US" dirty="0" smtClean="0"/>
              <a:t>Destroys the unity of the church.</a:t>
            </a:r>
          </a:p>
          <a:p>
            <a:pPr marL="514350" indent="-514350">
              <a:buFont typeface="+mj-lt"/>
              <a:buAutoNum type="arabicParenR"/>
            </a:pPr>
            <a:r>
              <a:rPr lang="en-US" dirty="0">
                <a:solidFill>
                  <a:srgbClr val="FFFF00"/>
                </a:solidFill>
              </a:rPr>
              <a:t> </a:t>
            </a:r>
            <a:r>
              <a:rPr lang="en-US" b="1" dirty="0" smtClean="0">
                <a:solidFill>
                  <a:srgbClr val="FFFF00"/>
                </a:solidFill>
              </a:rPr>
              <a:t>Promotes Unity-In-Diversity.</a:t>
            </a:r>
          </a:p>
          <a:p>
            <a:pPr marL="514350" indent="-514350">
              <a:buFont typeface="+mj-lt"/>
              <a:buAutoNum type="arabicParenR"/>
            </a:pPr>
            <a:endParaRPr lang="en-US" dirty="0" smtClean="0"/>
          </a:p>
        </p:txBody>
      </p:sp>
    </p:spTree>
    <p:extLst>
      <p:ext uri="{BB962C8B-B14F-4D97-AF65-F5344CB8AC3E}">
        <p14:creationId xmlns:p14="http://schemas.microsoft.com/office/powerpoint/2010/main" val="3881391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Famous Social “Gospelers”</a:t>
            </a:r>
            <a:endParaRPr lang="en-US" dirty="0">
              <a:solidFill>
                <a:srgbClr val="FFFF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7000" y="1676400"/>
            <a:ext cx="6350000" cy="4038600"/>
          </a:xfrm>
          <a:prstGeom prst="rect">
            <a:avLst/>
          </a:prstGeom>
        </p:spPr>
      </p:pic>
      <p:sp>
        <p:nvSpPr>
          <p:cNvPr id="4" name="TextBox 3"/>
          <p:cNvSpPr txBox="1"/>
          <p:nvPr/>
        </p:nvSpPr>
        <p:spPr>
          <a:xfrm>
            <a:off x="228600" y="5715000"/>
            <a:ext cx="8686800" cy="830997"/>
          </a:xfrm>
          <a:prstGeom prst="rect">
            <a:avLst/>
          </a:prstGeom>
          <a:noFill/>
        </p:spPr>
        <p:txBody>
          <a:bodyPr wrap="square" rtlCol="0">
            <a:spAutoFit/>
          </a:bodyPr>
          <a:lstStyle/>
          <a:p>
            <a:pPr algn="ctr">
              <a:buNone/>
            </a:pPr>
            <a:r>
              <a:rPr lang="en-US" dirty="0" smtClean="0"/>
              <a:t>Walter Rauschenbusch, </a:t>
            </a:r>
            <a:r>
              <a:rPr lang="en-US" u="sng" dirty="0" smtClean="0"/>
              <a:t>Christianity and the Social Gospel</a:t>
            </a:r>
            <a:r>
              <a:rPr lang="en-US" dirty="0" smtClean="0"/>
              <a:t>:  “[This book] left an indelible imprint on my thinking.”</a:t>
            </a:r>
            <a:endParaRPr lang="en-US" dirty="0"/>
          </a:p>
        </p:txBody>
      </p:sp>
    </p:spTree>
    <p:extLst>
      <p:ext uri="{BB962C8B-B14F-4D97-AF65-F5344CB8AC3E}">
        <p14:creationId xmlns:p14="http://schemas.microsoft.com/office/powerpoint/2010/main" val="303038973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610600" cy="2895600"/>
          </a:xfrm>
        </p:spPr>
        <p:txBody>
          <a:bodyPr>
            <a:noAutofit/>
          </a:bodyPr>
          <a:lstStyle/>
          <a:p>
            <a:pPr lvl="0">
              <a:spcBef>
                <a:spcPts val="1500"/>
              </a:spcBef>
              <a:spcAft>
                <a:spcPts val="1500"/>
              </a:spcAft>
            </a:pPr>
            <a:r>
              <a:rPr lang="en-US" sz="2400" dirty="0"/>
              <a:t>The Greek word for </a:t>
            </a:r>
            <a:r>
              <a:rPr lang="en-US" sz="2400" b="1" dirty="0">
                <a:solidFill>
                  <a:srgbClr val="FFFF00"/>
                </a:solidFill>
              </a:rPr>
              <a:t>“contribution" (</a:t>
            </a:r>
            <a:r>
              <a:rPr lang="en-US" sz="2400" b="1" dirty="0" err="1">
                <a:solidFill>
                  <a:srgbClr val="FFFF00"/>
                </a:solidFill>
                <a:latin typeface="PCSB Greek" pitchFamily="34" charset="0"/>
              </a:rPr>
              <a:t>koinwniva</a:t>
            </a:r>
            <a:r>
              <a:rPr lang="en-US" sz="2400" b="1" dirty="0">
                <a:solidFill>
                  <a:srgbClr val="FFFF00"/>
                </a:solidFill>
              </a:rPr>
              <a:t>)</a:t>
            </a:r>
            <a:r>
              <a:rPr lang="en-US" sz="2400" dirty="0">
                <a:solidFill>
                  <a:srgbClr val="FFFF00"/>
                </a:solidFill>
              </a:rPr>
              <a:t> </a:t>
            </a:r>
            <a:r>
              <a:rPr lang="en-US" sz="2400" dirty="0"/>
              <a:t>(Rom 15:26) </a:t>
            </a:r>
          </a:p>
          <a:p>
            <a:pPr>
              <a:spcBef>
                <a:spcPts val="1500"/>
              </a:spcBef>
              <a:spcAft>
                <a:spcPts val="1500"/>
              </a:spcAft>
            </a:pPr>
            <a:r>
              <a:rPr lang="en-US" sz="2400" dirty="0"/>
              <a:t>The Greek word for </a:t>
            </a:r>
            <a:r>
              <a:rPr lang="en-US" sz="2400" b="1" dirty="0" smtClean="0">
                <a:solidFill>
                  <a:srgbClr val="FFFF00"/>
                </a:solidFill>
              </a:rPr>
              <a:t>“fellowship" </a:t>
            </a:r>
            <a:r>
              <a:rPr lang="en-US" sz="2400" b="1" dirty="0">
                <a:solidFill>
                  <a:srgbClr val="FFFF00"/>
                </a:solidFill>
              </a:rPr>
              <a:t>(</a:t>
            </a:r>
            <a:r>
              <a:rPr lang="en-US" sz="2400" b="1" dirty="0" err="1">
                <a:solidFill>
                  <a:srgbClr val="FFFF00"/>
                </a:solidFill>
                <a:latin typeface="PCSB Greek" pitchFamily="34" charset="0"/>
              </a:rPr>
              <a:t>koinwniva</a:t>
            </a:r>
            <a:r>
              <a:rPr lang="en-US" sz="2400" b="1" dirty="0">
                <a:solidFill>
                  <a:srgbClr val="FFFF00"/>
                </a:solidFill>
              </a:rPr>
              <a:t>)</a:t>
            </a:r>
            <a:r>
              <a:rPr lang="en-US" sz="2400" dirty="0">
                <a:solidFill>
                  <a:srgbClr val="FFFF00"/>
                </a:solidFill>
              </a:rPr>
              <a:t> </a:t>
            </a:r>
            <a:r>
              <a:rPr lang="en-US" sz="2400" dirty="0" smtClean="0"/>
              <a:t>(1 Jn 1:7) </a:t>
            </a:r>
            <a:endParaRPr lang="en-US" sz="2400" dirty="0"/>
          </a:p>
          <a:p>
            <a:pPr lvl="0">
              <a:spcBef>
                <a:spcPts val="1500"/>
              </a:spcBef>
              <a:spcAft>
                <a:spcPts val="1500"/>
              </a:spcAft>
            </a:pPr>
            <a:r>
              <a:rPr lang="en-US" sz="2400" dirty="0" smtClean="0"/>
              <a:t>Give money </a:t>
            </a:r>
            <a:r>
              <a:rPr lang="en-US" sz="2400" dirty="0"/>
              <a:t>to a </a:t>
            </a:r>
            <a:r>
              <a:rPr lang="en-US" sz="2400" u="sng" dirty="0" smtClean="0"/>
              <a:t>preacher</a:t>
            </a:r>
            <a:r>
              <a:rPr lang="en-US" sz="2400" dirty="0" smtClean="0"/>
              <a:t> </a:t>
            </a:r>
            <a:r>
              <a:rPr lang="en-US" sz="2400" dirty="0" smtClean="0">
                <a:sym typeface="Wingdings"/>
              </a:rPr>
              <a:t> </a:t>
            </a:r>
            <a:r>
              <a:rPr lang="en-US" sz="2400" b="1" dirty="0" smtClean="0">
                <a:solidFill>
                  <a:srgbClr val="FFFF00"/>
                </a:solidFill>
              </a:rPr>
              <a:t>fellowship</a:t>
            </a:r>
            <a:r>
              <a:rPr lang="en-US" sz="2400" dirty="0" smtClean="0"/>
              <a:t> (</a:t>
            </a:r>
            <a:r>
              <a:rPr lang="en-US" sz="2400" dirty="0"/>
              <a:t>Phil 4:15).</a:t>
            </a:r>
          </a:p>
          <a:p>
            <a:pPr lvl="0">
              <a:spcBef>
                <a:spcPts val="1500"/>
              </a:spcBef>
              <a:spcAft>
                <a:spcPts val="1500"/>
              </a:spcAft>
            </a:pPr>
            <a:r>
              <a:rPr lang="en-US" sz="2400" dirty="0" smtClean="0"/>
              <a:t>Give money </a:t>
            </a:r>
            <a:r>
              <a:rPr lang="en-US" sz="2400" dirty="0"/>
              <a:t>to </a:t>
            </a:r>
            <a:r>
              <a:rPr lang="en-US" sz="2400" u="sng" dirty="0"/>
              <a:t>needy </a:t>
            </a:r>
            <a:r>
              <a:rPr lang="en-US" sz="2400" u="sng" dirty="0" smtClean="0"/>
              <a:t>people</a:t>
            </a:r>
            <a:r>
              <a:rPr lang="en-US" sz="2400" dirty="0" smtClean="0"/>
              <a:t> </a:t>
            </a:r>
            <a:r>
              <a:rPr lang="en-US" sz="2400" dirty="0" smtClean="0">
                <a:sym typeface="Wingdings"/>
              </a:rPr>
              <a:t> </a:t>
            </a:r>
            <a:r>
              <a:rPr lang="en-US" sz="2400" b="1" dirty="0" smtClean="0">
                <a:solidFill>
                  <a:srgbClr val="FFFF00"/>
                </a:solidFill>
              </a:rPr>
              <a:t>fellowship</a:t>
            </a:r>
            <a:r>
              <a:rPr lang="en-US" sz="2400" dirty="0" smtClean="0"/>
              <a:t> (</a:t>
            </a:r>
            <a:r>
              <a:rPr lang="en-US" sz="2400" dirty="0"/>
              <a:t>2 Cor 8:1-4).</a:t>
            </a:r>
          </a:p>
        </p:txBody>
      </p:sp>
      <p:sp>
        <p:nvSpPr>
          <p:cNvPr id="2" name="TextBox 1"/>
          <p:cNvSpPr txBox="1"/>
          <p:nvPr/>
        </p:nvSpPr>
        <p:spPr>
          <a:xfrm>
            <a:off x="609600" y="528935"/>
            <a:ext cx="8077200" cy="461665"/>
          </a:xfrm>
          <a:prstGeom prst="rect">
            <a:avLst/>
          </a:prstGeom>
          <a:noFill/>
        </p:spPr>
        <p:txBody>
          <a:bodyPr wrap="square" rtlCol="0">
            <a:spAutoFit/>
          </a:bodyPr>
          <a:lstStyle/>
          <a:p>
            <a:pPr>
              <a:buNone/>
            </a:pPr>
            <a:r>
              <a:rPr lang="en-US" dirty="0" smtClean="0">
                <a:solidFill>
                  <a:srgbClr val="FFFF00"/>
                </a:solidFill>
              </a:rPr>
              <a:t>Why does the social gospel promote Unity-In-Diversity?</a:t>
            </a:r>
            <a:endParaRPr lang="en-US" dirty="0">
              <a:solidFill>
                <a:srgbClr val="FFFF00"/>
              </a:solidFill>
            </a:endParaRPr>
          </a:p>
        </p:txBody>
      </p:sp>
      <p:sp>
        <p:nvSpPr>
          <p:cNvPr id="4" name="TextBox 3"/>
          <p:cNvSpPr txBox="1"/>
          <p:nvPr/>
        </p:nvSpPr>
        <p:spPr>
          <a:xfrm>
            <a:off x="762000" y="1676400"/>
            <a:ext cx="7315200" cy="461665"/>
          </a:xfrm>
          <a:prstGeom prst="rect">
            <a:avLst/>
          </a:prstGeom>
          <a:noFill/>
          <a:ln>
            <a:solidFill>
              <a:srgbClr val="FFFF00"/>
            </a:solidFill>
          </a:ln>
        </p:spPr>
        <p:txBody>
          <a:bodyPr wrap="square" rtlCol="0">
            <a:spAutoFit/>
          </a:bodyPr>
          <a:lstStyle/>
          <a:p>
            <a:pPr algn="ctr">
              <a:buNone/>
            </a:pPr>
            <a:r>
              <a:rPr lang="en-US" b="1" dirty="0" smtClean="0">
                <a:solidFill>
                  <a:srgbClr val="FFFF00"/>
                </a:solidFill>
              </a:rPr>
              <a:t>When the church gives money </a:t>
            </a:r>
            <a:r>
              <a:rPr lang="en-US" b="1" dirty="0" smtClean="0">
                <a:solidFill>
                  <a:srgbClr val="FFFF00"/>
                </a:solidFill>
                <a:sym typeface="Wingdings"/>
              </a:rPr>
              <a:t> “fellowship” </a:t>
            </a:r>
            <a:endParaRPr lang="en-US" b="1" dirty="0">
              <a:solidFill>
                <a:srgbClr val="FFFF00"/>
              </a:solidFill>
            </a:endParaRPr>
          </a:p>
        </p:txBody>
      </p:sp>
    </p:spTree>
    <p:extLst>
      <p:ext uri="{BB962C8B-B14F-4D97-AF65-F5344CB8AC3E}">
        <p14:creationId xmlns:p14="http://schemas.microsoft.com/office/powerpoint/2010/main" val="367781762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FFFF00"/>
                </a:solidFill>
              </a:rPr>
              <a:t>Jim Woodroof:</a:t>
            </a:r>
            <a:endParaRPr lang="en-US" dirty="0"/>
          </a:p>
        </p:txBody>
      </p:sp>
      <p:sp>
        <p:nvSpPr>
          <p:cNvPr id="3" name="Content Placeholder 2"/>
          <p:cNvSpPr>
            <a:spLocks noGrp="1"/>
          </p:cNvSpPr>
          <p:nvPr>
            <p:ph idx="1"/>
          </p:nvPr>
        </p:nvSpPr>
        <p:spPr>
          <a:xfrm>
            <a:off x="533400" y="1646237"/>
            <a:ext cx="8229600" cy="4525963"/>
          </a:xfrm>
        </p:spPr>
        <p:txBody>
          <a:bodyPr>
            <a:noAutofit/>
          </a:bodyPr>
          <a:lstStyle/>
          <a:p>
            <a:pPr marL="0" indent="0">
              <a:buNone/>
            </a:pPr>
            <a:r>
              <a:rPr lang="en-US" sz="2400" dirty="0" smtClean="0"/>
              <a:t>"… </a:t>
            </a:r>
            <a:r>
              <a:rPr lang="en-US" sz="2400" dirty="0"/>
              <a:t>experience with Christian university students over the last two decades leads me to believe that, for the most part, they are not interested in keeping alive the issues that have divided us in the past.  Instead, they are looking for a basis of accepting those brothers who differ with them</a:t>
            </a:r>
            <a:r>
              <a:rPr lang="en-US" sz="2400" dirty="0" smtClean="0"/>
              <a:t>.“</a:t>
            </a:r>
            <a:br>
              <a:rPr lang="en-US" sz="2400" dirty="0" smtClean="0"/>
            </a:br>
            <a:endParaRPr lang="en-US" sz="2400" dirty="0"/>
          </a:p>
          <a:p>
            <a:pPr marL="0" indent="0">
              <a:buNone/>
            </a:pPr>
            <a:r>
              <a:rPr lang="en-US" sz="2400" dirty="0" smtClean="0"/>
              <a:t>"… </a:t>
            </a:r>
            <a:r>
              <a:rPr lang="en-US" sz="2400" dirty="0"/>
              <a:t>They do not share our finely-tuned positions.  … They deserve to have a biblical base upon which they can stand in their desire to accept those who differ with them.  If we do not provide them this, I fear they will vote with their hearts and with their feet and abandon a movement they perceive to be sectarian."</a:t>
            </a:r>
          </a:p>
        </p:txBody>
      </p:sp>
    </p:spTree>
    <p:extLst>
      <p:ext uri="{BB962C8B-B14F-4D97-AF65-F5344CB8AC3E}">
        <p14:creationId xmlns:p14="http://schemas.microsoft.com/office/powerpoint/2010/main" val="132118214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620000" cy="2895600"/>
          </a:xfrm>
        </p:spPr>
        <p:txBody>
          <a:bodyPr>
            <a:noAutofit/>
          </a:bodyPr>
          <a:lstStyle/>
          <a:p>
            <a:pPr lvl="0">
              <a:spcBef>
                <a:spcPts val="1500"/>
              </a:spcBef>
              <a:spcAft>
                <a:spcPts val="1500"/>
              </a:spcAft>
            </a:pPr>
            <a:r>
              <a:rPr lang="en-US" sz="2800" dirty="0" smtClean="0"/>
              <a:t>The church </a:t>
            </a:r>
            <a:r>
              <a:rPr lang="en-US" sz="2800" dirty="0"/>
              <a:t>will never be destroyed (Dan 2:44).</a:t>
            </a:r>
          </a:p>
          <a:p>
            <a:pPr lvl="0">
              <a:spcBef>
                <a:spcPts val="1500"/>
              </a:spcBef>
              <a:spcAft>
                <a:spcPts val="1500"/>
              </a:spcAft>
            </a:pPr>
            <a:r>
              <a:rPr lang="en-US" sz="2800" dirty="0" smtClean="0"/>
              <a:t>"The gates </a:t>
            </a:r>
            <a:r>
              <a:rPr lang="en-US" sz="2800" dirty="0"/>
              <a:t>of Hades will not prevail" </a:t>
            </a:r>
            <a:r>
              <a:rPr lang="en-US" sz="2800" dirty="0" smtClean="0"/>
              <a:t>(</a:t>
            </a:r>
            <a:r>
              <a:rPr lang="en-US" sz="2800" dirty="0"/>
              <a:t>Mt 16:18).</a:t>
            </a:r>
          </a:p>
        </p:txBody>
      </p:sp>
      <p:sp>
        <p:nvSpPr>
          <p:cNvPr id="4" name="Content Placeholder 2"/>
          <p:cNvSpPr txBox="1">
            <a:spLocks/>
          </p:cNvSpPr>
          <p:nvPr/>
        </p:nvSpPr>
        <p:spPr>
          <a:xfrm>
            <a:off x="685800" y="11430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Social gospel </a:t>
            </a:r>
            <a:r>
              <a:rPr lang="en-US" sz="2800" dirty="0" smtClean="0">
                <a:sym typeface="Wingdings"/>
              </a:rPr>
              <a:t></a:t>
            </a:r>
            <a:r>
              <a:rPr lang="en-US" sz="2800" dirty="0" smtClean="0"/>
              <a:t> </a:t>
            </a:r>
            <a:r>
              <a:rPr lang="en-US" sz="2800" dirty="0"/>
              <a:t>no faith in God's plans.</a:t>
            </a:r>
          </a:p>
        </p:txBody>
      </p:sp>
    </p:spTree>
    <p:extLst>
      <p:ext uri="{BB962C8B-B14F-4D97-AF65-F5344CB8AC3E}">
        <p14:creationId xmlns:p14="http://schemas.microsoft.com/office/powerpoint/2010/main" val="18800717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77200" cy="2895600"/>
          </a:xfrm>
        </p:spPr>
        <p:txBody>
          <a:bodyPr>
            <a:noAutofit/>
          </a:bodyPr>
          <a:lstStyle/>
          <a:p>
            <a:pPr lvl="0">
              <a:spcBef>
                <a:spcPts val="1800"/>
              </a:spcBef>
              <a:spcAft>
                <a:spcPts val="1800"/>
              </a:spcAft>
            </a:pPr>
            <a:r>
              <a:rPr lang="en-US" sz="2800" dirty="0" smtClean="0"/>
              <a:t>"Strait and narrow” </a:t>
            </a:r>
            <a:r>
              <a:rPr lang="en-US" sz="2800" dirty="0">
                <a:sym typeface="Wingdings"/>
              </a:rPr>
              <a:t></a:t>
            </a:r>
            <a:r>
              <a:rPr lang="en-US" sz="2800" dirty="0" smtClean="0"/>
              <a:t> “few find </a:t>
            </a:r>
            <a:r>
              <a:rPr lang="en-US" sz="2800" dirty="0"/>
              <a:t>it" </a:t>
            </a:r>
            <a:r>
              <a:rPr lang="en-US" sz="2800" dirty="0" smtClean="0"/>
              <a:t>(</a:t>
            </a:r>
            <a:r>
              <a:rPr lang="en-US" sz="2800" dirty="0"/>
              <a:t>Mt 7:14</a:t>
            </a:r>
            <a:r>
              <a:rPr lang="en-US" sz="2800" dirty="0" smtClean="0"/>
              <a:t>)</a:t>
            </a:r>
            <a:endParaRPr lang="en-US" sz="2800" dirty="0"/>
          </a:p>
          <a:p>
            <a:pPr>
              <a:spcBef>
                <a:spcPts val="1800"/>
              </a:spcBef>
              <a:spcAft>
                <a:spcPts val="1800"/>
              </a:spcAft>
            </a:pPr>
            <a:r>
              <a:rPr lang="en-US" sz="2800" dirty="0"/>
              <a:t>The Lord Himself  </a:t>
            </a:r>
            <a:r>
              <a:rPr lang="en-US" sz="2800" dirty="0">
                <a:sym typeface="Wingdings"/>
              </a:rPr>
              <a:t> most will be lost (Mt 7:13)</a:t>
            </a:r>
            <a:endParaRPr lang="en-US" sz="2800" dirty="0"/>
          </a:p>
          <a:p>
            <a:pPr lvl="0">
              <a:spcBef>
                <a:spcPts val="1800"/>
              </a:spcBef>
              <a:spcAft>
                <a:spcPts val="1800"/>
              </a:spcAft>
            </a:pPr>
            <a:r>
              <a:rPr lang="en-US" sz="2800" dirty="0" smtClean="0"/>
              <a:t>Social gospel </a:t>
            </a:r>
            <a:r>
              <a:rPr lang="en-US" sz="2800" dirty="0" smtClean="0">
                <a:sym typeface="Wingdings"/>
              </a:rPr>
              <a:t></a:t>
            </a:r>
            <a:r>
              <a:rPr lang="en-US" sz="2800" dirty="0" smtClean="0"/>
              <a:t> make the narrow way “broad”</a:t>
            </a:r>
          </a:p>
        </p:txBody>
      </p:sp>
      <p:sp>
        <p:nvSpPr>
          <p:cNvPr id="2" name="TextBox 1"/>
          <p:cNvSpPr txBox="1"/>
          <p:nvPr/>
        </p:nvSpPr>
        <p:spPr>
          <a:xfrm>
            <a:off x="685800" y="833735"/>
            <a:ext cx="8077200" cy="523220"/>
          </a:xfrm>
          <a:prstGeom prst="rect">
            <a:avLst/>
          </a:prstGeom>
          <a:noFill/>
        </p:spPr>
        <p:txBody>
          <a:bodyPr wrap="square" rtlCol="0">
            <a:spAutoFit/>
          </a:bodyPr>
          <a:lstStyle/>
          <a:p>
            <a:pPr algn="ctr">
              <a:buNone/>
            </a:pPr>
            <a:r>
              <a:rPr lang="en-US" sz="2800" dirty="0">
                <a:solidFill>
                  <a:srgbClr val="FFFF00"/>
                </a:solidFill>
              </a:rPr>
              <a:t>We do not have to lower </a:t>
            </a:r>
            <a:r>
              <a:rPr lang="en-US" sz="2800" dirty="0" smtClean="0">
                <a:solidFill>
                  <a:srgbClr val="FFFF00"/>
                </a:solidFill>
              </a:rPr>
              <a:t>standards.</a:t>
            </a:r>
            <a:endParaRPr lang="en-US" sz="2800" dirty="0">
              <a:solidFill>
                <a:srgbClr val="FFFF00"/>
              </a:solidFill>
            </a:endParaRPr>
          </a:p>
        </p:txBody>
      </p:sp>
    </p:spTree>
    <p:extLst>
      <p:ext uri="{BB962C8B-B14F-4D97-AF65-F5344CB8AC3E}">
        <p14:creationId xmlns:p14="http://schemas.microsoft.com/office/powerpoint/2010/main" val="129769162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Is the social gospel being promoted in our brotherhood?</a:t>
            </a:r>
            <a:endParaRPr lang="en-US" dirty="0">
              <a:solidFill>
                <a:srgbClr val="FFFF00"/>
              </a:solidFill>
            </a:endParaRPr>
          </a:p>
        </p:txBody>
      </p:sp>
    </p:spTree>
    <p:extLst>
      <p:ext uri="{BB962C8B-B14F-4D97-AF65-F5344CB8AC3E}">
        <p14:creationId xmlns:p14="http://schemas.microsoft.com/office/powerpoint/2010/main" val="264666314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71040" y="406123"/>
            <a:ext cx="7807680" cy="892894"/>
          </a:xfrm>
          <a:ln/>
        </p:spPr>
        <p:txBody>
          <a:bodyPr tIns="20571"/>
          <a:lstStyle/>
          <a:p>
            <a:pPr>
              <a:buClrTx/>
              <a:tabLst>
                <a:tab pos="0" algn="l"/>
                <a:tab pos="406044" algn="l"/>
                <a:tab pos="813528" algn="l"/>
                <a:tab pos="1221011" algn="l"/>
                <a:tab pos="1628495" algn="l"/>
                <a:tab pos="2035979" algn="l"/>
                <a:tab pos="2443463" algn="l"/>
                <a:tab pos="2850946" algn="l"/>
                <a:tab pos="3258431" algn="l"/>
                <a:tab pos="3665914" algn="l"/>
                <a:tab pos="4073399" algn="l"/>
                <a:tab pos="4480882" algn="l"/>
                <a:tab pos="4888366" algn="l"/>
                <a:tab pos="5295849" algn="l"/>
                <a:tab pos="5703334" algn="l"/>
                <a:tab pos="6110816" algn="l"/>
                <a:tab pos="6518301" algn="l"/>
                <a:tab pos="6925784" algn="l"/>
                <a:tab pos="7333269" algn="l"/>
                <a:tab pos="7740751" algn="l"/>
                <a:tab pos="8148236" algn="l"/>
              </a:tabLst>
            </a:pPr>
            <a:r>
              <a:rPr lang="en-US"/>
              <a:t>Upcoming Calendar Events</a:t>
            </a:r>
          </a:p>
        </p:txBody>
      </p:sp>
      <p:sp>
        <p:nvSpPr>
          <p:cNvPr id="4098" name="Rectangle 2"/>
          <p:cNvSpPr>
            <a:spLocks noGrp="1" noChangeArrowheads="1"/>
          </p:cNvSpPr>
          <p:nvPr>
            <p:ph type="body" idx="1"/>
          </p:nvPr>
        </p:nvSpPr>
        <p:spPr>
          <a:xfrm>
            <a:off x="671040" y="1515040"/>
            <a:ext cx="7807680" cy="4712175"/>
          </a:xfrm>
          <a:ln/>
        </p:spPr>
        <p:txBody>
          <a:bodyPr tIns="13714"/>
          <a:lstStyle/>
          <a:p>
            <a:pPr marL="390205" indent="-293733">
              <a:buSzPct val="45000"/>
              <a:buFont typeface="Wingdings" charset="2"/>
              <a:buChar char=""/>
              <a:tabLst>
                <a:tab pos="653703" algn="l"/>
                <a:tab pos="1310283" algn="l"/>
                <a:tab pos="1966865" algn="l"/>
                <a:tab pos="2623447" algn="l"/>
                <a:tab pos="3280028" algn="l"/>
                <a:tab pos="3936610" algn="l"/>
                <a:tab pos="4593192" algn="l"/>
                <a:tab pos="5249772" algn="l"/>
                <a:tab pos="5906355" algn="l"/>
                <a:tab pos="6562937" algn="l"/>
                <a:tab pos="7219518" algn="l"/>
                <a:tab pos="7331828" algn="l"/>
                <a:tab pos="7739313" algn="l"/>
                <a:tab pos="8146796" algn="l"/>
                <a:tab pos="8554280" algn="l"/>
                <a:tab pos="8961762" algn="l"/>
                <a:tab pos="9369247" algn="l"/>
                <a:tab pos="9776730" algn="l"/>
              </a:tabLst>
            </a:pPr>
            <a:r>
              <a:rPr lang="en-US" sz="2200" dirty="0"/>
              <a:t>Sep 23–25		Refresh: Ladies’ Retreat</a:t>
            </a:r>
          </a:p>
          <a:p>
            <a:pPr marL="390205" indent="-293733">
              <a:buSzPct val="45000"/>
              <a:buFont typeface="Wingdings" charset="2"/>
              <a:buChar char=""/>
              <a:tabLst>
                <a:tab pos="653703" algn="l"/>
                <a:tab pos="1310283" algn="l"/>
                <a:tab pos="1966865" algn="l"/>
                <a:tab pos="2623447" algn="l"/>
                <a:tab pos="3280028" algn="l"/>
                <a:tab pos="3936610" algn="l"/>
                <a:tab pos="4593192" algn="l"/>
                <a:tab pos="5249772" algn="l"/>
                <a:tab pos="5906355" algn="l"/>
                <a:tab pos="6562937" algn="l"/>
                <a:tab pos="7219518" algn="l"/>
                <a:tab pos="7331828" algn="l"/>
                <a:tab pos="7739313" algn="l"/>
                <a:tab pos="8146796" algn="l"/>
                <a:tab pos="8554280" algn="l"/>
                <a:tab pos="8961762" algn="l"/>
                <a:tab pos="9369247" algn="l"/>
                <a:tab pos="9776730" algn="l"/>
              </a:tabLst>
            </a:pPr>
            <a:r>
              <a:rPr lang="en-US" sz="2200" dirty="0"/>
              <a:t>Oct 2			Community Car Wash</a:t>
            </a:r>
          </a:p>
          <a:p>
            <a:pPr marL="390205" indent="-293733">
              <a:buSzPct val="45000"/>
              <a:buFont typeface="Wingdings" charset="2"/>
              <a:buChar char=""/>
              <a:tabLst>
                <a:tab pos="653703" algn="l"/>
                <a:tab pos="1310283" algn="l"/>
                <a:tab pos="1966865" algn="l"/>
                <a:tab pos="2623447" algn="l"/>
                <a:tab pos="3280028" algn="l"/>
                <a:tab pos="3936610" algn="l"/>
                <a:tab pos="4593192" algn="l"/>
                <a:tab pos="5249772" algn="l"/>
                <a:tab pos="5906355" algn="l"/>
                <a:tab pos="6562937" algn="l"/>
                <a:tab pos="7219518" algn="l"/>
                <a:tab pos="7331828" algn="l"/>
                <a:tab pos="7739313" algn="l"/>
                <a:tab pos="8146796" algn="l"/>
                <a:tab pos="8554280" algn="l"/>
                <a:tab pos="8961762" algn="l"/>
                <a:tab pos="9369247" algn="l"/>
                <a:tab pos="9776730" algn="l"/>
              </a:tabLst>
            </a:pPr>
            <a:r>
              <a:rPr lang="en-US" sz="2200" dirty="0"/>
              <a:t>Oct 3			Romans study begins</a:t>
            </a:r>
          </a:p>
          <a:p>
            <a:pPr marL="390205" indent="-293733">
              <a:buSzPct val="45000"/>
              <a:buFont typeface="Wingdings" charset="2"/>
              <a:buChar char=""/>
              <a:tabLst>
                <a:tab pos="653703" algn="l"/>
                <a:tab pos="1310283" algn="l"/>
                <a:tab pos="1966865" algn="l"/>
                <a:tab pos="2623447" algn="l"/>
                <a:tab pos="3280028" algn="l"/>
                <a:tab pos="3936610" algn="l"/>
                <a:tab pos="4593192" algn="l"/>
                <a:tab pos="5249772" algn="l"/>
                <a:tab pos="5906355" algn="l"/>
                <a:tab pos="6562937" algn="l"/>
                <a:tab pos="7219518" algn="l"/>
                <a:tab pos="7331828" algn="l"/>
                <a:tab pos="7739313" algn="l"/>
                <a:tab pos="8146796" algn="l"/>
                <a:tab pos="8554280" algn="l"/>
                <a:tab pos="8961762" algn="l"/>
                <a:tab pos="9369247" algn="l"/>
                <a:tab pos="9776730" algn="l"/>
              </a:tabLst>
            </a:pPr>
            <a:r>
              <a:rPr lang="en-US" sz="2200" dirty="0"/>
              <a:t>Oct 14–16		Refocus: Men’s Retreat</a:t>
            </a:r>
          </a:p>
          <a:p>
            <a:pPr marL="390205" indent="-293733">
              <a:buSzPct val="45000"/>
              <a:buFont typeface="Wingdings" charset="2"/>
              <a:buChar char=""/>
              <a:tabLst>
                <a:tab pos="653703" algn="l"/>
                <a:tab pos="1310283" algn="l"/>
                <a:tab pos="1966865" algn="l"/>
                <a:tab pos="2623447" algn="l"/>
                <a:tab pos="3280028" algn="l"/>
                <a:tab pos="3936610" algn="l"/>
                <a:tab pos="4593192" algn="l"/>
                <a:tab pos="5249772" algn="l"/>
                <a:tab pos="5906355" algn="l"/>
                <a:tab pos="6562937" algn="l"/>
                <a:tab pos="7219518" algn="l"/>
                <a:tab pos="7331828" algn="l"/>
                <a:tab pos="7739313" algn="l"/>
                <a:tab pos="8146796" algn="l"/>
                <a:tab pos="8554280" algn="l"/>
                <a:tab pos="8961762" algn="l"/>
                <a:tab pos="9369247" algn="l"/>
                <a:tab pos="9776730" algn="l"/>
              </a:tabLst>
            </a:pPr>
            <a:r>
              <a:rPr lang="en-US" sz="2200" dirty="0"/>
              <a:t>Nov 13		Songfest (at Plymouth Park facility)</a:t>
            </a:r>
          </a:p>
          <a:p>
            <a:pPr marL="390205" indent="-293733">
              <a:buSzPct val="45000"/>
              <a:buFont typeface="Wingdings" charset="2"/>
              <a:buChar char=""/>
              <a:tabLst>
                <a:tab pos="653703" algn="l"/>
                <a:tab pos="1310283" algn="l"/>
                <a:tab pos="1966865" algn="l"/>
                <a:tab pos="2623447" algn="l"/>
                <a:tab pos="3280028" algn="l"/>
                <a:tab pos="3936610" algn="l"/>
                <a:tab pos="4593192" algn="l"/>
                <a:tab pos="5249772" algn="l"/>
                <a:tab pos="5906355" algn="l"/>
                <a:tab pos="6562937" algn="l"/>
                <a:tab pos="7219518" algn="l"/>
                <a:tab pos="7331828" algn="l"/>
                <a:tab pos="7739313" algn="l"/>
                <a:tab pos="8146796" algn="l"/>
                <a:tab pos="8554280" algn="l"/>
                <a:tab pos="8961762" algn="l"/>
                <a:tab pos="9369247" algn="l"/>
                <a:tab pos="9776730" algn="l"/>
              </a:tabLst>
            </a:pPr>
            <a:r>
              <a:rPr lang="en-US" sz="2200" dirty="0"/>
              <a:t>Dec 4			Special Saturday Assembly (25th Anniversary)</a:t>
            </a:r>
          </a:p>
          <a:p>
            <a:pPr marL="390205" indent="-293733">
              <a:buSzPct val="45000"/>
              <a:buFont typeface="Wingdings" charset="2"/>
              <a:buChar char=""/>
              <a:tabLst>
                <a:tab pos="653703" algn="l"/>
                <a:tab pos="1310283" algn="l"/>
                <a:tab pos="1966865" algn="l"/>
                <a:tab pos="2623447" algn="l"/>
                <a:tab pos="3280028" algn="l"/>
                <a:tab pos="3936610" algn="l"/>
                <a:tab pos="4593192" algn="l"/>
                <a:tab pos="5249772" algn="l"/>
                <a:tab pos="5906355" algn="l"/>
                <a:tab pos="6562937" algn="l"/>
                <a:tab pos="7219518" algn="l"/>
                <a:tab pos="7331828" algn="l"/>
                <a:tab pos="7739313" algn="l"/>
                <a:tab pos="8146796" algn="l"/>
                <a:tab pos="8554280" algn="l"/>
                <a:tab pos="8961762" algn="l"/>
                <a:tab pos="9369247" algn="l"/>
                <a:tab pos="9776730" algn="l"/>
              </a:tabLst>
            </a:pPr>
            <a:r>
              <a:rPr lang="en-US" sz="2200" dirty="0"/>
              <a:t>Dec 31			NY Eve food, fun, and worship</a:t>
            </a:r>
          </a:p>
        </p:txBody>
      </p:sp>
      <p:grpSp>
        <p:nvGrpSpPr>
          <p:cNvPr id="5" name="Group 4"/>
          <p:cNvGrpSpPr/>
          <p:nvPr/>
        </p:nvGrpSpPr>
        <p:grpSpPr>
          <a:xfrm>
            <a:off x="2667000" y="1600200"/>
            <a:ext cx="5715000" cy="1219200"/>
            <a:chOff x="2667000" y="1600200"/>
            <a:chExt cx="5715000" cy="1219200"/>
          </a:xfrm>
        </p:grpSpPr>
        <p:sp>
          <p:nvSpPr>
            <p:cNvPr id="3" name="Oval 2"/>
            <p:cNvSpPr/>
            <p:nvPr/>
          </p:nvSpPr>
          <p:spPr bwMode="auto">
            <a:xfrm>
              <a:off x="2667000" y="1879979"/>
              <a:ext cx="3886200" cy="685800"/>
            </a:xfrm>
            <a:prstGeom prst="ellipse">
              <a:avLst/>
            </a:prstGeom>
            <a:noFill/>
            <a:ln w="7620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rgbClr val="C00000"/>
                </a:solidFill>
                <a:effectLst/>
                <a:latin typeface="Times New Roman" pitchFamily="16" charset="0"/>
              </a:endParaRPr>
            </a:p>
          </p:txBody>
        </p:sp>
        <p:sp>
          <p:nvSpPr>
            <p:cNvPr id="4" name="Left Arrow 3"/>
            <p:cNvSpPr/>
            <p:nvPr/>
          </p:nvSpPr>
          <p:spPr bwMode="auto">
            <a:xfrm>
              <a:off x="6781800" y="1600200"/>
              <a:ext cx="1600200" cy="1219200"/>
            </a:xfrm>
            <a:prstGeom prst="leftArrow">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ndParaRPr>
            </a:p>
          </p:txBody>
        </p:sp>
      </p:grpSp>
    </p:spTree>
    <p:extLst>
      <p:ext uri="{BB962C8B-B14F-4D97-AF65-F5344CB8AC3E}">
        <p14:creationId xmlns:p14="http://schemas.microsoft.com/office/powerpoint/2010/main" val="24289668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71040" y="406123"/>
            <a:ext cx="7807680" cy="892894"/>
          </a:xfrm>
          <a:ln/>
        </p:spPr>
        <p:txBody>
          <a:bodyPr tIns="20573"/>
          <a:lstStyle/>
          <a:p>
            <a:pPr>
              <a:buClrTx/>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dirty="0"/>
              <a:t>General Education Diploma</a:t>
            </a:r>
          </a:p>
        </p:txBody>
      </p:sp>
      <p:sp>
        <p:nvSpPr>
          <p:cNvPr id="10242" name="Rectangle 2"/>
          <p:cNvSpPr>
            <a:spLocks noGrp="1" noChangeArrowheads="1"/>
          </p:cNvSpPr>
          <p:nvPr>
            <p:ph type="body" idx="1"/>
          </p:nvPr>
        </p:nvSpPr>
        <p:spPr>
          <a:xfrm>
            <a:off x="671040" y="1417109"/>
            <a:ext cx="7807680" cy="4884993"/>
          </a:xfrm>
          <a:ln/>
        </p:spPr>
        <p:txBody>
          <a:bodyPr tIns="13715"/>
          <a:lstStyle/>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200" dirty="0"/>
              <a:t>Statewide high school graduation rate is 71.9%, meaning roughly 130,000 students drop out of high school in Texas each year (</a:t>
            </a:r>
            <a:r>
              <a:rPr lang="en-US" sz="2200" i="1" dirty="0"/>
              <a:t>Texas Tribune</a:t>
            </a:r>
            <a:r>
              <a:rPr lang="en-US" sz="2200" dirty="0"/>
              <a:t>, September 16, 2010; statistics from U.S. Department of Education). </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200" dirty="0"/>
              <a:t>In 2008, Dallas county was rated with the fourth largest dropout rate in the nation at just over 55% (US </a:t>
            </a:r>
            <a:r>
              <a:rPr lang="en-US" sz="2200" dirty="0" err="1"/>
              <a:t>Dept</a:t>
            </a:r>
            <a:r>
              <a:rPr lang="en-US" sz="2200" dirty="0"/>
              <a:t> of Education). Exact rates are always disputed, but the consensus seems to be that the dropout rate in Irving between 40–50%.</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200" dirty="0"/>
              <a:t>GED provides hope for better employment, additional educat</a:t>
            </a:r>
            <a:r>
              <a:rPr lang="en-US" dirty="0"/>
              <a:t>ion.</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200" dirty="0"/>
              <a:t>Opportunity for anyone who has a passion for this project to assist in a variety of ways—teaching, registration, coordination, communication, tutoring, and assisting teachers.</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200" dirty="0"/>
              <a:t>We hope to begin teaching GED classes by February 2011.</a:t>
            </a:r>
          </a:p>
        </p:txBody>
      </p:sp>
      <p:sp>
        <p:nvSpPr>
          <p:cNvPr id="5" name="Oval 4"/>
          <p:cNvSpPr/>
          <p:nvPr/>
        </p:nvSpPr>
        <p:spPr bwMode="auto">
          <a:xfrm>
            <a:off x="152400" y="381000"/>
            <a:ext cx="6400800" cy="914400"/>
          </a:xfrm>
          <a:prstGeom prst="ellipse">
            <a:avLst/>
          </a:prstGeom>
          <a:noFill/>
          <a:ln w="7620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rgbClr val="C00000"/>
              </a:solidFill>
              <a:effectLst/>
              <a:latin typeface="Times New Roman" pitchFamily="16" charset="0"/>
            </a:endParaRPr>
          </a:p>
        </p:txBody>
      </p:sp>
      <p:sp>
        <p:nvSpPr>
          <p:cNvPr id="6" name="Left Arrow 5"/>
          <p:cNvSpPr/>
          <p:nvPr/>
        </p:nvSpPr>
        <p:spPr bwMode="auto">
          <a:xfrm>
            <a:off x="6705600" y="228600"/>
            <a:ext cx="1600200" cy="1219200"/>
          </a:xfrm>
          <a:prstGeom prst="leftArrow">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ndParaRPr>
          </a:p>
        </p:txBody>
      </p:sp>
    </p:spTree>
    <p:extLst>
      <p:ext uri="{BB962C8B-B14F-4D97-AF65-F5344CB8AC3E}">
        <p14:creationId xmlns:p14="http://schemas.microsoft.com/office/powerpoint/2010/main" val="27072738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71040" y="406123"/>
            <a:ext cx="7807680" cy="892894"/>
          </a:xfrm>
          <a:ln/>
        </p:spPr>
        <p:txBody>
          <a:bodyPr tIns="8164"/>
          <a:lstStyle/>
          <a:p>
            <a:pPr>
              <a:buClrTx/>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sz="1300"/>
              <a:t>.</a:t>
            </a:r>
          </a:p>
        </p:txBody>
      </p:sp>
      <p:sp>
        <p:nvSpPr>
          <p:cNvPr id="11266" name="Rectangle 2"/>
          <p:cNvSpPr>
            <a:spLocks noGrp="1" noChangeArrowheads="1"/>
          </p:cNvSpPr>
          <p:nvPr>
            <p:ph type="body" idx="1"/>
          </p:nvPr>
        </p:nvSpPr>
        <p:spPr>
          <a:xfrm>
            <a:off x="671040" y="1515039"/>
            <a:ext cx="7807680" cy="4753940"/>
          </a:xfrm>
          <a:ln/>
        </p:spPr>
        <p:txBody>
          <a:bodyPr tIns="13715"/>
          <a:lstStyle/>
          <a:p>
            <a:pPr marL="391686" indent="-292325">
              <a:buClrTx/>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en-US" sz="2200" i="1" dirty="0"/>
              <a:t>(excerpt from www.familypromise.org)</a:t>
            </a:r>
          </a:p>
          <a:p>
            <a:pPr marL="391686" indent="-292325">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en-US" sz="2200" dirty="0"/>
              <a:t>A mother loses her job, a father is kept from working by an injury, a family is forced from their home by fire or natural disaster.  Healthcare costs soar, public transportation is underfunded, affordable housing is almost impossible to find.  These are the reasons why families now make up 40 percent of the homeless population, and why one out of every four homeless people is a child.</a:t>
            </a:r>
          </a:p>
          <a:p>
            <a:pPr marL="391686" indent="-292325">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en-US" sz="2200" dirty="0"/>
              <a:t>In response to this crisis, the Interfaith Hospitality Network brings the faith community together to help families regain their housing, their independence, and their dignity.  IHN is a partnership of congregations within a community helping families who are facing homelessness.  It offers an opportunity for volunteers </a:t>
            </a:r>
            <a:br>
              <a:rPr lang="en-US" sz="2200" dirty="0"/>
            </a:br>
            <a:r>
              <a:rPr lang="en-US" sz="2200" dirty="0"/>
              <a:t>of all faiths to reduce homelessness and transform lives.</a:t>
            </a: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360" y="1"/>
            <a:ext cx="7596000" cy="1270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Oval 5"/>
          <p:cNvSpPr/>
          <p:nvPr/>
        </p:nvSpPr>
        <p:spPr bwMode="auto">
          <a:xfrm>
            <a:off x="304800" y="152400"/>
            <a:ext cx="6248400" cy="1219200"/>
          </a:xfrm>
          <a:prstGeom prst="ellipse">
            <a:avLst/>
          </a:prstGeom>
          <a:noFill/>
          <a:ln w="7620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rgbClr val="C00000"/>
              </a:solidFill>
              <a:effectLst/>
              <a:latin typeface="Times New Roman" pitchFamily="16" charset="0"/>
            </a:endParaRPr>
          </a:p>
        </p:txBody>
      </p:sp>
      <p:sp>
        <p:nvSpPr>
          <p:cNvPr id="7" name="Left Arrow 6"/>
          <p:cNvSpPr/>
          <p:nvPr/>
        </p:nvSpPr>
        <p:spPr bwMode="auto">
          <a:xfrm>
            <a:off x="6629400" y="152400"/>
            <a:ext cx="1600200" cy="1219200"/>
          </a:xfrm>
          <a:prstGeom prst="leftArrow">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ndParaRPr>
          </a:p>
        </p:txBody>
      </p:sp>
    </p:spTree>
    <p:extLst>
      <p:ext uri="{BB962C8B-B14F-4D97-AF65-F5344CB8AC3E}">
        <p14:creationId xmlns:p14="http://schemas.microsoft.com/office/powerpoint/2010/main" val="16409951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704160" y="1401268"/>
            <a:ext cx="7770240" cy="46689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2736"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5pPr>
            <a:lvl6pPr marL="2514600" indent="-228600" defTabSz="457200" fontAlgn="base" hangingPunct="0">
              <a:lnSpc>
                <a:spcPct val="95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6pPr>
            <a:lvl7pPr marL="2971800" indent="-228600" defTabSz="457200" fontAlgn="base" hangingPunct="0">
              <a:lnSpc>
                <a:spcPct val="95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7pPr>
            <a:lvl8pPr marL="3429000" indent="-228600" defTabSz="457200" fontAlgn="base" hangingPunct="0">
              <a:lnSpc>
                <a:spcPct val="95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8pPr>
            <a:lvl9pPr marL="3886200" indent="-228600" defTabSz="457200" fontAlgn="base" hangingPunct="0">
              <a:lnSpc>
                <a:spcPct val="95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6" charset="0"/>
                <a:ea typeface="msmincho" charset="0"/>
                <a:cs typeface="msmincho" charset="0"/>
              </a:defRPr>
            </a:lvl9pPr>
          </a:lstStyle>
          <a:p>
            <a:pPr>
              <a:buClrTx/>
              <a:buFontTx/>
              <a:buNone/>
            </a:pPr>
            <a:r>
              <a:rPr lang="en-US" sz="2000" dirty="0"/>
              <a:t>(</a:t>
            </a:r>
            <a:r>
              <a:rPr lang="en-US" sz="2000" i="1" dirty="0"/>
              <a:t>Dallas Morning News</a:t>
            </a:r>
            <a:r>
              <a:rPr lang="en-US" sz="2000" dirty="0"/>
              <a:t>, Irving Blog, May 05, 2010)</a:t>
            </a:r>
          </a:p>
          <a:p>
            <a:pPr>
              <a:buClrTx/>
              <a:buFontTx/>
              <a:buNone/>
            </a:pPr>
            <a:endParaRPr lang="en-US" dirty="0"/>
          </a:p>
          <a:p>
            <a:pPr>
              <a:buClrTx/>
              <a:buFontTx/>
              <a:buNone/>
            </a:pPr>
            <a:r>
              <a:rPr lang="en-US" b="1" dirty="0"/>
              <a:t>“Great Days of Service was a great success, say organizers.</a:t>
            </a:r>
            <a:r>
              <a:rPr lang="en-US" dirty="0"/>
              <a:t> Great Days of Service is an annual labor of love. Many of the same volunteers return every April to spruce up homes throughout Irving in the project that’s a collaborative effort of several Irving churches and organizations.” </a:t>
            </a:r>
          </a:p>
          <a:p>
            <a:pPr>
              <a:buClrTx/>
              <a:buFontTx/>
              <a:buNone/>
            </a:pPr>
            <a:endParaRPr lang="en-US" dirty="0"/>
          </a:p>
          <a:p>
            <a:pPr>
              <a:buClrTx/>
              <a:buFontTx/>
              <a:buNone/>
            </a:pPr>
            <a:r>
              <a:rPr lang="en-US" dirty="0"/>
              <a:t>“More than 570 volunteers fixed up 25 Irving homes last month. Since the effort started in 2002, more than 175 Irving homeowners have received assistance renovating, repairing and cleaning up their homes and yards. Many local companies help by contributing materials and supplies, and some restaurants donate food for the volunteers and homeowners.”</a:t>
            </a:r>
          </a:p>
        </p:txBody>
      </p:sp>
      <p:sp>
        <p:nvSpPr>
          <p:cNvPr id="13314" name="Rectangle 2"/>
          <p:cNvSpPr>
            <a:spLocks noGrp="1" noChangeArrowheads="1"/>
          </p:cNvSpPr>
          <p:nvPr>
            <p:ph type="title"/>
          </p:nvPr>
        </p:nvSpPr>
        <p:spPr>
          <a:xfrm>
            <a:off x="671040" y="406123"/>
            <a:ext cx="7807680" cy="892894"/>
          </a:xfrm>
          <a:ln/>
        </p:spPr>
        <p:txBody>
          <a:bodyPr tIns="20573"/>
          <a:lstStyle/>
          <a:p>
            <a:pPr>
              <a:buClrTx/>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a:t>Great Days of Service</a:t>
            </a:r>
          </a:p>
        </p:txBody>
      </p:sp>
      <p:sp>
        <p:nvSpPr>
          <p:cNvPr id="5" name="Oval 4"/>
          <p:cNvSpPr/>
          <p:nvPr/>
        </p:nvSpPr>
        <p:spPr bwMode="auto">
          <a:xfrm>
            <a:off x="381000" y="304800"/>
            <a:ext cx="4648200" cy="1066800"/>
          </a:xfrm>
          <a:prstGeom prst="ellipse">
            <a:avLst/>
          </a:prstGeom>
          <a:noFill/>
          <a:ln w="7620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rgbClr val="C00000"/>
              </a:solidFill>
              <a:effectLst/>
              <a:latin typeface="Times New Roman" pitchFamily="16" charset="0"/>
            </a:endParaRPr>
          </a:p>
        </p:txBody>
      </p:sp>
      <p:sp>
        <p:nvSpPr>
          <p:cNvPr id="6" name="Left Arrow 5"/>
          <p:cNvSpPr/>
          <p:nvPr/>
        </p:nvSpPr>
        <p:spPr bwMode="auto">
          <a:xfrm>
            <a:off x="5181600" y="228600"/>
            <a:ext cx="1600200" cy="1219200"/>
          </a:xfrm>
          <a:prstGeom prst="leftArrow">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ndParaRPr>
          </a:p>
        </p:txBody>
      </p:sp>
    </p:spTree>
    <p:extLst>
      <p:ext uri="{BB962C8B-B14F-4D97-AF65-F5344CB8AC3E}">
        <p14:creationId xmlns:p14="http://schemas.microsoft.com/office/powerpoint/2010/main" val="12745241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body"/>
          </p:nvPr>
        </p:nvSpPr>
        <p:spPr>
          <a:xfrm>
            <a:off x="671040" y="1651854"/>
            <a:ext cx="8043840" cy="4575360"/>
          </a:xfrm>
          <a:ln/>
        </p:spPr>
        <p:txBody>
          <a:bodyPr tIns="12736" anchor="t"/>
          <a:lstStyle/>
          <a:p>
            <a:pPr marL="390246" indent="-293764">
              <a:spcAft>
                <a:spcPts val="397"/>
              </a:spcAft>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dirty="0"/>
              <a:t>Realize I’m not God.</a:t>
            </a:r>
            <a:r>
              <a:rPr lang="en-US" sz="2000" b="0" dirty="0"/>
              <a:t> I admit that I am powerless to control my tendency to do the wrong thing and that my life is unmanageable. (Step 1)</a:t>
            </a:r>
          </a:p>
          <a:p>
            <a:pPr marL="390246" indent="-293764">
              <a:spcAft>
                <a:spcPts val="1293"/>
              </a:spcAft>
              <a:buClrTx/>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b="0" i="1" dirty="0"/>
              <a:t>“Happy are those who know that they are spiritually poor.”</a:t>
            </a:r>
          </a:p>
          <a:p>
            <a:pPr marL="390246" indent="-293764">
              <a:spcAft>
                <a:spcPts val="397"/>
              </a:spcAft>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dirty="0"/>
              <a:t>Earnestly believe that God exists.</a:t>
            </a:r>
            <a:r>
              <a:rPr lang="en-US" sz="2000" b="0" dirty="0"/>
              <a:t> I matter to Him and that He has the power to help me recover. (Step 2)</a:t>
            </a:r>
          </a:p>
          <a:p>
            <a:pPr marL="390246" indent="-293764">
              <a:spcAft>
                <a:spcPts val="1293"/>
              </a:spcAft>
              <a:buClrTx/>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b="0" i="1" dirty="0"/>
              <a:t>“Happy are those how mourn, for they shall be comforted.”</a:t>
            </a:r>
          </a:p>
          <a:p>
            <a:pPr marL="390246" indent="-293764">
              <a:spcAft>
                <a:spcPts val="397"/>
              </a:spcAft>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dirty="0"/>
              <a:t>Consciously choose to commit all my life and will to Christ’s care</a:t>
            </a:r>
            <a:r>
              <a:rPr lang="en-US" sz="2000" b="0" dirty="0"/>
              <a:t> and control. (Step 3)</a:t>
            </a:r>
          </a:p>
          <a:p>
            <a:pPr marL="390246" indent="-293764">
              <a:spcAft>
                <a:spcPts val="1293"/>
              </a:spcAft>
              <a:buClrTx/>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b="0" i="1" dirty="0"/>
              <a:t>“Happy are the meek.”</a:t>
            </a:r>
          </a:p>
          <a:p>
            <a:pPr marL="390246" indent="-293764">
              <a:spcAft>
                <a:spcPts val="397"/>
              </a:spcAft>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dirty="0"/>
              <a:t>Openly examine and confess my faults</a:t>
            </a:r>
            <a:r>
              <a:rPr lang="en-US" sz="2000" b="0" dirty="0"/>
              <a:t> to myself, to God, and to someone I trust. (Steps  4 and 5)</a:t>
            </a:r>
          </a:p>
          <a:p>
            <a:pPr marL="390246" indent="-293764">
              <a:spcAft>
                <a:spcPts val="1293"/>
              </a:spcAft>
              <a:buClrTx/>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en-US" sz="2000" b="0" i="1" dirty="0"/>
              <a:t>“Happy are the pure in heart.”</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080" y="1"/>
            <a:ext cx="8035200" cy="140990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Rectangle 3"/>
          <p:cNvSpPr>
            <a:spLocks noGrp="1" noChangeArrowheads="1"/>
          </p:cNvSpPr>
          <p:nvPr>
            <p:ph type="title" idx="1"/>
          </p:nvPr>
        </p:nvSpPr>
        <p:spPr>
          <a:xfrm>
            <a:off x="671040" y="406123"/>
            <a:ext cx="7807680" cy="892894"/>
          </a:xfrm>
          <a:ln/>
        </p:spPr>
        <p:txBody>
          <a:bodyPr tIns="8164" anchor="ctr"/>
          <a:lstStyle/>
          <a:p>
            <a:pPr marL="0" indent="0">
              <a:spcAft>
                <a:spcPct val="0"/>
              </a:spcAft>
              <a:buClrTx/>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US" sz="1300" b="1"/>
              <a:t>.</a:t>
            </a:r>
          </a:p>
        </p:txBody>
      </p:sp>
      <p:sp>
        <p:nvSpPr>
          <p:cNvPr id="6" name="Oval 5"/>
          <p:cNvSpPr/>
          <p:nvPr/>
        </p:nvSpPr>
        <p:spPr bwMode="auto">
          <a:xfrm>
            <a:off x="152400" y="914400"/>
            <a:ext cx="3886200" cy="685800"/>
          </a:xfrm>
          <a:prstGeom prst="ellipse">
            <a:avLst/>
          </a:prstGeom>
          <a:noFill/>
          <a:ln w="130175"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rgbClr val="C00000"/>
              </a:solidFill>
              <a:effectLst/>
              <a:latin typeface="Times New Roman" pitchFamily="16" charset="0"/>
            </a:endParaRPr>
          </a:p>
        </p:txBody>
      </p:sp>
      <p:sp>
        <p:nvSpPr>
          <p:cNvPr id="7" name="Left Arrow 6"/>
          <p:cNvSpPr/>
          <p:nvPr/>
        </p:nvSpPr>
        <p:spPr bwMode="auto">
          <a:xfrm>
            <a:off x="4191000" y="685800"/>
            <a:ext cx="1600200" cy="1219200"/>
          </a:xfrm>
          <a:prstGeom prst="leftArrow">
            <a:avLst/>
          </a:prstGeom>
          <a:solidFill>
            <a:srgbClr val="C0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ndParaRPr>
          </a:p>
        </p:txBody>
      </p:sp>
    </p:spTree>
    <p:extLst>
      <p:ext uri="{BB962C8B-B14F-4D97-AF65-F5344CB8AC3E}">
        <p14:creationId xmlns:p14="http://schemas.microsoft.com/office/powerpoint/2010/main" val="14900305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Famous Social “Gospelers”</a:t>
            </a:r>
            <a:endParaRPr lang="en-US" dirty="0">
              <a:solidFill>
                <a:srgbClr val="FFFF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1282700"/>
            <a:ext cx="4813225" cy="54229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4724400"/>
            <a:ext cx="1905000" cy="1600200"/>
          </a:xfrm>
          <a:prstGeom prst="rect">
            <a:avLst/>
          </a:prstGeom>
        </p:spPr>
      </p:pic>
      <p:sp>
        <p:nvSpPr>
          <p:cNvPr id="6" name="TextBox 5"/>
          <p:cNvSpPr txBox="1"/>
          <p:nvPr/>
        </p:nvSpPr>
        <p:spPr>
          <a:xfrm>
            <a:off x="676275" y="4038600"/>
            <a:ext cx="2143125" cy="461665"/>
          </a:xfrm>
          <a:prstGeom prst="rect">
            <a:avLst/>
          </a:prstGeom>
          <a:noFill/>
        </p:spPr>
        <p:txBody>
          <a:bodyPr wrap="square" rtlCol="0">
            <a:spAutoFit/>
          </a:bodyPr>
          <a:lstStyle/>
          <a:p>
            <a:pPr algn="ctr">
              <a:buNone/>
            </a:pPr>
            <a:r>
              <a:rPr lang="en-US" dirty="0" smtClean="0">
                <a:solidFill>
                  <a:srgbClr val="FFFF00"/>
                </a:solidFill>
              </a:rPr>
              <a:t>Rick Warren</a:t>
            </a:r>
            <a:endParaRPr lang="en-US" dirty="0">
              <a:solidFill>
                <a:srgbClr val="FFFF00"/>
              </a:solidFill>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2962" y="1495425"/>
            <a:ext cx="1743075" cy="2619375"/>
          </a:xfrm>
          <a:prstGeom prst="rect">
            <a:avLst/>
          </a:prstGeom>
        </p:spPr>
      </p:pic>
    </p:spTree>
    <p:extLst>
      <p:ext uri="{BB962C8B-B14F-4D97-AF65-F5344CB8AC3E}">
        <p14:creationId xmlns:p14="http://schemas.microsoft.com/office/powerpoint/2010/main" val="303038973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Is the social gospel being promoted in our brotherhood?</a:t>
            </a:r>
            <a:endParaRPr lang="en-US" dirty="0">
              <a:solidFill>
                <a:srgbClr val="FFFF00"/>
              </a:solidFill>
            </a:endParaRPr>
          </a:p>
        </p:txBody>
      </p:sp>
      <p:sp>
        <p:nvSpPr>
          <p:cNvPr id="3" name="Content Placeholder 2"/>
          <p:cNvSpPr>
            <a:spLocks noGrp="1"/>
          </p:cNvSpPr>
          <p:nvPr>
            <p:ph idx="1"/>
          </p:nvPr>
        </p:nvSpPr>
        <p:spPr>
          <a:xfrm>
            <a:off x="457200" y="1951037"/>
            <a:ext cx="8229600" cy="4525963"/>
          </a:xfrm>
        </p:spPr>
        <p:txBody>
          <a:bodyPr>
            <a:normAutofit/>
          </a:bodyPr>
          <a:lstStyle/>
          <a:p>
            <a:pPr lvl="0"/>
            <a:r>
              <a:rPr lang="en-US" sz="2800" dirty="0" smtClean="0"/>
              <a:t>Church </a:t>
            </a:r>
            <a:r>
              <a:rPr lang="en-US" sz="2800" dirty="0"/>
              <a:t>carwashes</a:t>
            </a:r>
          </a:p>
          <a:p>
            <a:pPr lvl="0"/>
            <a:r>
              <a:rPr lang="en-US" sz="2800" dirty="0"/>
              <a:t>G.E.D. programs</a:t>
            </a:r>
          </a:p>
          <a:p>
            <a:pPr lvl="0"/>
            <a:r>
              <a:rPr lang="en-US" sz="2800" dirty="0"/>
              <a:t>Family Promise program</a:t>
            </a:r>
          </a:p>
          <a:p>
            <a:pPr lvl="0"/>
            <a:r>
              <a:rPr lang="en-US" sz="2800" dirty="0"/>
              <a:t>Great Days Of Service program</a:t>
            </a:r>
          </a:p>
          <a:p>
            <a:pPr lvl="0"/>
            <a:r>
              <a:rPr lang="en-US" sz="2800" dirty="0" smtClean="0"/>
              <a:t>Celebrate Recovery (12-Step-Program)</a:t>
            </a:r>
            <a:endParaRPr lang="en-US" sz="2800" dirty="0"/>
          </a:p>
          <a:p>
            <a:pPr lvl="0"/>
            <a:r>
              <a:rPr lang="en-US" sz="2800" b="1" dirty="0">
                <a:solidFill>
                  <a:srgbClr val="FFFF00"/>
                </a:solidFill>
              </a:rPr>
              <a:t>Money given to non-members to help pay utilities and rent</a:t>
            </a:r>
          </a:p>
        </p:txBody>
      </p:sp>
    </p:spTree>
    <p:extLst>
      <p:ext uri="{BB962C8B-B14F-4D97-AF65-F5344CB8AC3E}">
        <p14:creationId xmlns:p14="http://schemas.microsoft.com/office/powerpoint/2010/main" val="113194048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438400"/>
            <a:ext cx="7620000" cy="2895600"/>
          </a:xfrm>
        </p:spPr>
        <p:txBody>
          <a:bodyPr>
            <a:noAutofit/>
          </a:bodyPr>
          <a:lstStyle/>
          <a:p>
            <a:pPr marL="514350" indent="-514350">
              <a:spcBef>
                <a:spcPts val="1500"/>
              </a:spcBef>
              <a:spcAft>
                <a:spcPts val="1500"/>
              </a:spcAft>
              <a:buFont typeface="+mj-lt"/>
              <a:buAutoNum type="arabicParenR"/>
            </a:pPr>
            <a:r>
              <a:rPr lang="en-US" sz="2800" dirty="0"/>
              <a:t>The church is sinning </a:t>
            </a:r>
            <a:r>
              <a:rPr lang="en-US" sz="2800" dirty="0">
                <a:sym typeface="Wingdings"/>
              </a:rPr>
              <a:t> no authorization </a:t>
            </a:r>
            <a:br>
              <a:rPr lang="en-US" sz="2800" dirty="0">
                <a:sym typeface="Wingdings"/>
              </a:rPr>
            </a:br>
            <a:r>
              <a:rPr lang="en-US" sz="2800" dirty="0">
                <a:solidFill>
                  <a:srgbClr val="FFFF00"/>
                </a:solidFill>
                <a:sym typeface="Wingdings"/>
              </a:rPr>
              <a:t>(sin of commission) </a:t>
            </a:r>
            <a:r>
              <a:rPr lang="en-US" sz="2800" dirty="0">
                <a:sym typeface="Wingdings"/>
              </a:rPr>
              <a:t>(Col 3:17; 2 Jn 9)</a:t>
            </a:r>
            <a:endParaRPr lang="en-US" sz="2800" dirty="0"/>
          </a:p>
          <a:p>
            <a:pPr marL="514350" lvl="0" indent="-514350">
              <a:spcBef>
                <a:spcPts val="1500"/>
              </a:spcBef>
              <a:spcAft>
                <a:spcPts val="1500"/>
              </a:spcAft>
              <a:buFont typeface="+mj-lt"/>
              <a:buAutoNum type="arabicParenR"/>
            </a:pPr>
            <a:r>
              <a:rPr lang="en-US" sz="2800" dirty="0" smtClean="0"/>
              <a:t>The church begins to neglect duties </a:t>
            </a:r>
            <a:br>
              <a:rPr lang="en-US" sz="2800" dirty="0" smtClean="0"/>
            </a:br>
            <a:r>
              <a:rPr lang="en-US" sz="2800" dirty="0" smtClean="0">
                <a:solidFill>
                  <a:srgbClr val="FFFF00"/>
                </a:solidFill>
              </a:rPr>
              <a:t>(sin of omission)</a:t>
            </a:r>
            <a:endParaRPr lang="en-US" sz="2800" dirty="0">
              <a:solidFill>
                <a:srgbClr val="FFFF00"/>
              </a:solidFill>
            </a:endParaRPr>
          </a:p>
        </p:txBody>
      </p:sp>
      <p:sp>
        <p:nvSpPr>
          <p:cNvPr id="4" name="Content Placeholder 2"/>
          <p:cNvSpPr txBox="1">
            <a:spLocks/>
          </p:cNvSpPr>
          <p:nvPr/>
        </p:nvSpPr>
        <p:spPr>
          <a:xfrm>
            <a:off x="685800" y="11430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pPr>
            <a:r>
              <a:rPr lang="en-US" sz="4400" b="1" dirty="0" smtClean="0">
                <a:solidFill>
                  <a:srgbClr val="FFFF00"/>
                </a:solidFill>
              </a:rPr>
              <a:t>Two Major Problems:</a:t>
            </a:r>
            <a:endParaRPr lang="en-US" sz="4400" b="1" dirty="0">
              <a:solidFill>
                <a:srgbClr val="FFFF00"/>
              </a:solidFill>
            </a:endParaRPr>
          </a:p>
        </p:txBody>
      </p:sp>
    </p:spTree>
    <p:extLst>
      <p:ext uri="{BB962C8B-B14F-4D97-AF65-F5344CB8AC3E}">
        <p14:creationId xmlns:p14="http://schemas.microsoft.com/office/powerpoint/2010/main" val="379804040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620000" cy="2895600"/>
          </a:xfrm>
        </p:spPr>
        <p:txBody>
          <a:bodyPr>
            <a:noAutofit/>
          </a:bodyPr>
          <a:lstStyle/>
          <a:p>
            <a:pPr marL="0" indent="0">
              <a:buNone/>
            </a:pPr>
            <a:r>
              <a:rPr lang="en-US" sz="2800" b="1" u="sng" dirty="0"/>
              <a:t>Deuteronomy 13:12-14</a:t>
            </a:r>
          </a:p>
          <a:p>
            <a:pPr marL="0" indent="0">
              <a:buNone/>
            </a:pPr>
            <a:r>
              <a:rPr lang="en-US" sz="2800" dirty="0"/>
              <a:t>12  </a:t>
            </a:r>
            <a:r>
              <a:rPr lang="en-US" sz="2800" b="1" dirty="0">
                <a:solidFill>
                  <a:srgbClr val="FFFF00"/>
                </a:solidFill>
              </a:rPr>
              <a:t>"If you hear </a:t>
            </a:r>
            <a:r>
              <a:rPr lang="en-US" sz="2800" dirty="0"/>
              <a:t>someone </a:t>
            </a:r>
            <a:r>
              <a:rPr lang="en-US" sz="2800" b="1" dirty="0">
                <a:solidFill>
                  <a:srgbClr val="FFFF00"/>
                </a:solidFill>
              </a:rPr>
              <a:t>in one of your cities</a:t>
            </a:r>
            <a:r>
              <a:rPr lang="en-US" sz="2800" dirty="0">
                <a:solidFill>
                  <a:srgbClr val="FFFF00"/>
                </a:solidFill>
              </a:rPr>
              <a:t>, </a:t>
            </a:r>
            <a:r>
              <a:rPr lang="en-US" sz="2800" dirty="0"/>
              <a:t>which the LORD your God gives you to dwell in, saying, </a:t>
            </a:r>
          </a:p>
          <a:p>
            <a:pPr marL="0" indent="0">
              <a:buNone/>
            </a:pPr>
            <a:r>
              <a:rPr lang="en-US" sz="2800" dirty="0"/>
              <a:t>13  'Corrupt men have gone out from among you and enticed the inhabitants of their city, saying, "Let us go and serve other gods"' — which you have not known —  </a:t>
            </a:r>
          </a:p>
          <a:p>
            <a:pPr marL="0" indent="0">
              <a:buNone/>
            </a:pPr>
            <a:r>
              <a:rPr lang="en-US" sz="2800" dirty="0"/>
              <a:t>14  then </a:t>
            </a:r>
            <a:r>
              <a:rPr lang="en-US" sz="2800" b="1" dirty="0">
                <a:solidFill>
                  <a:srgbClr val="FFFF00"/>
                </a:solidFill>
              </a:rPr>
              <a:t>you shall inquire, search out, and ask diligently</a:t>
            </a:r>
            <a:r>
              <a:rPr lang="en-US" sz="2800" dirty="0"/>
              <a:t>. And </a:t>
            </a:r>
            <a:r>
              <a:rPr lang="en-US" sz="2800" u="sng" dirty="0">
                <a:solidFill>
                  <a:srgbClr val="FFFF00"/>
                </a:solidFill>
              </a:rPr>
              <a:t>if it is indeed true and certain</a:t>
            </a:r>
            <a:r>
              <a:rPr lang="en-US" sz="2800" dirty="0">
                <a:solidFill>
                  <a:srgbClr val="FFFF00"/>
                </a:solidFill>
              </a:rPr>
              <a:t> </a:t>
            </a:r>
            <a:r>
              <a:rPr lang="en-US" sz="2800" dirty="0"/>
              <a:t>… </a:t>
            </a:r>
          </a:p>
        </p:txBody>
      </p:sp>
      <p:sp>
        <p:nvSpPr>
          <p:cNvPr id="2" name="TextBox 1"/>
          <p:cNvSpPr txBox="1"/>
          <p:nvPr/>
        </p:nvSpPr>
        <p:spPr>
          <a:xfrm>
            <a:off x="685800" y="457200"/>
            <a:ext cx="7696200" cy="461665"/>
          </a:xfrm>
          <a:prstGeom prst="rect">
            <a:avLst/>
          </a:prstGeom>
          <a:noFill/>
        </p:spPr>
        <p:txBody>
          <a:bodyPr wrap="square" rtlCol="0">
            <a:spAutoFit/>
          </a:bodyPr>
          <a:lstStyle/>
          <a:p>
            <a:pPr algn="ctr">
              <a:buNone/>
            </a:pPr>
            <a:r>
              <a:rPr lang="en-US" b="1" u="sng" dirty="0" smtClean="0">
                <a:solidFill>
                  <a:srgbClr val="FFFF00"/>
                </a:solidFill>
              </a:rPr>
              <a:t>CONCLUSION</a:t>
            </a:r>
            <a:endParaRPr lang="en-US" b="1" u="sng" dirty="0">
              <a:solidFill>
                <a:srgbClr val="FFFF00"/>
              </a:solidFill>
            </a:endParaRPr>
          </a:p>
        </p:txBody>
      </p:sp>
    </p:spTree>
    <p:extLst>
      <p:ext uri="{BB962C8B-B14F-4D97-AF65-F5344CB8AC3E}">
        <p14:creationId xmlns:p14="http://schemas.microsoft.com/office/powerpoint/2010/main" val="320779945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4200" y="1585119"/>
            <a:ext cx="5562600" cy="3611563"/>
          </a:xfrm>
        </p:spPr>
        <p:txBody>
          <a:bodyPr>
            <a:noAutofit/>
          </a:bodyPr>
          <a:lstStyle/>
          <a:p>
            <a:pPr marL="0" indent="0">
              <a:buNone/>
            </a:pPr>
            <a:r>
              <a:rPr lang="en-US" dirty="0"/>
              <a:t>"Thank you that there is a movement, a stealth movement, that's flying beneath the radar, that's changing literally hundreds, even thousands of churches around the world."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081213"/>
            <a:ext cx="1743075" cy="2619375"/>
          </a:xfrm>
          <a:prstGeom prst="rect">
            <a:avLst/>
          </a:prstGeom>
        </p:spPr>
      </p:pic>
    </p:spTree>
    <p:extLst>
      <p:ext uri="{BB962C8B-B14F-4D97-AF65-F5344CB8AC3E}">
        <p14:creationId xmlns:p14="http://schemas.microsoft.com/office/powerpoint/2010/main" val="36128740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057400"/>
            <a:ext cx="8077200" cy="2895600"/>
          </a:xfrm>
        </p:spPr>
        <p:txBody>
          <a:bodyPr>
            <a:noAutofit/>
          </a:bodyPr>
          <a:lstStyle/>
          <a:p>
            <a:pPr lvl="0">
              <a:spcBef>
                <a:spcPts val="1500"/>
              </a:spcBef>
              <a:spcAft>
                <a:spcPts val="1500"/>
              </a:spcAft>
            </a:pPr>
            <a:r>
              <a:rPr lang="en-US" sz="2800" dirty="0" smtClean="0"/>
              <a:t>Leaders </a:t>
            </a:r>
            <a:r>
              <a:rPr lang="en-US" sz="2800" dirty="0" smtClean="0">
                <a:sym typeface="Wingdings"/>
              </a:rPr>
              <a:t> </a:t>
            </a:r>
            <a:r>
              <a:rPr lang="en-US" sz="2800" dirty="0" smtClean="0"/>
              <a:t>watchful </a:t>
            </a:r>
            <a:r>
              <a:rPr lang="en-US" sz="2800" dirty="0"/>
              <a:t>(Tit 1:9-14).</a:t>
            </a:r>
          </a:p>
          <a:p>
            <a:pPr>
              <a:spcBef>
                <a:spcPts val="1500"/>
              </a:spcBef>
              <a:spcAft>
                <a:spcPts val="1500"/>
              </a:spcAft>
            </a:pPr>
            <a:r>
              <a:rPr lang="en-US" sz="2800" dirty="0"/>
              <a:t>All Christians </a:t>
            </a:r>
            <a:r>
              <a:rPr lang="en-US" sz="2800" dirty="0" smtClean="0">
                <a:sym typeface="Wingdings"/>
              </a:rPr>
              <a:t> </a:t>
            </a:r>
            <a:r>
              <a:rPr lang="en-US" sz="2800" dirty="0" smtClean="0"/>
              <a:t>love </a:t>
            </a:r>
            <a:r>
              <a:rPr lang="en-US" sz="2800" dirty="0"/>
              <a:t>the brotherhood </a:t>
            </a:r>
            <a:r>
              <a:rPr lang="en-US" sz="2800" dirty="0" smtClean="0"/>
              <a:t>(</a:t>
            </a:r>
            <a:r>
              <a:rPr lang="en-US" sz="2800" dirty="0"/>
              <a:t>1 Pet 2:17</a:t>
            </a:r>
            <a:r>
              <a:rPr lang="en-US" sz="2800" dirty="0" smtClean="0"/>
              <a:t>).</a:t>
            </a:r>
            <a:endParaRPr lang="en-US" sz="2800" dirty="0"/>
          </a:p>
        </p:txBody>
      </p:sp>
      <p:sp>
        <p:nvSpPr>
          <p:cNvPr id="4" name="Content Placeholder 2"/>
          <p:cNvSpPr txBox="1">
            <a:spLocks/>
          </p:cNvSpPr>
          <p:nvPr/>
        </p:nvSpPr>
        <p:spPr>
          <a:xfrm>
            <a:off x="685800" y="1219200"/>
            <a:ext cx="8229600"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All Christians </a:t>
            </a:r>
            <a:r>
              <a:rPr lang="en-US" sz="2800" dirty="0" smtClean="0">
                <a:sym typeface="Wingdings"/>
              </a:rPr>
              <a:t> </a:t>
            </a:r>
            <a:r>
              <a:rPr lang="en-US" sz="2800" dirty="0" smtClean="0"/>
              <a:t>vigilant </a:t>
            </a:r>
            <a:r>
              <a:rPr lang="en-US" sz="2800" dirty="0"/>
              <a:t>(</a:t>
            </a:r>
            <a:r>
              <a:rPr lang="en-US" sz="2800" dirty="0" smtClean="0"/>
              <a:t>alert - 1 </a:t>
            </a:r>
            <a:r>
              <a:rPr lang="en-US" sz="2800" dirty="0"/>
              <a:t>Pet 5:8).</a:t>
            </a:r>
          </a:p>
        </p:txBody>
      </p:sp>
    </p:spTree>
    <p:extLst>
      <p:ext uri="{BB962C8B-B14F-4D97-AF65-F5344CB8AC3E}">
        <p14:creationId xmlns:p14="http://schemas.microsoft.com/office/powerpoint/2010/main" val="747032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FF00"/>
                </a:solidFill>
              </a:rPr>
              <a:t>Famous Social “Gospelers”</a:t>
            </a:r>
            <a:endParaRPr lang="en-US" dirty="0">
              <a:solidFill>
                <a:srgbClr val="FFFF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3808" y="1513338"/>
            <a:ext cx="7206660" cy="4735062"/>
          </a:xfrm>
          <a:prstGeom prst="rect">
            <a:avLst/>
          </a:prstGeom>
        </p:spPr>
      </p:pic>
      <p:grpSp>
        <p:nvGrpSpPr>
          <p:cNvPr id="7" name="Group 6"/>
          <p:cNvGrpSpPr/>
          <p:nvPr/>
        </p:nvGrpSpPr>
        <p:grpSpPr>
          <a:xfrm>
            <a:off x="228599" y="1600200"/>
            <a:ext cx="2143126" cy="4876800"/>
            <a:chOff x="228599" y="1600200"/>
            <a:chExt cx="2143126" cy="487680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600200"/>
              <a:ext cx="2143125" cy="214312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599" y="4333875"/>
              <a:ext cx="2143125" cy="2143125"/>
            </a:xfrm>
            <a:prstGeom prst="rect">
              <a:avLst/>
            </a:prstGeom>
          </p:spPr>
        </p:pic>
        <p:sp>
          <p:nvSpPr>
            <p:cNvPr id="6" name="TextBox 5"/>
            <p:cNvSpPr txBox="1"/>
            <p:nvPr/>
          </p:nvSpPr>
          <p:spPr>
            <a:xfrm>
              <a:off x="228599" y="3743325"/>
              <a:ext cx="2143125" cy="461665"/>
            </a:xfrm>
            <a:prstGeom prst="rect">
              <a:avLst/>
            </a:prstGeom>
            <a:noFill/>
          </p:spPr>
          <p:txBody>
            <a:bodyPr wrap="square" rtlCol="0">
              <a:spAutoFit/>
            </a:bodyPr>
            <a:lstStyle/>
            <a:p>
              <a:pPr algn="ctr">
                <a:buNone/>
              </a:pPr>
              <a:r>
                <a:rPr lang="en-US" dirty="0" smtClean="0">
                  <a:solidFill>
                    <a:srgbClr val="FFFF00"/>
                  </a:solidFill>
                </a:rPr>
                <a:t>Bill Hybels</a:t>
              </a:r>
              <a:endParaRPr lang="en-US" dirty="0">
                <a:solidFill>
                  <a:srgbClr val="FFFF00"/>
                </a:solidFill>
              </a:endParaRPr>
            </a:p>
          </p:txBody>
        </p:sp>
      </p:grpSp>
    </p:spTree>
    <p:extLst>
      <p:ext uri="{BB962C8B-B14F-4D97-AF65-F5344CB8AC3E}">
        <p14:creationId xmlns:p14="http://schemas.microsoft.com/office/powerpoint/2010/main" val="30303897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arcoal Template - Nov 2010">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mincho"/>
        <a:cs typeface="msmincho"/>
      </a:majorFont>
      <a:minorFont>
        <a:latin typeface="Times New Roman"/>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5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Charcoal Template - Nov 2010</Template>
  <TotalTime>860</TotalTime>
  <Words>3926</Words>
  <Application>Microsoft Office PowerPoint</Application>
  <PresentationFormat>Letter Paper (8.5x11 in)</PresentationFormat>
  <Paragraphs>360</Paragraphs>
  <Slides>84</Slides>
  <Notes>5</Notes>
  <HiddenSlides>0</HiddenSlides>
  <MMClips>0</MMClips>
  <ScaleCrop>false</ScaleCrop>
  <HeadingPairs>
    <vt:vector size="4" baseType="variant">
      <vt:variant>
        <vt:lpstr>Theme</vt:lpstr>
      </vt:variant>
      <vt:variant>
        <vt:i4>2</vt:i4>
      </vt:variant>
      <vt:variant>
        <vt:lpstr>Slide Titles</vt:lpstr>
      </vt:variant>
      <vt:variant>
        <vt:i4>84</vt:i4>
      </vt:variant>
    </vt:vector>
  </HeadingPairs>
  <TitlesOfParts>
    <vt:vector size="86" baseType="lpstr">
      <vt:lpstr>Charcoal Template - Nov 2010</vt:lpstr>
      <vt:lpstr>Office Theme</vt:lpstr>
      <vt:lpstr>The Social Gospel</vt:lpstr>
      <vt:lpstr>The Social Gospel</vt:lpstr>
      <vt:lpstr>The Social Gospel</vt:lpstr>
      <vt:lpstr>The "Whole-Man" Concept</vt:lpstr>
      <vt:lpstr>Famous Social “Gospelers”</vt:lpstr>
      <vt:lpstr>Famous Social “Gospelers”</vt:lpstr>
      <vt:lpstr>Famous Social “Gospelers”</vt:lpstr>
      <vt:lpstr>Famous Social “Gospelers”</vt:lpstr>
      <vt:lpstr>Famous Social “Gospelers”</vt:lpstr>
      <vt:lpstr>Willow Creek Community Church</vt:lpstr>
      <vt:lpstr>Why are they growing?</vt:lpstr>
      <vt:lpstr>“Irrelevant” issues:</vt:lpstr>
      <vt:lpstr>“Relevant” issues:</vt:lpstr>
      <vt:lpstr>PowerPoint Presentation</vt:lpstr>
      <vt:lpstr>PowerPoint Presentation</vt:lpstr>
      <vt:lpstr>PowerPoint Presentation</vt:lpstr>
      <vt:lpstr>Saddleback Community Church</vt:lpstr>
      <vt:lpstr>Saddleback Community Church</vt:lpstr>
      <vt:lpstr>Saddleback Community Church</vt:lpstr>
      <vt:lpstr>Saddleback Community Church</vt:lpstr>
      <vt:lpstr>Saddleback Community Church</vt:lpstr>
      <vt:lpstr>“Building A Purpose-Driven Church”</vt:lpstr>
      <vt:lpstr>“Building A Purpose-Driven Church”</vt:lpstr>
      <vt:lpstr>PowerPoint Presentation</vt:lpstr>
      <vt:lpstr>“Building A Purpose-Driven Church”</vt:lpstr>
      <vt:lpstr>Contemporary Music:</vt:lpstr>
      <vt:lpstr>PowerPoint Presentation</vt:lpstr>
      <vt:lpstr>“Building A Purpose-Driven Church”</vt:lpstr>
      <vt:lpstr>PowerPoint Presentation</vt:lpstr>
      <vt:lpstr>“Building A Purpose-Driven Church”</vt:lpstr>
      <vt:lpstr>“Building A Purpose-Driven Church”</vt:lpstr>
      <vt:lpstr>“Perceived Needs”</vt:lpstr>
      <vt:lpstr>What about the “need” to evangelize the community?</vt:lpstr>
      <vt:lpstr>“Building A Purpose-Driven Church”</vt:lpstr>
      <vt:lpstr>Who has to compromise?</vt:lpstr>
      <vt:lpstr>PowerPoint Presentation</vt:lpstr>
      <vt:lpstr>“Building A Purpose-Driven Church”</vt:lpstr>
      <vt:lpstr>PowerPoint Presentation</vt:lpstr>
      <vt:lpstr>PowerPoint Presentation</vt:lpstr>
      <vt:lpstr>“Building A Purpose-Driven Church”</vt:lpstr>
      <vt:lpstr>PowerPoint Presentation</vt:lpstr>
      <vt:lpstr>PowerPoint Presentation</vt:lpstr>
      <vt:lpstr>“Building A Purpose-Driven Church”</vt:lpstr>
      <vt:lpstr>PowerPoint Presentation</vt:lpstr>
      <vt:lpstr>What’s wrong with  the Social Gospel?</vt:lpstr>
      <vt:lpstr>The social gospel:</vt:lpstr>
      <vt:lpstr>PowerPoint Presentation</vt:lpstr>
      <vt:lpstr>The social gospel:</vt:lpstr>
      <vt:lpstr>PowerPoint Presentation</vt:lpstr>
      <vt:lpstr>The social gospel:</vt:lpstr>
      <vt:lpstr>PowerPoint Presentation</vt:lpstr>
      <vt:lpstr>PowerPoint Presentation</vt:lpstr>
      <vt:lpstr>The social gospel:</vt:lpstr>
      <vt:lpstr>Wrong view of the church:</vt:lpstr>
      <vt:lpstr>PowerPoint Presentation</vt:lpstr>
      <vt:lpstr>The social gospel:</vt:lpstr>
      <vt:lpstr>The “one hope” (Eph 4:4)</vt:lpstr>
      <vt:lpstr>PowerPoint Presentation</vt:lpstr>
      <vt:lpstr>The social gospel:</vt:lpstr>
      <vt:lpstr>PowerPoint Presentation</vt:lpstr>
      <vt:lpstr>The social gospel:</vt:lpstr>
      <vt:lpstr>PowerPoint Presentation</vt:lpstr>
      <vt:lpstr>PowerPoint Presentation</vt:lpstr>
      <vt:lpstr>The social gospel:</vt:lpstr>
      <vt:lpstr>PowerPoint Presentation</vt:lpstr>
      <vt:lpstr>PowerPoint Presentation</vt:lpstr>
      <vt:lpstr>The social gospel:</vt:lpstr>
      <vt:lpstr>PowerPoint Presentation</vt:lpstr>
      <vt:lpstr>The social gospel:</vt:lpstr>
      <vt:lpstr>PowerPoint Presentation</vt:lpstr>
      <vt:lpstr>Jim Woodroof:</vt:lpstr>
      <vt:lpstr>PowerPoint Presentation</vt:lpstr>
      <vt:lpstr>PowerPoint Presentation</vt:lpstr>
      <vt:lpstr>Is the social gospel being promoted in our brotherhood?</vt:lpstr>
      <vt:lpstr>Upcoming Calendar Events</vt:lpstr>
      <vt:lpstr>General Education Diploma</vt:lpstr>
      <vt:lpstr>.</vt:lpstr>
      <vt:lpstr>Great Days of Service</vt:lpstr>
      <vt:lpstr>.</vt:lpstr>
      <vt:lpstr>Is the social gospel being promoted in our brotherhood?</vt:lpstr>
      <vt:lpstr>PowerPoint Presentation</vt:lpstr>
      <vt:lpstr>PowerPoint Presentation</vt:lpstr>
      <vt:lpstr>PowerPoint Presentation</vt:lpstr>
      <vt:lpstr>PowerPoint Presentation</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Social Gospel</dc:title>
  <dc:creator>George Battey</dc:creator>
  <cp:lastModifiedBy>George Battey</cp:lastModifiedBy>
  <cp:revision>109</cp:revision>
  <cp:lastPrinted>2010-11-13T20:44:06Z</cp:lastPrinted>
  <dcterms:created xsi:type="dcterms:W3CDTF">2010-12-15T17:46:25Z</dcterms:created>
  <dcterms:modified xsi:type="dcterms:W3CDTF">2011-01-19T14:04:28Z</dcterms:modified>
</cp:coreProperties>
</file>